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-1463040"/>
            <a:ext cx="4389120" cy="4389120"/>
          </a:xfrm>
          <a:prstGeom prst="ellipse">
            <a:avLst/>
          </a:prstGeom>
          <a:solidFill>
            <a:srgbClr val="00B4D8">
              <a:alpha val="11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566160"/>
            <a:ext cx="3291840" cy="329184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TERMINAL WEB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13232"/>
            <a:ext cx="397764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terminal de su servidor,</a:t>
            </a:r>
            <a:endParaRPr lang="en-US" sz="23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el navegador. Sin SSH.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502920" y="2011680"/>
            <a:ext cx="39319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0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NSTerm publica el shell como una aplicación web: se abre en cualquier navegador, desde el portátil, la tableta o el móvil, por HTTPS. Y las consolas internas se publican con proxy inverso, con su login y su auditoría.</a:t>
            </a:r>
            <a:endParaRPr lang="en-US" sz="1020" dirty="0"/>
          </a:p>
        </p:txBody>
      </p:sp>
      <p:sp>
        <p:nvSpPr>
          <p:cNvPr id="7" name="Shape 5"/>
          <p:cNvSpPr/>
          <p:nvPr/>
        </p:nvSpPr>
        <p:spPr>
          <a:xfrm>
            <a:off x="502920" y="3035808"/>
            <a:ext cx="2651760" cy="457200"/>
          </a:xfrm>
          <a:prstGeom prst="roundRect">
            <a:avLst>
              <a:gd name="adj" fmla="val 20000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035808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FUNCIONALIDADES  →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" y="361188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Solo HTTPS · Nada de claves SSH · Un solo binario</a:t>
            </a:r>
            <a:endParaRPr lang="en-US" sz="950" dirty="0"/>
          </a:p>
        </p:txBody>
      </p:sp>
      <p:pic>
        <p:nvPicPr>
          <p:cNvPr id="10" name="Image 0" descr="/data/ns/nssuite/nsterm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069080"/>
            <a:ext cx="1417320" cy="548893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709160" y="411480"/>
            <a:ext cx="1828800" cy="1188720"/>
          </a:xfrm>
          <a:prstGeom prst="roundRect">
            <a:avLst>
              <a:gd name="adj" fmla="val 538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928616" y="557784"/>
            <a:ext cx="1389888" cy="566928"/>
          </a:xfrm>
          <a:prstGeom prst="roundRect">
            <a:avLst>
              <a:gd name="adj" fmla="val 6452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928616" y="682508"/>
            <a:ext cx="1389888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992624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093208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5193792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257800" y="603138"/>
            <a:ext cx="764438" cy="64008"/>
          </a:xfrm>
          <a:prstGeom prst="rect">
            <a:avLst/>
          </a:prstGeom>
          <a:solidFill>
            <a:srgbClr val="00B4D8">
              <a:alpha val="4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038344" y="812902"/>
            <a:ext cx="69494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038344" y="909279"/>
            <a:ext cx="1000719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038344" y="1005657"/>
            <a:ext cx="500360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709160" y="123444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Navegador</a:t>
            </a:r>
            <a:endParaRPr lang="en-US" sz="780" dirty="0"/>
          </a:p>
        </p:txBody>
      </p:sp>
      <p:sp>
        <p:nvSpPr>
          <p:cNvPr id="22" name="Text 19"/>
          <p:cNvSpPr/>
          <p:nvPr/>
        </p:nvSpPr>
        <p:spPr>
          <a:xfrm>
            <a:off x="4709160" y="1399032"/>
            <a:ext cx="1828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escritorio</a:t>
            </a:r>
            <a:endParaRPr lang="en-US" sz="580" dirty="0"/>
          </a:p>
        </p:txBody>
      </p:sp>
      <p:sp>
        <p:nvSpPr>
          <p:cNvPr id="23" name="Shape 20"/>
          <p:cNvSpPr/>
          <p:nvPr/>
        </p:nvSpPr>
        <p:spPr>
          <a:xfrm>
            <a:off x="6693408" y="411480"/>
            <a:ext cx="841248" cy="1188720"/>
          </a:xfrm>
          <a:prstGeom prst="roundRect">
            <a:avLst>
              <a:gd name="adj" fmla="val 7609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858000" y="521208"/>
            <a:ext cx="512064" cy="640080"/>
          </a:xfrm>
          <a:prstGeom prst="roundRect">
            <a:avLst>
              <a:gd name="adj" fmla="val 10714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903720" y="612648"/>
            <a:ext cx="420624" cy="457200"/>
          </a:xfrm>
          <a:prstGeom prst="roundRect">
            <a:avLst>
              <a:gd name="adj" fmla="val 6522"/>
            </a:avLst>
          </a:prstGeom>
          <a:solidFill>
            <a:srgbClr val="00B4D8">
              <a:alpha val="12000"/>
            </a:srgbClr>
          </a:solidFill>
          <a:ln w="10160">
            <a:solidFill>
              <a:srgbClr val="00B4D8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077456" y="1088136"/>
            <a:ext cx="73152" cy="3657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7" name="Text 24"/>
          <p:cNvSpPr/>
          <p:nvPr/>
        </p:nvSpPr>
        <p:spPr>
          <a:xfrm>
            <a:off x="6693408" y="1234440"/>
            <a:ext cx="84124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Tableta</a:t>
            </a:r>
            <a:endParaRPr lang="en-US" sz="780" dirty="0"/>
          </a:p>
        </p:txBody>
      </p:sp>
      <p:sp>
        <p:nvSpPr>
          <p:cNvPr id="28" name="Text 25"/>
          <p:cNvSpPr/>
          <p:nvPr/>
        </p:nvSpPr>
        <p:spPr>
          <a:xfrm>
            <a:off x="6693408" y="1399032"/>
            <a:ext cx="84124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iPad</a:t>
            </a:r>
            <a:endParaRPr lang="en-US" sz="580" dirty="0"/>
          </a:p>
        </p:txBody>
      </p:sp>
      <p:sp>
        <p:nvSpPr>
          <p:cNvPr id="29" name="Shape 26"/>
          <p:cNvSpPr/>
          <p:nvPr/>
        </p:nvSpPr>
        <p:spPr>
          <a:xfrm>
            <a:off x="7680960" y="411480"/>
            <a:ext cx="621792" cy="1188720"/>
          </a:xfrm>
          <a:prstGeom prst="roundRect">
            <a:avLst>
              <a:gd name="adj" fmla="val 1029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7818120" y="521208"/>
            <a:ext cx="347472" cy="640080"/>
          </a:xfrm>
          <a:prstGeom prst="roundRect">
            <a:avLst>
              <a:gd name="adj" fmla="val 18421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7854696" y="612648"/>
            <a:ext cx="274320" cy="457200"/>
          </a:xfrm>
          <a:prstGeom prst="roundRect">
            <a:avLst>
              <a:gd name="adj" fmla="val 6667"/>
            </a:avLst>
          </a:prstGeom>
          <a:solidFill>
            <a:srgbClr val="00B4D8">
              <a:alpha val="12000"/>
            </a:srgbClr>
          </a:solidFill>
          <a:ln w="10160">
            <a:solidFill>
              <a:srgbClr val="00B4D8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7959852" y="1092708"/>
            <a:ext cx="64008" cy="32004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3" name="Text 30"/>
          <p:cNvSpPr/>
          <p:nvPr/>
        </p:nvSpPr>
        <p:spPr>
          <a:xfrm>
            <a:off x="7680960" y="1234440"/>
            <a:ext cx="6217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Móvil</a:t>
            </a:r>
            <a:endParaRPr lang="en-US" sz="780" dirty="0"/>
          </a:p>
        </p:txBody>
      </p:sp>
      <p:sp>
        <p:nvSpPr>
          <p:cNvPr id="34" name="Text 31"/>
          <p:cNvSpPr/>
          <p:nvPr/>
        </p:nvSpPr>
        <p:spPr>
          <a:xfrm>
            <a:off x="7680960" y="1399032"/>
            <a:ext cx="621792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iPhone</a:t>
            </a:r>
            <a:endParaRPr lang="en-US" sz="580" dirty="0"/>
          </a:p>
        </p:txBody>
      </p:sp>
      <p:sp>
        <p:nvSpPr>
          <p:cNvPr id="35" name="Shape 32"/>
          <p:cNvSpPr/>
          <p:nvPr/>
        </p:nvSpPr>
        <p:spPr>
          <a:xfrm>
            <a:off x="5623560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7114032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7991856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5623560" y="1719072"/>
            <a:ext cx="2368296" cy="0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6807708" y="1719072"/>
            <a:ext cx="0" cy="219456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40" name="Shape 37"/>
          <p:cNvSpPr/>
          <p:nvPr/>
        </p:nvSpPr>
        <p:spPr>
          <a:xfrm>
            <a:off x="6053328" y="1591056"/>
            <a:ext cx="1051560" cy="219456"/>
          </a:xfrm>
          <a:prstGeom prst="roundRect">
            <a:avLst>
              <a:gd name="adj" fmla="val 29167"/>
            </a:avLst>
          </a:prstGeom>
          <a:solidFill>
            <a:srgbClr val="0E2C63"/>
          </a:solidFill>
          <a:ln/>
        </p:spPr>
      </p:sp>
      <p:sp>
        <p:nvSpPr>
          <p:cNvPr id="41" name="Text 38"/>
          <p:cNvSpPr/>
          <p:nvPr/>
        </p:nvSpPr>
        <p:spPr>
          <a:xfrm>
            <a:off x="6053328" y="1591056"/>
            <a:ext cx="10515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· WebSocket · TLS</a:t>
            </a:r>
            <a:endParaRPr lang="en-US" sz="640" dirty="0"/>
          </a:p>
        </p:txBody>
      </p:sp>
      <p:sp>
        <p:nvSpPr>
          <p:cNvPr id="42" name="Shape 39"/>
          <p:cNvSpPr/>
          <p:nvPr/>
        </p:nvSpPr>
        <p:spPr>
          <a:xfrm>
            <a:off x="5669280" y="1938528"/>
            <a:ext cx="1828800" cy="603504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pic>
        <p:nvPicPr>
          <p:cNvPr id="43" name="Image 1" descr="/data/ns/nssuite/nsterm/ppt/logo-nster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008" y="2048256"/>
            <a:ext cx="384048" cy="384048"/>
          </a:xfrm>
          <a:prstGeom prst="rect">
            <a:avLst/>
          </a:prstGeom>
        </p:spPr>
      </p:pic>
      <p:sp>
        <p:nvSpPr>
          <p:cNvPr id="44" name="Text 40"/>
          <p:cNvSpPr/>
          <p:nvPr/>
        </p:nvSpPr>
        <p:spPr>
          <a:xfrm>
            <a:off x="6236208" y="201168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NSTerm</a:t>
            </a:r>
            <a:endParaRPr lang="en-US" sz="1250" dirty="0"/>
          </a:p>
        </p:txBody>
      </p:sp>
      <p:sp>
        <p:nvSpPr>
          <p:cNvPr id="45" name="Text 41"/>
          <p:cNvSpPr/>
          <p:nvPr/>
        </p:nvSpPr>
        <p:spPr>
          <a:xfrm>
            <a:off x="6236208" y="2267712"/>
            <a:ext cx="11887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sesión web + PTY</a:t>
            </a:r>
            <a:endParaRPr lang="en-US" sz="800" dirty="0"/>
          </a:p>
        </p:txBody>
      </p:sp>
      <p:sp>
        <p:nvSpPr>
          <p:cNvPr id="46" name="Shape 42"/>
          <p:cNvSpPr/>
          <p:nvPr/>
        </p:nvSpPr>
        <p:spPr>
          <a:xfrm>
            <a:off x="6583680" y="2542032"/>
            <a:ext cx="-937260" cy="347472"/>
          </a:xfrm>
          <a:prstGeom prst="line">
            <a:avLst/>
          </a:prstGeom>
          <a:noFill/>
          <a:ln w="1651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47" name="Shape 43"/>
          <p:cNvSpPr/>
          <p:nvPr/>
        </p:nvSpPr>
        <p:spPr>
          <a:xfrm>
            <a:off x="4709160" y="2889504"/>
            <a:ext cx="1874520" cy="713232"/>
          </a:xfrm>
          <a:prstGeom prst="roundRect">
            <a:avLst>
              <a:gd name="adj" fmla="val 897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48" name="Shape 44"/>
          <p:cNvSpPr/>
          <p:nvPr/>
        </p:nvSpPr>
        <p:spPr>
          <a:xfrm>
            <a:off x="4837176" y="3072384"/>
            <a:ext cx="388620" cy="310896"/>
          </a:xfrm>
          <a:prstGeom prst="roundRect">
            <a:avLst>
              <a:gd name="adj" fmla="val 8824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49" name="Text 45"/>
          <p:cNvSpPr/>
          <p:nvPr/>
        </p:nvSpPr>
        <p:spPr>
          <a:xfrm>
            <a:off x="4873752" y="3145536"/>
            <a:ext cx="124358" cy="1865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16" b="1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</a:t>
            </a:r>
            <a:endParaRPr lang="en-US" sz="816" dirty="0"/>
          </a:p>
        </p:txBody>
      </p:sp>
      <p:sp>
        <p:nvSpPr>
          <p:cNvPr id="50" name="Shape 46"/>
          <p:cNvSpPr/>
          <p:nvPr/>
        </p:nvSpPr>
        <p:spPr>
          <a:xfrm>
            <a:off x="4992624" y="3227832"/>
            <a:ext cx="170993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51" name="Text 47"/>
          <p:cNvSpPr/>
          <p:nvPr/>
        </p:nvSpPr>
        <p:spPr>
          <a:xfrm>
            <a:off x="5202936" y="2999232"/>
            <a:ext cx="1289304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Shell en el servidor</a:t>
            </a:r>
            <a:endParaRPr lang="en-US" sz="860" dirty="0"/>
          </a:p>
        </p:txBody>
      </p:sp>
      <p:sp>
        <p:nvSpPr>
          <p:cNvPr id="52" name="Text 48"/>
          <p:cNvSpPr/>
          <p:nvPr/>
        </p:nvSpPr>
        <p:spPr>
          <a:xfrm>
            <a:off x="5202936" y="3236976"/>
            <a:ext cx="12893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PTY propia, con el usuario de cada uno</a:t>
            </a:r>
            <a:endParaRPr lang="en-US" sz="660" dirty="0"/>
          </a:p>
        </p:txBody>
      </p:sp>
      <p:sp>
        <p:nvSpPr>
          <p:cNvPr id="53" name="Shape 49"/>
          <p:cNvSpPr/>
          <p:nvPr/>
        </p:nvSpPr>
        <p:spPr>
          <a:xfrm>
            <a:off x="6583680" y="2542032"/>
            <a:ext cx="1120140" cy="347472"/>
          </a:xfrm>
          <a:prstGeom prst="line">
            <a:avLst/>
          </a:prstGeom>
          <a:noFill/>
          <a:ln w="1651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54" name="Shape 50"/>
          <p:cNvSpPr/>
          <p:nvPr/>
        </p:nvSpPr>
        <p:spPr>
          <a:xfrm>
            <a:off x="6766560" y="2889504"/>
            <a:ext cx="1874520" cy="713232"/>
          </a:xfrm>
          <a:prstGeom prst="roundRect">
            <a:avLst>
              <a:gd name="adj" fmla="val 897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5" name="Shape 51"/>
          <p:cNvSpPr/>
          <p:nvPr/>
        </p:nvSpPr>
        <p:spPr>
          <a:xfrm>
            <a:off x="6912864" y="3072384"/>
            <a:ext cx="274320" cy="274320"/>
          </a:xfrm>
          <a:prstGeom prst="ellipse">
            <a:avLst/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56" name="Shape 52"/>
          <p:cNvSpPr/>
          <p:nvPr/>
        </p:nvSpPr>
        <p:spPr>
          <a:xfrm>
            <a:off x="6995160" y="3072384"/>
            <a:ext cx="109728" cy="274320"/>
          </a:xfrm>
          <a:prstGeom prst="ellipse">
            <a:avLst/>
          </a:prstGeom>
          <a:solidFill>
            <a:srgbClr val="00B4D8">
              <a:alpha val="0"/>
            </a:srgbClr>
          </a:solidFill>
          <a:ln w="13970">
            <a:solidFill>
              <a:srgbClr val="00B4D8"/>
            </a:solidFill>
            <a:prstDash val="solid"/>
          </a:ln>
        </p:spPr>
      </p:sp>
      <p:sp>
        <p:nvSpPr>
          <p:cNvPr id="57" name="Shape 53"/>
          <p:cNvSpPr/>
          <p:nvPr/>
        </p:nvSpPr>
        <p:spPr>
          <a:xfrm>
            <a:off x="6912864" y="3209544"/>
            <a:ext cx="274320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58" name="Text 54"/>
          <p:cNvSpPr/>
          <p:nvPr/>
        </p:nvSpPr>
        <p:spPr>
          <a:xfrm>
            <a:off x="7260336" y="2999232"/>
            <a:ext cx="1289304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Apps internas</a:t>
            </a:r>
            <a:endParaRPr lang="en-US" sz="860" dirty="0"/>
          </a:p>
        </p:txBody>
      </p:sp>
      <p:sp>
        <p:nvSpPr>
          <p:cNvPr id="59" name="Text 55"/>
          <p:cNvSpPr/>
          <p:nvPr/>
        </p:nvSpPr>
        <p:spPr>
          <a:xfrm>
            <a:off x="7260336" y="3236976"/>
            <a:ext cx="12893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proxy inverso con login y auditoría</a:t>
            </a:r>
            <a:endParaRPr lang="en-US" sz="660" dirty="0"/>
          </a:p>
        </p:txBody>
      </p:sp>
      <p:sp>
        <p:nvSpPr>
          <p:cNvPr id="60" name="Text 56"/>
          <p:cNvSpPr/>
          <p:nvPr/>
        </p:nvSpPr>
        <p:spPr>
          <a:xfrm>
            <a:off x="4709160" y="3767328"/>
            <a:ext cx="39319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i="1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conexiones por navegador, tableta y móvil</a:t>
            </a:r>
            <a:endParaRPr lang="en-US" sz="800" dirty="0"/>
          </a:p>
        </p:txBody>
      </p:sp>
      <p:sp>
        <p:nvSpPr>
          <p:cNvPr id="61" name="Text 57"/>
          <p:cNvSpPr/>
          <p:nvPr/>
        </p:nvSpPr>
        <p:spPr>
          <a:xfrm>
            <a:off x="4709160" y="4069080"/>
            <a:ext cx="39319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sessions · apps · groups · audit · proxy</a:t>
            </a:r>
            <a:endParaRPr lang="en-US" sz="76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Entrar al servidor por SSH no escala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170432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operador lleva su cliente SSH, sus claves y sus túneles: la sesión no se puede auditar y la consola interna queda fuera del control de acceso.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801368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61288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Claves por persona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161288" y="2130552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keyring que nadie mantiene. La rotación es un proyecto de fin de quarter.</a:t>
            </a:r>
            <a:endParaRPr lang="en-US" sz="920" dirty="0"/>
          </a:p>
        </p:txBody>
      </p:sp>
      <p:sp>
        <p:nvSpPr>
          <p:cNvPr id="9" name="Shape 7"/>
          <p:cNvSpPr/>
          <p:nvPr/>
        </p:nvSpPr>
        <p:spPr>
          <a:xfrm>
            <a:off x="4663440" y="1691640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28032" y="1801368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321808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identidad central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321808" y="2130552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uno entra como puede. No hay usuario, ni rol, ni caducidad.</a:t>
            </a:r>
            <a:endParaRPr lang="en-US" sz="920" dirty="0"/>
          </a:p>
        </p:txBody>
      </p:sp>
      <p:sp>
        <p:nvSpPr>
          <p:cNvPr id="13" name="Shape 11"/>
          <p:cNvSpPr/>
          <p:nvPr/>
        </p:nvSpPr>
        <p:spPr>
          <a:xfrm>
            <a:off x="502920" y="2990088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7512" y="3099816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61288" y="30998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auditoría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1161288" y="342900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login SSH no deja rastro útil: no sabe qué se ejecutó ni desde dónde.</a:t>
            </a:r>
            <a:endParaRPr lang="en-US" sz="920" dirty="0"/>
          </a:p>
        </p:txBody>
      </p:sp>
      <p:sp>
        <p:nvSpPr>
          <p:cNvPr id="17" name="Shape 15"/>
          <p:cNvSpPr/>
          <p:nvPr/>
        </p:nvSpPr>
        <p:spPr>
          <a:xfrm>
            <a:off x="4663440" y="2990088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28032" y="3099816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321808" y="30998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Consolas sueltas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5321808" y="342900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intranet se publica por su cuenta, saltándose la política de acceso.</a:t>
            </a:r>
            <a:endParaRPr lang="en-US" sz="920" dirty="0"/>
          </a:p>
        </p:txBody>
      </p:sp>
      <p:sp>
        <p:nvSpPr>
          <p:cNvPr id="21" name="Shape 19"/>
          <p:cNvSpPr/>
          <p:nvPr/>
        </p:nvSpPr>
        <p:spPr>
          <a:xfrm>
            <a:off x="502920" y="4370832"/>
            <a:ext cx="8138160" cy="457200"/>
          </a:xfrm>
          <a:prstGeom prst="roundRect">
            <a:avLst>
              <a:gd name="adj" fmla="val 16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152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Portapapeles y una caja de texto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342900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Sin control de acceso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12648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Consolas sin traza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23760" y="-1097280"/>
            <a:ext cx="3291840" cy="329184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shell del servidor, como una aplicación web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298448"/>
            <a:ext cx="512064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0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NSTerm es un terminal web multi-sesión en un solo binario: el administrador publica aplicaciones (comando, argumentos, directorio, entorno y tamaño), los usuarios las abren en terminales con pestañas sobre WebSocket y cada proceso queda registrado como sesión.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502920" y="257860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" y="2578608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Terminales xterm en el navegador, con pestañas y reconexión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02920" y="309067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41248" y="3090672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Sesiones con PID, usuario, IP, país, navegador y procesos hijos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02920" y="360273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41248" y="3602736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comando corre en el servidor, con el usuario que el administrador elija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11480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41248" y="4114800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Consolas internas publicadas por proxy inverso, con login y RBAC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852160" y="1298448"/>
            <a:ext cx="2788920" cy="3200400"/>
          </a:xfrm>
          <a:prstGeom prst="roundRect">
            <a:avLst>
              <a:gd name="adj" fmla="val 262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3504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603504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claves SSH que gestionar</a:t>
            </a:r>
            <a:endParaRPr lang="en-US" sz="860" dirty="0"/>
          </a:p>
        </p:txBody>
      </p:sp>
      <p:sp>
        <p:nvSpPr>
          <p:cNvPr id="17" name="Text 15"/>
          <p:cNvSpPr/>
          <p:nvPr/>
        </p:nvSpPr>
        <p:spPr>
          <a:xfrm>
            <a:off x="736092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736092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binario, sin dependencias</a:t>
            </a:r>
            <a:endParaRPr lang="en-US" sz="860" dirty="0"/>
          </a:p>
        </p:txBody>
      </p:sp>
      <p:sp>
        <p:nvSpPr>
          <p:cNvPr id="19" name="Text 17"/>
          <p:cNvSpPr/>
          <p:nvPr/>
        </p:nvSpPr>
        <p:spPr>
          <a:xfrm>
            <a:off x="603504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603504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único requisito de red</a:t>
            </a:r>
            <a:endParaRPr lang="en-US" sz="860" dirty="0"/>
          </a:p>
        </p:txBody>
      </p:sp>
      <p:sp>
        <p:nvSpPr>
          <p:cNvPr id="21" name="Text 19"/>
          <p:cNvSpPr/>
          <p:nvPr/>
        </p:nvSpPr>
        <p:spPr>
          <a:xfrm>
            <a:off x="736092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736092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tipos de dispositivo</a:t>
            </a:r>
            <a:endParaRPr lang="en-US" sz="860" dirty="0"/>
          </a:p>
        </p:txBody>
      </p:sp>
      <p:sp>
        <p:nvSpPr>
          <p:cNvPr id="23" name="Text 2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viaja una pulsación, paso a paso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Navegador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9436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xterm.js: la tecla, el ratón y el scroll viajan por WebSocket.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70992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02539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9" name="Shape 7"/>
          <p:cNvSpPr/>
          <p:nvPr/>
        </p:nvSpPr>
        <p:spPr>
          <a:xfrm>
            <a:off x="217170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A4FD1"/>
          </a:solidFill>
          <a:ln w="12700">
            <a:solidFill>
              <a:srgbClr val="1A4FD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26314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Sesión web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26314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Cookie + JWT: el usuario ya está autenticado y con su rol.</a:t>
            </a:r>
            <a:endParaRPr lang="en-US" sz="760" dirty="0"/>
          </a:p>
        </p:txBody>
      </p:sp>
      <p:sp>
        <p:nvSpPr>
          <p:cNvPr id="12" name="Text 10"/>
          <p:cNvSpPr/>
          <p:nvPr/>
        </p:nvSpPr>
        <p:spPr>
          <a:xfrm>
            <a:off x="337870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9417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4" name="Shape 12"/>
          <p:cNvSpPr/>
          <p:nvPr/>
        </p:nvSpPr>
        <p:spPr>
          <a:xfrm>
            <a:off x="384048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7B2CBF"/>
          </a:solidFill>
          <a:ln w="12700">
            <a:solidFill>
              <a:srgbClr val="7B2C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93192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Comprobación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93192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Cupo del grupo, app activa y destino permitido antes de abrir.</a:t>
            </a:r>
            <a:endParaRPr lang="en-US" sz="760" dirty="0"/>
          </a:p>
        </p:txBody>
      </p:sp>
      <p:sp>
        <p:nvSpPr>
          <p:cNvPr id="17" name="Text 15"/>
          <p:cNvSpPr/>
          <p:nvPr/>
        </p:nvSpPr>
        <p:spPr>
          <a:xfrm>
            <a:off x="504748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36295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9" name="Shape 17"/>
          <p:cNvSpPr/>
          <p:nvPr/>
        </p:nvSpPr>
        <p:spPr>
          <a:xfrm>
            <a:off x="550926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60070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PTY en el host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560070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comando arranca con el usuario asignado y su entorno.</a:t>
            </a:r>
            <a:endParaRPr lang="en-US" sz="760" dirty="0"/>
          </a:p>
        </p:txBody>
      </p:sp>
      <p:sp>
        <p:nvSpPr>
          <p:cNvPr id="22" name="Text 20"/>
          <p:cNvSpPr/>
          <p:nvPr/>
        </p:nvSpPr>
        <p:spPr>
          <a:xfrm>
            <a:off x="671626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03173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4" name="Shape 22"/>
          <p:cNvSpPr/>
          <p:nvPr/>
        </p:nvSpPr>
        <p:spPr>
          <a:xfrm>
            <a:off x="717804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26948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Salida en vivo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26948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salida vuelve al xterm y queda registrada como sesión.</a:t>
            </a:r>
            <a:endParaRPr lang="en-US" sz="760" dirty="0"/>
          </a:p>
        </p:txBody>
      </p:sp>
      <p:sp>
        <p:nvSpPr>
          <p:cNvPr id="27" name="Text 25"/>
          <p:cNvSpPr/>
          <p:nvPr/>
        </p:nvSpPr>
        <p:spPr>
          <a:xfrm>
            <a:off x="838504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02920" y="3035808"/>
            <a:ext cx="813816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5800" y="3035808"/>
            <a:ext cx="77724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  La sesión vive en el servidor: si el navegador se cierra, el proceso sigue y se puede recuperar al volver.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502920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1" name="Text 29"/>
          <p:cNvSpPr/>
          <p:nvPr/>
        </p:nvSpPr>
        <p:spPr>
          <a:xfrm>
            <a:off x="502920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Solo HTTPS y WSS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3310128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3" name="Text 31"/>
          <p:cNvSpPr/>
          <p:nvPr/>
        </p:nvSpPr>
        <p:spPr>
          <a:xfrm>
            <a:off x="3310128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shell en el cliente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6117336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5" name="Text 33"/>
          <p:cNvSpPr/>
          <p:nvPr/>
        </p:nvSpPr>
        <p:spPr>
          <a:xfrm>
            <a:off x="6117336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Sesión auditable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06640" y="-1280160"/>
            <a:ext cx="3108960" cy="3108960"/>
          </a:xfrm>
          <a:prstGeom prst="ellipse">
            <a:avLst/>
          </a:prstGeom>
          <a:solidFill>
            <a:srgbClr val="00B4D8">
              <a:alpha val="9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SSH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SSH: solo HTTPS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143000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hace falta sshd, ni claves, ni bastion, ni túneles. NSTerm speaks WebSocket sobre TLS y el comando se ejecuta en el propio servidor.</a:t>
            </a:r>
            <a:endParaRPr lang="en-US" sz="10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691640"/>
          <a:ext cx="813816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2926080"/>
                <a:gridCol w="3474720"/>
              </a:tblGrid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Acceso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C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9FB4D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Cliente SSH + clave privada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Navegador con cookie de sesión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FD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Identidad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C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9FB4D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Clave pública del usuario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Usuario, grupo y rol del panel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FD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Auditoría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C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9FB4D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 el mejor de los casos, el auth.log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Registro por sesión, usuario e IP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FD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Cupos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C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9FB4D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existen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Máximo de sesiones por usuario y grupo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FD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Consolas internas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C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9FB4D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Túneles y port forwarding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Proxy inverso con RBAC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FD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Para el usuario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C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9FB4D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Instalar y configurar un cliente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Abrir una URL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FD1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224528"/>
            <a:ext cx="8138160" cy="530352"/>
          </a:xfrm>
          <a:prstGeom prst="roundRect">
            <a:avLst>
              <a:gd name="adj" fmla="val 13793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85800" y="4224528"/>
            <a:ext cx="777240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único requisito de red es un proxy inverso con HTTPS en el puerto 11030.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CONEXIONES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Desde el navegador de escritorio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5212080" cy="3282343"/>
          </a:xfrm>
          <a:prstGeom prst="roundRect">
            <a:avLst>
              <a:gd name="adj" fmla="val 11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0" descr="/data/ns/nssuite/nsterm/ppt/screens/terminal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234440"/>
            <a:ext cx="5120640" cy="319090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4516783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Terminal real en el navegador, con el PID de la sesión en la pestaña.</a:t>
            </a:r>
            <a:endParaRPr lang="en-US" sz="860" dirty="0"/>
          </a:p>
        </p:txBody>
      </p:sp>
      <p:sp>
        <p:nvSpPr>
          <p:cNvPr id="7" name="Text 4"/>
          <p:cNvSpPr/>
          <p:nvPr/>
        </p:nvSpPr>
        <p:spPr>
          <a:xfrm>
            <a:off x="5943600" y="1325880"/>
            <a:ext cx="269748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xterm.js con el juego de caracteres y los colores del servidor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Pestañas: varias terminales a la vez, con nombre y PID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Reconexión: al recargar la página, la sesión se recupera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Pantalla completa, ajuste de fuente y espejo HTML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Atajos y teclas de función de Natural (PF) cuando la app lo pide</a:t>
            </a:r>
            <a:endParaRPr lang="en-US" sz="940" dirty="0"/>
          </a:p>
        </p:txBody>
      </p:sp>
      <p:sp>
        <p:nvSpPr>
          <p:cNvPr id="8" name="Shape 5"/>
          <p:cNvSpPr/>
          <p:nvPr/>
        </p:nvSpPr>
        <p:spPr>
          <a:xfrm>
            <a:off x="5943600" y="3977640"/>
            <a:ext cx="1280160" cy="310896"/>
          </a:xfrm>
          <a:prstGeom prst="roundRect">
            <a:avLst>
              <a:gd name="adj" fmla="val 20588"/>
            </a:avLst>
          </a:prstGeom>
          <a:solidFill>
            <a:srgbClr val="0E2C63"/>
          </a:solidFill>
          <a:ln/>
        </p:spPr>
      </p:sp>
      <p:sp>
        <p:nvSpPr>
          <p:cNvPr id="9" name="Text 6"/>
          <p:cNvSpPr/>
          <p:nvPr/>
        </p:nvSpPr>
        <p:spPr>
          <a:xfrm>
            <a:off x="5943600" y="3977640"/>
            <a:ext cx="1280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plugin</a:t>
            </a:r>
            <a:endParaRPr lang="en-US" sz="760" dirty="0"/>
          </a:p>
        </p:txBody>
      </p:sp>
      <p:sp>
        <p:nvSpPr>
          <p:cNvPr id="10" name="Shape 7"/>
          <p:cNvSpPr/>
          <p:nvPr/>
        </p:nvSpPr>
        <p:spPr>
          <a:xfrm>
            <a:off x="7315200" y="3977640"/>
            <a:ext cx="1280160" cy="310896"/>
          </a:xfrm>
          <a:prstGeom prst="roundRect">
            <a:avLst>
              <a:gd name="adj" fmla="val 20588"/>
            </a:avLst>
          </a:prstGeom>
          <a:solidFill>
            <a:srgbClr val="0E2C63"/>
          </a:solidFill>
          <a:ln/>
        </p:spPr>
      </p:sp>
      <p:sp>
        <p:nvSpPr>
          <p:cNvPr id="11" name="Text 8"/>
          <p:cNvSpPr/>
          <p:nvPr/>
        </p:nvSpPr>
        <p:spPr>
          <a:xfrm>
            <a:off x="7315200" y="3977640"/>
            <a:ext cx="1280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Java de putty</a:t>
            </a:r>
            <a:endParaRPr lang="en-US" sz="760" dirty="0"/>
          </a:p>
        </p:txBody>
      </p:sp>
      <p:sp>
        <p:nvSpPr>
          <p:cNvPr id="12" name="Shape 9"/>
          <p:cNvSpPr/>
          <p:nvPr/>
        </p:nvSpPr>
        <p:spPr>
          <a:xfrm>
            <a:off x="5943600" y="4361688"/>
            <a:ext cx="1280160" cy="310896"/>
          </a:xfrm>
          <a:prstGeom prst="roundRect">
            <a:avLst>
              <a:gd name="adj" fmla="val 20588"/>
            </a:avLst>
          </a:prstGeom>
          <a:solidFill>
            <a:srgbClr val="0E2C63"/>
          </a:solidFill>
          <a:ln/>
        </p:spPr>
      </p:sp>
      <p:sp>
        <p:nvSpPr>
          <p:cNvPr id="13" name="Text 10"/>
          <p:cNvSpPr/>
          <p:nvPr/>
        </p:nvSpPr>
        <p:spPr>
          <a:xfrm>
            <a:off x="5943600" y="4361688"/>
            <a:ext cx="1280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Bookmarks y favourites</a:t>
            </a:r>
            <a:endParaRPr lang="en-US" sz="760" dirty="0"/>
          </a:p>
        </p:txBody>
      </p:sp>
      <p:sp>
        <p:nvSpPr>
          <p:cNvPr id="14" name="Text 1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MÓVIL Y TABLETA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También desde la tableta y el móvil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37490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misma sesión, con el layout adaptado al ancho de la pantalla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Teclado en pantalla con las teclas que la app necesita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Pulsación larga y selección de texto sobre la salida del comando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para consultas puntuales y guardia fuera del escritorio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502920" y="3566160"/>
            <a:ext cx="3749040" cy="566928"/>
          </a:xfrm>
          <a:prstGeom prst="roundRect">
            <a:avLst>
              <a:gd name="adj" fmla="val 12903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566160"/>
            <a:ext cx="3383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mismo enlace vale para el PC, la tableta y el teléfono.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434840" y="1188720"/>
            <a:ext cx="1664208" cy="3495071"/>
          </a:xfrm>
          <a:prstGeom prst="roundRect">
            <a:avLst>
              <a:gd name="adj" fmla="val 274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term/ppt/screens/terminal-movil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0560" y="1234440"/>
            <a:ext cx="1572768" cy="3403631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297680" y="4729511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Móvil: 390 px, la terminal se adapta sin perder comandos.</a:t>
            </a:r>
            <a:endParaRPr lang="en-US" sz="760" dirty="0"/>
          </a:p>
        </p:txBody>
      </p:sp>
      <p:sp>
        <p:nvSpPr>
          <p:cNvPr id="10" name="Shape 7"/>
          <p:cNvSpPr/>
          <p:nvPr/>
        </p:nvSpPr>
        <p:spPr>
          <a:xfrm>
            <a:off x="6537960" y="1188720"/>
            <a:ext cx="2377440" cy="3139440"/>
          </a:xfrm>
          <a:prstGeom prst="roundRect">
            <a:avLst>
              <a:gd name="adj" fmla="val 192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1" name="Image 1" descr="/data/ns/nssuite/nsterm/ppt/screens/terminal-tablet_e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1234440"/>
            <a:ext cx="2286000" cy="30480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537960" y="43738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Tableta: 834 px, ancho de trabajo cómodo.</a:t>
            </a:r>
            <a:endParaRPr lang="en-US" sz="760" dirty="0"/>
          </a:p>
        </p:txBody>
      </p:sp>
      <p:sp>
        <p:nvSpPr>
          <p:cNvPr id="13" name="Text 9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PROXY INVERSO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Proxy inverso: publica tus consolas internas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143000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Además de terminales, NSTerm publica aplicaciones web internas: expone una URL http/https a través del propio NSTerm, heredando el login, el RBAC por grupos y la auditoría.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737360"/>
            <a:ext cx="2286000" cy="914400"/>
          </a:xfrm>
          <a:prstGeom prst="roundRect">
            <a:avLst>
              <a:gd name="adj" fmla="val 8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2011680"/>
            <a:ext cx="402336" cy="292608"/>
          </a:xfrm>
          <a:prstGeom prst="roundRect">
            <a:avLst>
              <a:gd name="adj" fmla="val 12500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2076054"/>
            <a:ext cx="402336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49808" y="2035089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50392" y="2035089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950976" y="2035089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14984" y="2035089"/>
            <a:ext cx="221285" cy="64008"/>
          </a:xfrm>
          <a:prstGeom prst="rect">
            <a:avLst/>
          </a:prstGeom>
          <a:solidFill>
            <a:srgbClr val="00B4D8">
              <a:alpha val="4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795528" y="2143354"/>
            <a:ext cx="201168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95528" y="2193097"/>
            <a:ext cx="289682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95528" y="2242840"/>
            <a:ext cx="144841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216152" y="192024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Navegador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1216152" y="219456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https://term.empresa.local</a:t>
            </a:r>
            <a:endParaRPr lang="en-US" sz="780" dirty="0"/>
          </a:p>
        </p:txBody>
      </p:sp>
      <p:sp>
        <p:nvSpPr>
          <p:cNvPr id="17" name="Shape 15"/>
          <p:cNvSpPr/>
          <p:nvPr/>
        </p:nvSpPr>
        <p:spPr>
          <a:xfrm>
            <a:off x="2880360" y="2084832"/>
            <a:ext cx="365760" cy="237744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8" name="Shape 16"/>
          <p:cNvSpPr/>
          <p:nvPr/>
        </p:nvSpPr>
        <p:spPr>
          <a:xfrm>
            <a:off x="3429000" y="1737360"/>
            <a:ext cx="2286000" cy="914400"/>
          </a:xfrm>
          <a:prstGeom prst="roundRect">
            <a:avLst>
              <a:gd name="adj" fmla="val 8000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678083" y="2008754"/>
            <a:ext cx="215067" cy="215067"/>
          </a:xfrm>
          <a:prstGeom prst="ellipse">
            <a:avLst/>
          </a:prstGeom>
          <a:solidFill>
            <a:srgbClr val="00B4D8"/>
          </a:solidFill>
          <a:ln w="17780">
            <a:solidFill>
              <a:srgbClr val="0A224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631997" y="2139330"/>
            <a:ext cx="307238" cy="199705"/>
          </a:xfrm>
          <a:prstGeom prst="roundRect">
            <a:avLst>
              <a:gd name="adj" fmla="val 13736"/>
            </a:avLst>
          </a:prstGeom>
          <a:solidFill>
            <a:srgbClr val="00B4D8"/>
          </a:solidFill>
          <a:ln w="17780">
            <a:solidFill>
              <a:srgbClr val="0A224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762573" y="2208459"/>
            <a:ext cx="46086" cy="46086"/>
          </a:xfrm>
          <a:prstGeom prst="ellipse">
            <a:avLst/>
          </a:prstGeom>
          <a:solidFill>
            <a:srgbClr val="0A224F"/>
          </a:solidFill>
          <a:ln w="10160">
            <a:solidFill>
              <a:srgbClr val="0A224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42232" y="192024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NSTerm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4142232" y="219456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8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login + RBAC + auditoría</a:t>
            </a:r>
            <a:endParaRPr lang="en-US" sz="780" dirty="0"/>
          </a:p>
        </p:txBody>
      </p:sp>
      <p:sp>
        <p:nvSpPr>
          <p:cNvPr id="24" name="Shape 22"/>
          <p:cNvSpPr/>
          <p:nvPr/>
        </p:nvSpPr>
        <p:spPr>
          <a:xfrm>
            <a:off x="5806440" y="2084832"/>
            <a:ext cx="365760" cy="237744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5" name="Shape 23"/>
          <p:cNvSpPr/>
          <p:nvPr/>
        </p:nvSpPr>
        <p:spPr>
          <a:xfrm>
            <a:off x="6355080" y="1737360"/>
            <a:ext cx="2286000" cy="914400"/>
          </a:xfrm>
          <a:prstGeom prst="roundRect">
            <a:avLst>
              <a:gd name="adj" fmla="val 8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556248" y="2011680"/>
            <a:ext cx="329184" cy="329184"/>
          </a:xfrm>
          <a:prstGeom prst="ellipse">
            <a:avLst/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655003" y="2011680"/>
            <a:ext cx="131674" cy="329184"/>
          </a:xfrm>
          <a:prstGeom prst="ellipse">
            <a:avLst/>
          </a:prstGeom>
          <a:solidFill>
            <a:srgbClr val="00B4D8">
              <a:alpha val="0"/>
            </a:srgbClr>
          </a:solidFill>
          <a:ln w="13970">
            <a:solidFill>
              <a:srgbClr val="00B4D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556248" y="2176272"/>
            <a:ext cx="32918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068312" y="192024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 interna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7068312" y="219456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https://intranet:8443/app</a:t>
            </a:r>
            <a:endParaRPr lang="en-US" sz="780" dirty="0"/>
          </a:p>
        </p:txBody>
      </p:sp>
      <p:sp>
        <p:nvSpPr>
          <p:cNvPr id="31" name="Text 29"/>
          <p:cNvSpPr/>
          <p:nvPr/>
        </p:nvSpPr>
        <p:spPr>
          <a:xfrm>
            <a:off x="502920" y="2971800"/>
            <a:ext cx="4114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2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Solo URLs definidas por el administrador: el usuario nunca escribe una</a:t>
            </a:r>
            <a:endParaRPr lang="en-US" sz="92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2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Allowlist de hosts, bloqueo de IP privadas y de metadatos cloud</a:t>
            </a:r>
            <a:endParaRPr lang="en-US" sz="92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2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Reescritura de enlaces y soporte de WebSocket en el backend</a:t>
            </a:r>
            <a:endParaRPr lang="en-US" sz="92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2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Límite de cuerpo y timeout de respuesta por aplicación</a:t>
            </a:r>
            <a:endParaRPr lang="en-US" sz="920" dirty="0"/>
          </a:p>
        </p:txBody>
      </p:sp>
      <p:sp>
        <p:nvSpPr>
          <p:cNvPr id="32" name="Shape 30"/>
          <p:cNvSpPr/>
          <p:nvPr/>
        </p:nvSpPr>
        <p:spPr>
          <a:xfrm>
            <a:off x="4892040" y="2971800"/>
            <a:ext cx="3749040" cy="1371600"/>
          </a:xfrm>
          <a:prstGeom prst="roundRect">
            <a:avLst>
              <a:gd name="adj" fmla="val 5333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120640" y="2971800"/>
            <a:ext cx="3291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consola interna deja de estar en la red y pasa a entrar por el mismo login que el terminal.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108960"/>
            <a:ext cx="3657600" cy="3657600"/>
          </a:xfrm>
          <a:prstGeom prst="ellipse">
            <a:avLst/>
          </a:prstGeom>
          <a:solidFill>
            <a:srgbClr val="7B2CBF">
              <a:alpha val="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ADMINISTRACIÓN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Aplicaciones: el administrador decide qué se publica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280160"/>
            <a:ext cx="37490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Comando, argumentos, directorio de trabajo y entorno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Tamaño de terminal (cols/rows) o ajuste al contenedor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Esquema de color, icono, logo y color de la aplicación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 del sistema con el que corre, fijo o el del usuario conectado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Timeout de sesión, diseño HTML y teclas de Natural</a:t>
            </a:r>
            <a:endParaRPr lang="en-US" sz="960" dirty="0"/>
          </a:p>
        </p:txBody>
      </p:sp>
      <p:sp>
        <p:nvSpPr>
          <p:cNvPr id="6" name="Shape 4"/>
          <p:cNvSpPr/>
          <p:nvPr/>
        </p:nvSpPr>
        <p:spPr>
          <a:xfrm>
            <a:off x="502920" y="3840480"/>
            <a:ext cx="3749040" cy="868680"/>
          </a:xfrm>
          <a:prstGeom prst="roundRect">
            <a:avLst>
              <a:gd name="adj" fmla="val 8421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3840480"/>
            <a:ext cx="33832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usuario solo ve las aplicaciones que su grupo tiene asignadas.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4480560" y="1161288"/>
            <a:ext cx="4206240" cy="2770845"/>
          </a:xfrm>
          <a:prstGeom prst="roundRect">
            <a:avLst>
              <a:gd name="adj" fmla="val 132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9" name="Image 0" descr="/data/ns/nssuite/nsterm/ppt/screens/aplicacion-editor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6280" y="1207008"/>
            <a:ext cx="4114800" cy="2679405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26280" y="3977853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editor de una aplicación: id, nombre, descripción, tipo y estado.</a:t>
            </a:r>
            <a:endParaRPr lang="en-US" sz="840" dirty="0"/>
          </a:p>
        </p:txBody>
      </p:sp>
      <p:sp>
        <p:nvSpPr>
          <p:cNvPr id="11" name="Text 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108960"/>
            <a:ext cx="3657600" cy="3657600"/>
          </a:xfrm>
          <a:prstGeom prst="ellipse">
            <a:avLst/>
          </a:prstGeom>
          <a:solidFill>
            <a:srgbClr val="7B2CBF">
              <a:alpha val="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PLANTILLAS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Plantillas: el terminal con aspecto de aplicación web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280160"/>
            <a:ext cx="37490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Cabecera, contenedores laterales y barra de estado con HTML y CSS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 y nombre corporativo desde la configuración del servidor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Botones PF1..PF12 que envían la tecla a la sesión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Marcadores vivos: reloj, fecha, tiempo de sesión y restante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CSS va aislado: no puede romper la interfaz de NSTerm</a:t>
            </a:r>
            <a:endParaRPr lang="en-US" sz="960" dirty="0"/>
          </a:p>
        </p:txBody>
      </p:sp>
      <p:sp>
        <p:nvSpPr>
          <p:cNvPr id="6" name="Shape 4"/>
          <p:cNvSpPr/>
          <p:nvPr/>
        </p:nvSpPr>
        <p:spPr>
          <a:xfrm>
            <a:off x="502920" y="3840480"/>
            <a:ext cx="3749040" cy="868680"/>
          </a:xfrm>
          <a:prstGeom prst="roundRect">
            <a:avLst>
              <a:gd name="adj" fmla="val 8421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3840480"/>
            <a:ext cx="33832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plantillas de ejemplo se crean al instalar: asigna la que quieras a cada aplicación.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4480560" y="1161288"/>
            <a:ext cx="4206240" cy="2655559"/>
          </a:xfrm>
          <a:prstGeom prst="roundRect">
            <a:avLst>
              <a:gd name="adj" fmla="val 137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9" name="Image 0" descr="/data/ns/nssuite/nsterm/ppt/screens/terminal-plantilla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6280" y="1207008"/>
            <a:ext cx="4114800" cy="2564119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26280" y="3844279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misma aplicación, con cabecera corporativa, menú lateral y barra de estado con el reloj.</a:t>
            </a:r>
            <a:endParaRPr lang="en-US" sz="820" dirty="0"/>
          </a:p>
        </p:txBody>
      </p:sp>
      <p:sp>
        <p:nvSpPr>
          <p:cNvPr id="11" name="Text 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HORARIOS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Horarios: la aplicación solo está disponible en su franja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34747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Plantillas de horario: mañana, tarde, noche, fines de semana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Fuera de la franja la app aparece como Cerrada en el panel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servidor la bloquea: no se puede abrir saltándose el panel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Franja por día, varias ventanas y horario de noche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administradores también quedan sujetos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502920" y="3977640"/>
            <a:ext cx="3474720" cy="731520"/>
          </a:xfrm>
          <a:prstGeom prst="roundRect">
            <a:avLst>
              <a:gd name="adj" fmla="val 10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977640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acceso a la consola pasa a ser horario de oficina, no siempre abierto.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160520" y="1161288"/>
            <a:ext cx="4526280" cy="1184082"/>
          </a:xfrm>
          <a:prstGeom prst="roundRect">
            <a:avLst>
              <a:gd name="adj" fmla="val 30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term/ppt/screens/horarios-tabla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6240" y="1207008"/>
            <a:ext cx="4434840" cy="109264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206240" y="2372802"/>
            <a:ext cx="4434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plantillas de horario disponibles y su estado actual.</a:t>
            </a:r>
            <a:endParaRPr lang="en-US" sz="84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SESIONES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sesión es un proceso, y queda registrada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34747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Aplicación, usuario, PID, inicio y duración de cada sesión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IP, país y navegador de quien la abrió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Procesos hijos: lo que ha lanzado el comando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CPU, memoria y timeout de sesión configurado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Terminar la sesión pidiendo un motivo, que va al registro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502920" y="3977640"/>
            <a:ext cx="3474720" cy="731520"/>
          </a:xfrm>
          <a:prstGeom prst="roundRect">
            <a:avLst>
              <a:gd name="adj" fmla="val 10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977640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tabla se actualiza en vivo por WebSocket: no hay que recargar.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160520" y="1161288"/>
            <a:ext cx="4526280" cy="1003505"/>
          </a:xfrm>
          <a:prstGeom prst="roundRect">
            <a:avLst>
              <a:gd name="adj" fmla="val 364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term/ppt/screens/sesiones-tabla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6240" y="1207008"/>
            <a:ext cx="4434840" cy="912065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206240" y="2210513"/>
            <a:ext cx="4434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Sesiones: quién ejecuta qué, desde dónde y desde cuándo.</a:t>
            </a:r>
            <a:endParaRPr lang="en-US" sz="84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MULTITERMINAL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Varias terminales, una ventana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32004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Nueva pestaña sin perder la sesión anterior</a:t>
            </a:r>
            <a:endParaRPr lang="en-US" sz="9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pestaña con su PID y su nombre de aplicación</a:t>
            </a:r>
            <a:endParaRPr lang="en-US" sz="9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Reconexión automática tras un corte de red</a:t>
            </a:r>
            <a:endParaRPr lang="en-US" sz="9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estado de la sesión, visible en la barra de pestañas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3886200" y="1161288"/>
            <a:ext cx="4800600" cy="3025931"/>
          </a:xfrm>
          <a:prstGeom prst="roundRect">
            <a:avLst>
              <a:gd name="adj" fmla="val 12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6" name="Image 0" descr="/data/ns/nssuite/nsterm/ppt/screens/terminal-pestanas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1920" y="1207008"/>
            <a:ext cx="4709160" cy="293449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931920" y="4232939"/>
            <a:ext cx="4709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Pestañas: una terminal por sesión, todas en la misma ventana.</a:t>
            </a:r>
            <a:endParaRPr lang="en-US" sz="840" dirty="0"/>
          </a:p>
        </p:txBody>
      </p:sp>
      <p:sp>
        <p:nvSpPr>
          <p:cNvPr id="8" name="Text 5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USUARIOS Y GRUPOS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Usuarios, grupos y cupos de sesiones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35661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usuario pertenece a grupos; el grupo define el rol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grupo tiene sus aplicaciones asignadas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Cupo de sesiones simultáneas por usuario y aplicación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 superar el cupo, el terminal avisa y no abre la sesión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Administración de usuarios, alias, email y estado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502920" y="3840480"/>
            <a:ext cx="3566160" cy="868680"/>
          </a:xfrm>
          <a:prstGeom prst="roundRect">
            <a:avLst>
              <a:gd name="adj" fmla="val 8421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840480"/>
            <a:ext cx="32004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misma aplicación puede estar en varios grupos, con cupos distintos.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297680" y="1161288"/>
            <a:ext cx="4389120" cy="850726"/>
          </a:xfrm>
          <a:prstGeom prst="roundRect">
            <a:avLst>
              <a:gd name="adj" fmla="val 429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term/ppt/screens/grupos-tabla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207008"/>
            <a:ext cx="4297680" cy="75928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343400" y="2057734"/>
            <a:ext cx="4297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Grupos: rol, aplicaciones asignadas y el máximo de sesiones por usuario.</a:t>
            </a:r>
            <a:endParaRPr lang="en-US" sz="84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SEGURIDAD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Quién abrió qué, y queda registrado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374904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Accesos, altas de aplicaciones, cambios de grupo y fin de sesión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Motivo de terminación obligatorio al cerrar la sesión de otro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LDAP o Active Directory opcional, junto a los usuarios locales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Políticas de contraseña: caducidad, aviso previo e historial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 de sesión con caducidad configurable y cookie HttpOnly</a:t>
            </a:r>
            <a:endParaRPr lang="en-US" sz="960" dirty="0"/>
          </a:p>
        </p:txBody>
      </p:sp>
      <p:sp>
        <p:nvSpPr>
          <p:cNvPr id="5" name="Shape 3"/>
          <p:cNvSpPr/>
          <p:nvPr/>
        </p:nvSpPr>
        <p:spPr>
          <a:xfrm>
            <a:off x="502920" y="3840480"/>
            <a:ext cx="3749040" cy="868680"/>
          </a:xfrm>
          <a:prstGeom prst="roundRect">
            <a:avLst>
              <a:gd name="adj" fmla="val 8421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840480"/>
            <a:ext cx="33832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Licencia firmada por máquina y trial de 30 días.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480560" y="1161288"/>
            <a:ext cx="4206240" cy="2306446"/>
          </a:xfrm>
          <a:prstGeom prst="roundRect">
            <a:avLst>
              <a:gd name="adj" fmla="val 15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term/ppt/screens/auditoria-tabla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6280" y="1207008"/>
            <a:ext cx="4114800" cy="221500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526280" y="3513454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Auditoría: accesos, aplicaciones, grupos y terminaciones de sesión.</a:t>
            </a:r>
            <a:endParaRPr lang="en-US" sz="84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PUESTA EN MARCHA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cero a terminal web, en tres pasos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80160"/>
            <a:ext cx="5120640" cy="877824"/>
          </a:xfrm>
          <a:prstGeom prst="roundRect">
            <a:avLst>
              <a:gd name="adj" fmla="val 729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481328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6" name="Text 4"/>
          <p:cNvSpPr/>
          <p:nvPr/>
        </p:nvSpPr>
        <p:spPr>
          <a:xfrm>
            <a:off x="658368" y="14813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261872" y="138988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Crear el entorno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1261872" y="1682496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nsterm init /opt/nsterm: crea config.yaml, la base SQLite, los logs y el usuario admin.</a:t>
            </a:r>
            <a:endParaRPr lang="en-US" sz="860" dirty="0"/>
          </a:p>
        </p:txBody>
      </p:sp>
      <p:sp>
        <p:nvSpPr>
          <p:cNvPr id="9" name="Shape 7"/>
          <p:cNvSpPr/>
          <p:nvPr/>
        </p:nvSpPr>
        <p:spPr>
          <a:xfrm>
            <a:off x="502920" y="2267712"/>
            <a:ext cx="5120640" cy="877824"/>
          </a:xfrm>
          <a:prstGeom prst="roundRect">
            <a:avLst>
              <a:gd name="adj" fmla="val 729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" y="2468880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2468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261872" y="2377440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Publicar el proxy inverso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1261872" y="2670048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 TLS en el proxy y reenvía a https://servidor:11030. No hace falta tocar el servidor.</a:t>
            </a:r>
            <a:endParaRPr lang="en-US" sz="860" dirty="0"/>
          </a:p>
        </p:txBody>
      </p:sp>
      <p:sp>
        <p:nvSpPr>
          <p:cNvPr id="14" name="Shape 12"/>
          <p:cNvSpPr/>
          <p:nvPr/>
        </p:nvSpPr>
        <p:spPr>
          <a:xfrm>
            <a:off x="502920" y="3255264"/>
            <a:ext cx="5120640" cy="877824"/>
          </a:xfrm>
          <a:prstGeom prst="roundRect">
            <a:avLst>
              <a:gd name="adj" fmla="val 729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58368" y="3456432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" y="345643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61872" y="336499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Publicar la shell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1261872" y="3657600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 la aplicación (comando, args, directorio y entorno) y asígnala a los grupos que deban usarla.</a:t>
            </a:r>
            <a:endParaRPr lang="en-US" sz="860" dirty="0"/>
          </a:p>
        </p:txBody>
      </p:sp>
      <p:sp>
        <p:nvSpPr>
          <p:cNvPr id="19" name="Shape 17"/>
          <p:cNvSpPr/>
          <p:nvPr/>
        </p:nvSpPr>
        <p:spPr>
          <a:xfrm>
            <a:off x="5852160" y="1280160"/>
            <a:ext cx="2788920" cy="2651760"/>
          </a:xfrm>
          <a:prstGeom prst="roundRect">
            <a:avLst>
              <a:gd name="adj" fmla="val 2759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053328" y="14264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REQUISITOS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053328" y="1773936"/>
            <a:ext cx="24231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(RHEL 8 / 9)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solo binario, sin dependencias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SQLite para el estado y la auditoría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Proxy inverso con HTTPS en producción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Puerto 11030 (configurable)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5852160" y="4023360"/>
            <a:ext cx="2788920" cy="713232"/>
          </a:xfrm>
          <a:prstGeom prst="roundRect">
            <a:avLst>
              <a:gd name="adj" fmla="val 8974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035040" y="4023360"/>
            <a:ext cx="242316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SSH: no hay que abrir el 22, ni desplegar claves, ni tocar la configuración de sshd.</a:t>
            </a:r>
            <a:endParaRPr lang="en-US" sz="820" dirty="0"/>
          </a:p>
        </p:txBody>
      </p:sp>
      <p:sp>
        <p:nvSpPr>
          <p:cNvPr id="24" name="Shape 22"/>
          <p:cNvSpPr/>
          <p:nvPr/>
        </p:nvSpPr>
        <p:spPr>
          <a:xfrm>
            <a:off x="502920" y="4315968"/>
            <a:ext cx="5120640" cy="420624"/>
          </a:xfrm>
          <a:prstGeom prst="roundRect">
            <a:avLst>
              <a:gd name="adj" fmla="val 1521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315968"/>
            <a:ext cx="48463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nsterm init /opt/nsterm   →   nsterm start --config /opt/nsterm   →   https://term.empresa.local</a:t>
            </a:r>
            <a:endParaRPr lang="en-US" sz="780" dirty="0"/>
          </a:p>
        </p:txBody>
      </p:sp>
      <p:sp>
        <p:nvSpPr>
          <p:cNvPr id="26" name="Text 2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PREGUNTAS FRECUENTES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más se pregunta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¿De verdad no hace falta SSH?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6751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No. El navegador habla HTTPS y WebSocket con NSTerm, y el comando se ejecuta en el servidor con un PTY propia. No interviene sshd.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466344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6344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0" name="Text 8"/>
          <p:cNvSpPr/>
          <p:nvPr/>
        </p:nvSpPr>
        <p:spPr>
          <a:xfrm>
            <a:off x="482803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¿Quién ejecuta el comando?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82803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administrador lo decide: un usuario del sistema fijo o el usuario Linux mapeado de quien se conecta. NSTerm verifica los permisos sudoers.</a:t>
            </a:r>
            <a:endParaRPr lang="en-US" sz="840" dirty="0"/>
          </a:p>
        </p:txBody>
      </p:sp>
      <p:sp>
        <p:nvSpPr>
          <p:cNvPr id="12" name="Shape 10"/>
          <p:cNvSpPr/>
          <p:nvPr/>
        </p:nvSpPr>
        <p:spPr>
          <a:xfrm>
            <a:off x="50292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292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4" name="Text 12"/>
          <p:cNvSpPr/>
          <p:nvPr/>
        </p:nvSpPr>
        <p:spPr>
          <a:xfrm>
            <a:off x="66751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¿Puedo publicar una web interna?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6751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Sí: crea una aplicación de tipo Proxy URL con su target y asígnala a grupos. Los usuarios la abren con su sesión y sin acceso directo a la URL.</a:t>
            </a:r>
            <a:endParaRPr lang="en-US" sz="840" dirty="0"/>
          </a:p>
        </p:txBody>
      </p:sp>
      <p:sp>
        <p:nvSpPr>
          <p:cNvPr id="16" name="Shape 14"/>
          <p:cNvSpPr/>
          <p:nvPr/>
        </p:nvSpPr>
        <p:spPr>
          <a:xfrm>
            <a:off x="466344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6344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482803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¿Y si el navegador se cierra?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82803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sesión sigue viva en el servidor. Al volver, la pestaña se recupera y se reengancha al mismo proceso, con su PID.</a:t>
            </a:r>
            <a:endParaRPr lang="en-US" sz="840" dirty="0"/>
          </a:p>
        </p:txBody>
      </p:sp>
      <p:sp>
        <p:nvSpPr>
          <p:cNvPr id="20" name="Shape 18"/>
          <p:cNvSpPr/>
          <p:nvPr/>
        </p:nvSpPr>
        <p:spPr>
          <a:xfrm>
            <a:off x="50292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292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2" name="Text 20"/>
          <p:cNvSpPr/>
          <p:nvPr/>
        </p:nvSpPr>
        <p:spPr>
          <a:xfrm>
            <a:off x="66751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¿Cómo se limita el uso?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66751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grupo tiene un máximo de sesiones simultáneas por usuario y aplicación. Al superarlo, el terminal avisa y no abre una sesión nueva.</a:t>
            </a:r>
            <a:endParaRPr lang="en-US" sz="840" dirty="0"/>
          </a:p>
        </p:txBody>
      </p:sp>
      <p:sp>
        <p:nvSpPr>
          <p:cNvPr id="24" name="Shape 22"/>
          <p:cNvSpPr/>
          <p:nvPr/>
        </p:nvSpPr>
        <p:spPr>
          <a:xfrm>
            <a:off x="466344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66344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6" name="Text 24"/>
          <p:cNvSpPr/>
          <p:nvPr/>
        </p:nvSpPr>
        <p:spPr>
          <a:xfrm>
            <a:off x="482803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¿Se puede integrar con el Active Directory?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82803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Sí: LDAP/AD es opcional y convive con los usuarios locales. El usuario se mapea a su cuenta Linux para el PTY.</a:t>
            </a:r>
            <a:endParaRPr lang="en-US" sz="840" dirty="0"/>
          </a:p>
        </p:txBody>
      </p:sp>
      <p:sp>
        <p:nvSpPr>
          <p:cNvPr id="28" name="Text 2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188720"/>
            <a:ext cx="4023360" cy="4023360"/>
          </a:xfrm>
          <a:prstGeom prst="ellipse">
            <a:avLst/>
          </a:prstGeom>
          <a:solidFill>
            <a:srgbClr val="00B4D8">
              <a:alpha val="13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949440" y="3200400"/>
            <a:ext cx="3108960" cy="310896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868680"/>
            <a:ext cx="56692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 servidor, en el navegador</a:t>
            </a:r>
            <a:endParaRPr lang="en-US" sz="29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con su propia auditoría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02920" y="260604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Pruebe NSTerm con su entorno: lo montamos con sus aplicaciones y lo vemos funcionando.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02920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 guiada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441448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0B4D8"/>
          </a:solidFill>
          <a:ln/>
        </p:spPr>
      </p:sp>
      <p:sp>
        <p:nvSpPr>
          <p:cNvPr id="9" name="Text 7"/>
          <p:cNvSpPr/>
          <p:nvPr/>
        </p:nvSpPr>
        <p:spPr>
          <a:xfrm>
            <a:off x="2441448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Pruébelo en su entorno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379976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11" name="Text 9"/>
          <p:cNvSpPr/>
          <p:nvPr/>
        </p:nvSpPr>
        <p:spPr>
          <a:xfrm>
            <a:off x="4379976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Hablemos de su caso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02920" y="397764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 ·   soporte@nacarsoft.com</a:t>
            </a:r>
            <a:endParaRPr lang="en-US" sz="1050" dirty="0"/>
          </a:p>
        </p:txBody>
      </p:sp>
      <p:pic>
        <p:nvPicPr>
          <p:cNvPr id="13" name="Image 0" descr="/data/ns/nssuite/nsterm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0" y="3840480"/>
            <a:ext cx="2377440" cy="920724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2026-10-21T09:55:52Z</dcterms:created>
  <dcterms:modified xsi:type="dcterms:W3CDTF">2026-10-21T09:55:52Z</dcterms:modified>
</cp:coreProperties>
</file>