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463040"/>
            <a:ext cx="4937760" cy="4937760"/>
          </a:xfrm>
          <a:prstGeom prst="ellipse">
            <a:avLst/>
          </a:prstGeom>
          <a:solidFill>
            <a:srgbClr val="7B2CBF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2926080"/>
            <a:ext cx="3291840" cy="3291840"/>
          </a:xfrm>
          <a:prstGeom prst="ellipse">
            <a:avLst/>
          </a:prstGeom>
          <a:solidFill>
            <a:srgbClr val="1A4FD1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FILE SORTING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493776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Sort, merge and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 your files the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mainframe way.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2724912"/>
            <a:ext cx="47548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nssort speaks the /OPTION syntax of SyncSort: external sorting, merging, joining and reformatting, with a static binary and no intermediate files.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3767328"/>
            <a:ext cx="2331720" cy="402336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767328"/>
            <a:ext cx="2331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THE FEATURES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334256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SyncSort syntax · External sorting · Merge and join · One single binary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715000" y="1051560"/>
            <a:ext cx="2926080" cy="2743200"/>
          </a:xfrm>
          <a:prstGeom prst="roundRect">
            <a:avLst>
              <a:gd name="adj" fmla="val 20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881774" y="1723644"/>
            <a:ext cx="131674" cy="288036"/>
          </a:xfrm>
          <a:prstGeom prst="rect">
            <a:avLst/>
          </a:prstGeom>
          <a:solidFill>
            <a:srgbClr val="00B4D8">
              <a:alpha val="8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7112203" y="1476756"/>
            <a:ext cx="131674" cy="534924"/>
          </a:xfrm>
          <a:prstGeom prst="rect">
            <a:avLst/>
          </a:prstGeom>
          <a:solidFill>
            <a:srgbClr val="00B4D8">
              <a:alpha val="73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7342632" y="1627632"/>
            <a:ext cx="131674" cy="384048"/>
          </a:xfrm>
          <a:prstGeom prst="rect">
            <a:avLst/>
          </a:prstGeom>
          <a:solidFill>
            <a:srgbClr val="00B4D8">
              <a:alpha val="61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5897880" y="21031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 files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897880" y="237744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fixed length or delimited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7013448" y="2852928"/>
            <a:ext cx="310896" cy="2926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7" name="Text 15"/>
          <p:cNvSpPr/>
          <p:nvPr/>
        </p:nvSpPr>
        <p:spPr>
          <a:xfrm>
            <a:off x="5897880" y="32004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Sorted and joined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897880" y="34747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/FIELDS, /MERGE, /JOIN</a:t>
            </a:r>
            <a:endParaRPr lang="en-US" sz="800" dirty="0"/>
          </a:p>
        </p:txBody>
      </p:sp>
      <p:pic>
        <p:nvPicPr>
          <p:cNvPr id="19" name="Image 0" descr="/data/ns/nssuite/nssort/ppt/logo-nsso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2120" y="3977640"/>
            <a:ext cx="457200" cy="457200"/>
          </a:xfrm>
          <a:prstGeom prst="rect">
            <a:avLst/>
          </a:prstGeom>
        </p:spPr>
      </p:pic>
      <p:pic>
        <p:nvPicPr>
          <p:cNvPr id="20" name="Image 1" descr="/data/ns/nssuite/ns/ppt/lib/assets/logo-nacarsoft-horizont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488" y="274320"/>
            <a:ext cx="1298448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Mainframe sort scripts do not travel to Linux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code that sorts, merges and joins files has been running for years on the mainframe, and there is nothing to replace it with after migrating to Linux.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4088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704088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Jobs that will not compile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85800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JCL with SORT and MERGE has no Linux equivalent, and rewriting it is a months-long project.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74136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75304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3575304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557016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Intermediate copies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557016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Sorting with shell tools means going through temporary files: disk, time and errors.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245352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46520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6446520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428232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 differences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428232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EBCDIC, fixed lengths, positional fields: every adaptation is a new source of errors.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02920" y="4462272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nssort accepts the same /OPTION syntax and runs it on Linux, with a single binary and no intermediate files.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IS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Nacarsoft's SyncSort-compatible sorting engine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81328"/>
            <a:ext cx="50292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nssort implements the operational subset of SyncSort: copy, external sorting, merge, join, reformat, derived fields and aggregation.</a:t>
            </a: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syntax is the one your team already knows: /INFILE, /OUTFILE, /FIELDS, /MERGE, /JOIN, /KEYS. And because it is a static binary, it runs on any Linux with nothing to install.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1264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static binary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4028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5000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235000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intermediate files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97764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08736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08736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SyncSort syntax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5852160" y="1234440"/>
            <a:ext cx="2788920" cy="3337560"/>
          </a:xfrm>
          <a:prstGeom prst="roundRect">
            <a:avLst>
              <a:gd name="adj" fmla="val 1967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999732" y="1837578"/>
            <a:ext cx="109728" cy="238110"/>
          </a:xfrm>
          <a:prstGeom prst="rect">
            <a:avLst/>
          </a:prstGeom>
          <a:solidFill>
            <a:srgbClr val="00B4D8">
              <a:alpha val="8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7191756" y="1633484"/>
            <a:ext cx="109728" cy="442204"/>
          </a:xfrm>
          <a:prstGeom prst="rect">
            <a:avLst/>
          </a:prstGeom>
          <a:solidFill>
            <a:srgbClr val="00B4D8">
              <a:alpha val="73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7383780" y="1758208"/>
            <a:ext cx="109728" cy="317480"/>
          </a:xfrm>
          <a:prstGeom prst="rect">
            <a:avLst/>
          </a:prstGeom>
          <a:solidFill>
            <a:srgbClr val="00B4D8">
              <a:alpha val="61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6035040" y="224028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nssort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035040" y="2615184"/>
            <a:ext cx="2423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Sorting, merging and joining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053328" y="3017520"/>
            <a:ext cx="23774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SyncSort abbreviations accepted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External sorting by fields and keys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Merging (/MERGE) and joining (/JOIN)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Reformatting, derived fields and aggregation</a:t>
            </a:r>
            <a:endParaRPr lang="en-US" sz="860" dirty="0"/>
          </a:p>
        </p:txBody>
      </p:sp>
      <p:sp>
        <p:nvSpPr>
          <p:cNvPr id="21" name="Text 1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WORKS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command to the result, with no intermediate steps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single process reads, sorts and writes: workspace is only used when the file does not fit in memory.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Read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1264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Fixed record (RECORDLAYOUT FIXED) or delimited (DELIMITEDRECORDLAYOUT), with the coding you declare.</a:t>
            </a:r>
            <a:endParaRPr lang="en-US" sz="760" dirty="0"/>
          </a:p>
        </p:txBody>
      </p:sp>
      <p:sp>
        <p:nvSpPr>
          <p:cNvPr id="8" name="Shape 6"/>
          <p:cNvSpPr/>
          <p:nvPr/>
        </p:nvSpPr>
        <p:spPr>
          <a:xfrm>
            <a:off x="300837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333756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4728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Sort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4728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fields (/FIELDS), by keys (/KEYS) or by SyncSort logical order, with adjustable memory and workspace.</a:t>
            </a:r>
            <a:endParaRPr lang="en-US" sz="760" dirty="0"/>
          </a:p>
        </p:txBody>
      </p:sp>
      <p:sp>
        <p:nvSpPr>
          <p:cNvPr id="12" name="Shape 10"/>
          <p:cNvSpPr/>
          <p:nvPr/>
        </p:nvSpPr>
        <p:spPr>
          <a:xfrm>
            <a:off x="584301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617220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8192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Write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28192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Writes straight to the /OUTFILE, and merges or joins the files you pass in.</a:t>
            </a:r>
            <a:endParaRPr lang="en-US" sz="760" dirty="0"/>
          </a:p>
        </p:txBody>
      </p:sp>
      <p:sp>
        <p:nvSpPr>
          <p:cNvPr id="16" name="Text 14"/>
          <p:cNvSpPr/>
          <p:nvPr/>
        </p:nvSpPr>
        <p:spPr>
          <a:xfrm>
            <a:off x="502920" y="431596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/STATISTICS you get the detail of the run: records read, skipped and written.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TOOL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syntax as always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SyncSort options with abbreviations accepted: exactly what your JCL uses, with no adaptation.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5715000" cy="1411404"/>
          </a:xfrm>
          <a:prstGeom prst="roundRect">
            <a:avLst>
              <a:gd name="adj" fmla="val 259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sort/ppt/screens/hel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5623560" cy="131996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Unchanged /FILE options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static binary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dependencies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3487092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output of nssort --help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DOCUMENTATION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whole catalogue, inside the binary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nssort ships its own documentation: every option with its description and its example, available offline.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356781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sort/ppt/screens/do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265341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option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Usage examples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 document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 output of nssort /DOCUMENTATION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FEATURES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does, point by point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operational subset of SyncSort, in a binary that depends on nothing.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69848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Compatible /OPTION syntax</a:t>
            </a:r>
            <a:endParaRPr lang="en-US" sz="960" dirty="0"/>
          </a:p>
        </p:txBody>
      </p:sp>
      <p:sp>
        <p:nvSpPr>
          <p:cNvPr id="9" name="Text 7"/>
          <p:cNvSpPr/>
          <p:nvPr/>
        </p:nvSpPr>
        <p:spPr>
          <a:xfrm>
            <a:off x="1069848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abbreviations accepted: /INFILE, /OUTFILE, /FIELDS, /KEYS, /MERGE, /JOIN… exactly as on the mainframe.</a:t>
            </a:r>
            <a:endParaRPr lang="en-US" sz="820" dirty="0"/>
          </a:p>
        </p:txBody>
      </p:sp>
      <p:sp>
        <p:nvSpPr>
          <p:cNvPr id="10" name="Shape 8"/>
          <p:cNvSpPr/>
          <p:nvPr/>
        </p:nvSpPr>
        <p:spPr>
          <a:xfrm>
            <a:off x="4736592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01184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303520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External sorting</a:t>
            </a:r>
            <a:endParaRPr lang="en-US" sz="960" dirty="0"/>
          </a:p>
        </p:txBody>
      </p:sp>
      <p:sp>
        <p:nvSpPr>
          <p:cNvPr id="14" name="Text 12"/>
          <p:cNvSpPr/>
          <p:nvPr/>
        </p:nvSpPr>
        <p:spPr>
          <a:xfrm>
            <a:off x="5303520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Sorts files that do not fit in memory using workspace (/WORKSPACE) and sized buffers.</a:t>
            </a:r>
            <a:endParaRPr lang="en-US" sz="820" dirty="0"/>
          </a:p>
        </p:txBody>
      </p:sp>
      <p:sp>
        <p:nvSpPr>
          <p:cNvPr id="15" name="Shape 13"/>
          <p:cNvSpPr/>
          <p:nvPr/>
        </p:nvSpPr>
        <p:spPr>
          <a:xfrm>
            <a:off x="502920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67512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7" name="Text 15"/>
          <p:cNvSpPr/>
          <p:nvPr/>
        </p:nvSpPr>
        <p:spPr>
          <a:xfrm>
            <a:off x="667512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069848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Streaming copy</a:t>
            </a:r>
            <a:endParaRPr lang="en-US" sz="960" dirty="0"/>
          </a:p>
        </p:txBody>
      </p:sp>
      <p:sp>
        <p:nvSpPr>
          <p:cNvPr id="19" name="Text 17"/>
          <p:cNvSpPr/>
          <p:nvPr/>
        </p:nvSpPr>
        <p:spPr>
          <a:xfrm>
            <a:off x="1069848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/COPY with SKIPRECORD, STOPAFTER and field selection, without materialising the whole file.</a:t>
            </a:r>
            <a:endParaRPr lang="en-US" sz="820" dirty="0"/>
          </a:p>
        </p:txBody>
      </p:sp>
      <p:sp>
        <p:nvSpPr>
          <p:cNvPr id="20" name="Shape 18"/>
          <p:cNvSpPr/>
          <p:nvPr/>
        </p:nvSpPr>
        <p:spPr>
          <a:xfrm>
            <a:off x="4736592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01184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2" name="Text 20"/>
          <p:cNvSpPr/>
          <p:nvPr/>
        </p:nvSpPr>
        <p:spPr>
          <a:xfrm>
            <a:off x="4901184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5303520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Merge and join</a:t>
            </a:r>
            <a:endParaRPr lang="en-US" sz="960" dirty="0"/>
          </a:p>
        </p:txBody>
      </p:sp>
      <p:sp>
        <p:nvSpPr>
          <p:cNvPr id="24" name="Text 22"/>
          <p:cNvSpPr/>
          <p:nvPr/>
        </p:nvSpPr>
        <p:spPr>
          <a:xfrm>
            <a:off x="5303520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/MERGE with several input files and /JOIN with type (INNER, LEFT, RIGHT) and /JOINKEYS.</a:t>
            </a:r>
            <a:endParaRPr lang="en-US" sz="820" dirty="0"/>
          </a:p>
        </p:txBody>
      </p:sp>
      <p:sp>
        <p:nvSpPr>
          <p:cNvPr id="25" name="Shape 23"/>
          <p:cNvSpPr/>
          <p:nvPr/>
        </p:nvSpPr>
        <p:spPr>
          <a:xfrm>
            <a:off x="502920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67512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7" name="Text 25"/>
          <p:cNvSpPr/>
          <p:nvPr/>
        </p:nvSpPr>
        <p:spPr>
          <a:xfrm>
            <a:off x="667512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069848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Reformat and derived fields</a:t>
            </a:r>
            <a:endParaRPr lang="en-US" sz="960" dirty="0"/>
          </a:p>
        </p:txBody>
      </p:sp>
      <p:sp>
        <p:nvSpPr>
          <p:cNvPr id="29" name="Text 27"/>
          <p:cNvSpPr/>
          <p:nvPr/>
        </p:nvSpPr>
        <p:spPr>
          <a:xfrm>
            <a:off x="1069848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/REFORMAT, /DERIVEDFIELD and /TITLE to build the output the next process expects.</a:t>
            </a:r>
            <a:endParaRPr lang="en-US" sz="820" dirty="0"/>
          </a:p>
        </p:txBody>
      </p:sp>
      <p:sp>
        <p:nvSpPr>
          <p:cNvPr id="30" name="Shape 28"/>
          <p:cNvSpPr/>
          <p:nvPr/>
        </p:nvSpPr>
        <p:spPr>
          <a:xfrm>
            <a:off x="4736592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901184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2" name="Text 30"/>
          <p:cNvSpPr/>
          <p:nvPr/>
        </p:nvSpPr>
        <p:spPr>
          <a:xfrm>
            <a:off x="4901184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5303520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Aggregation and summary</a:t>
            </a:r>
            <a:endParaRPr lang="en-US" sz="960" dirty="0"/>
          </a:p>
        </p:txBody>
      </p:sp>
      <p:sp>
        <p:nvSpPr>
          <p:cNvPr id="34" name="Text 32"/>
          <p:cNvSpPr/>
          <p:nvPr/>
        </p:nvSpPr>
        <p:spPr>
          <a:xfrm>
            <a:off x="5303520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/SUMMARIZE and /AGGREGATE with COUNT, SUM, MIN and MAX over fields or slices.</a:t>
            </a:r>
            <a:endParaRPr lang="en-US" sz="820" dirty="0"/>
          </a:p>
        </p:txBody>
      </p:sp>
      <p:sp>
        <p:nvSpPr>
          <p:cNvPr id="35" name="Shape 33"/>
          <p:cNvSpPr/>
          <p:nvPr/>
        </p:nvSpPr>
        <p:spPr>
          <a:xfrm>
            <a:off x="502920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67512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7" name="Text 35"/>
          <p:cNvSpPr/>
          <p:nvPr/>
        </p:nvSpPr>
        <p:spPr>
          <a:xfrm>
            <a:off x="667512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1069848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Codepages and formats</a:t>
            </a:r>
            <a:endParaRPr lang="en-US" sz="960" dirty="0"/>
          </a:p>
        </p:txBody>
      </p:sp>
      <p:sp>
        <p:nvSpPr>
          <p:cNvPr id="39" name="Text 37"/>
          <p:cNvSpPr/>
          <p:nvPr/>
        </p:nvSpPr>
        <p:spPr>
          <a:xfrm>
            <a:off x="1069848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EBCDIC/ASCII, RECORDLAYOUT FIXED or delimited, /PADRECORD, /COLLATINGSEQUENCE and /SKIPBLANK.</a:t>
            </a:r>
            <a:endParaRPr lang="en-US" sz="820" dirty="0"/>
          </a:p>
        </p:txBody>
      </p:sp>
      <p:sp>
        <p:nvSpPr>
          <p:cNvPr id="40" name="Shape 38"/>
          <p:cNvSpPr/>
          <p:nvPr/>
        </p:nvSpPr>
        <p:spPr>
          <a:xfrm>
            <a:off x="4736592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901184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42" name="Text 40"/>
          <p:cNvSpPr/>
          <p:nvPr/>
        </p:nvSpPr>
        <p:spPr>
          <a:xfrm>
            <a:off x="4901184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5303520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and traceability</a:t>
            </a:r>
            <a:endParaRPr lang="en-US" sz="960" dirty="0"/>
          </a:p>
        </p:txBody>
      </p:sp>
      <p:sp>
        <p:nvSpPr>
          <p:cNvPr id="44" name="Text 42"/>
          <p:cNvSpPr/>
          <p:nvPr/>
        </p:nvSpPr>
        <p:spPr>
          <a:xfrm>
            <a:off x="5303520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/NOEXECUTE to validate without writing, /STATISTICS for the detail and /CHECKSEQUENCE to verify the order.</a:t>
            </a:r>
            <a:endParaRPr lang="en-US" sz="820" dirty="0"/>
          </a:p>
        </p:txBody>
      </p:sp>
      <p:sp>
        <p:nvSpPr>
          <p:cNvPr id="45" name="Text 4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OPTIONS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parameters used every day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full catalogue is in nssort /DOCUMENTATION.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/INFILE &lt;file&gt;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49224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 file. It can be repeated to merge several files.</a:t>
            </a:r>
            <a:endParaRPr lang="en-US" sz="810" dirty="0"/>
          </a:p>
        </p:txBody>
      </p:sp>
      <p:sp>
        <p:nvSpPr>
          <p:cNvPr id="8" name="Shape 6"/>
          <p:cNvSpPr/>
          <p:nvPr/>
        </p:nvSpPr>
        <p:spPr>
          <a:xfrm>
            <a:off x="3346704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93008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/OUTFILE &lt;file&gt;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493008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 file. With /SYNCSPLIT it is repeated for each input.</a:t>
            </a:r>
            <a:endParaRPr lang="en-US" sz="810" dirty="0"/>
          </a:p>
        </p:txBody>
      </p:sp>
      <p:sp>
        <p:nvSpPr>
          <p:cNvPr id="11" name="Shape 9"/>
          <p:cNvSpPr/>
          <p:nvPr/>
        </p:nvSpPr>
        <p:spPr>
          <a:xfrm>
            <a:off x="6190488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36792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/FIELDS "(pos,len,CH|A)"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336792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 fields: position, length and type (CH or A).</a:t>
            </a:r>
            <a:endParaRPr lang="en-US" sz="810" dirty="0"/>
          </a:p>
        </p:txBody>
      </p:sp>
      <p:sp>
        <p:nvSpPr>
          <p:cNvPr id="14" name="Shape 12"/>
          <p:cNvSpPr/>
          <p:nvPr/>
        </p:nvSpPr>
        <p:spPr>
          <a:xfrm>
            <a:off x="502920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/KEYS &lt;key&gt;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49224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 sort keys to order by several columns.</a:t>
            </a:r>
            <a:endParaRPr lang="en-US" sz="810" dirty="0"/>
          </a:p>
        </p:txBody>
      </p:sp>
      <p:sp>
        <p:nvSpPr>
          <p:cNvPr id="17" name="Shape 15"/>
          <p:cNvSpPr/>
          <p:nvPr/>
        </p:nvSpPr>
        <p:spPr>
          <a:xfrm>
            <a:off x="3346704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93008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/MERGE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493008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Merges several already sorted input files.</a:t>
            </a:r>
            <a:endParaRPr lang="en-US" sz="810" dirty="0"/>
          </a:p>
        </p:txBody>
      </p:sp>
      <p:sp>
        <p:nvSpPr>
          <p:cNvPr id="20" name="Shape 18"/>
          <p:cNvSpPr/>
          <p:nvPr/>
        </p:nvSpPr>
        <p:spPr>
          <a:xfrm>
            <a:off x="6190488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36792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/JOIN [type]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336792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Joins two files, with /JOINKEYS "(left;right)".</a:t>
            </a:r>
            <a:endParaRPr lang="en-US" sz="810" dirty="0"/>
          </a:p>
        </p:txBody>
      </p:sp>
      <p:sp>
        <p:nvSpPr>
          <p:cNvPr id="23" name="Shape 21"/>
          <p:cNvSpPr/>
          <p:nvPr/>
        </p:nvSpPr>
        <p:spPr>
          <a:xfrm>
            <a:off x="502920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9224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/RECORDLAYOUT FIXED,n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649224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Fixed-length record, or delimited with /DELIMITEDRECORDLAYOUT.</a:t>
            </a:r>
            <a:endParaRPr lang="en-US" sz="810" dirty="0"/>
          </a:p>
        </p:txBody>
      </p:sp>
      <p:sp>
        <p:nvSpPr>
          <p:cNvPr id="26" name="Shape 24"/>
          <p:cNvSpPr/>
          <p:nvPr/>
        </p:nvSpPr>
        <p:spPr>
          <a:xfrm>
            <a:off x="3346704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493008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/STATISTICS · /NOEXECUTE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493008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detail and validation without writing anything.</a:t>
            </a:r>
            <a:endParaRPr lang="en-US" sz="810" dirty="0"/>
          </a:p>
        </p:txBody>
      </p:sp>
      <p:sp>
        <p:nvSpPr>
          <p:cNvPr id="29" name="Text 2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CASES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it is used every day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use cases we solve with customers in banking, healthcare and the public sector.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Migrating a sort job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6751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the SORT from a JCL to Linux without rewriting the logic.</a:t>
            </a:r>
            <a:endParaRPr lang="en-US" sz="830" dirty="0"/>
          </a:p>
        </p:txBody>
      </p:sp>
      <p:sp>
        <p:nvSpPr>
          <p:cNvPr id="10" name="Shape 8"/>
          <p:cNvSpPr/>
          <p:nvPr/>
        </p:nvSpPr>
        <p:spPr>
          <a:xfrm>
            <a:off x="265176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1635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2" name="Text 10"/>
          <p:cNvSpPr/>
          <p:nvPr/>
        </p:nvSpPr>
        <p:spPr>
          <a:xfrm>
            <a:off x="281635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81635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Nightly processes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281635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Chain sorting, merging and joining in cron, with the same code as always.</a:t>
            </a:r>
            <a:endParaRPr lang="en-US" sz="830" dirty="0"/>
          </a:p>
        </p:txBody>
      </p:sp>
      <p:sp>
        <p:nvSpPr>
          <p:cNvPr id="15" name="Shape 13"/>
          <p:cNvSpPr/>
          <p:nvPr/>
        </p:nvSpPr>
        <p:spPr>
          <a:xfrm>
            <a:off x="480060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96519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7" name="Text 15"/>
          <p:cNvSpPr/>
          <p:nvPr/>
        </p:nvSpPr>
        <p:spPr>
          <a:xfrm>
            <a:off x="496519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96519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Joining catalogues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96519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 two files by key to build a reference table.</a:t>
            </a:r>
            <a:endParaRPr lang="en-US" sz="830" dirty="0"/>
          </a:p>
        </p:txBody>
      </p:sp>
      <p:sp>
        <p:nvSpPr>
          <p:cNvPr id="20" name="Shape 18"/>
          <p:cNvSpPr/>
          <p:nvPr/>
        </p:nvSpPr>
        <p:spPr>
          <a:xfrm>
            <a:off x="694944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11403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22" name="Text 20"/>
          <p:cNvSpPr/>
          <p:nvPr/>
        </p:nvSpPr>
        <p:spPr>
          <a:xfrm>
            <a:off x="711403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11403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Mainframe interchange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11403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Sort and format EBCDIC files to send them to the host system.</a:t>
            </a:r>
            <a:endParaRPr lang="en-US" sz="830" dirty="0"/>
          </a:p>
        </p:txBody>
      </p:sp>
      <p:sp>
        <p:nvSpPr>
          <p:cNvPr id="25" name="Text 2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STARTED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 and sort in five minutes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977640" cy="3063240"/>
          </a:xfrm>
          <a:prstGeom prst="roundRect">
            <a:avLst>
              <a:gd name="adj" fmla="val 179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2763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Requirements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31520" y="2011680"/>
            <a:ext cx="35661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x86-64 (RHEL 8 or RHEL 9)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Static binary: no dependencies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Workspace for large sorts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Fixed-length or delimited input files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 licence or the 30-day trial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4709160" y="1417320"/>
            <a:ext cx="3931920" cy="3200400"/>
          </a:xfrm>
          <a:prstGeom prst="roundRect">
            <a:avLst>
              <a:gd name="adj" fmla="val 1714"/>
            </a:avLst>
          </a:prstGeom>
          <a:solidFill>
            <a:srgbClr val="0F1B3D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162763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 and first run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937760" y="1938528"/>
            <a:ext cx="34747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Install the suite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./install.sh --prefix /opt/ns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Sort by one field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nssort /INFILE data.txt /OUTFILE sorted.txt \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/FIELDS "(1,10,CH,A)" /END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Merge and join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nssort /INFILE a.txt /INFILE b.txt \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/OUTFILE c.txt /MERGE /END</a:t>
            </a:r>
            <a:endParaRPr lang="en-US" sz="810" dirty="0"/>
          </a:p>
        </p:txBody>
      </p:sp>
      <p:sp>
        <p:nvSpPr>
          <p:cNvPr id="10" name="Text 8"/>
          <p:cNvSpPr/>
          <p:nvPr/>
        </p:nvSpPr>
        <p:spPr>
          <a:xfrm>
            <a:off x="4937760" y="4041648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licence is resolved from $NS_LICENSE_FILE, next to the product data or in /opt/ns/licenses/. Without one: 30-day trial.</a:t>
            </a:r>
            <a:endParaRPr lang="en-US" sz="810" dirty="0"/>
          </a:p>
        </p:txBody>
      </p:sp>
      <p:sp>
        <p:nvSpPr>
          <p:cNvPr id="11" name="Text 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QUESTIONS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customers always ask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it SyncSort compatible?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85800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implements the operational subset: /INFILE, /OUTFILE, /FIELDS, /KEYS, /MERGE, /JOIN, /COPY, /REFORMAT, /SUMMARIZE and more, with abbreviations accepted.</a:t>
            </a:r>
            <a:endParaRPr lang="en-US" sz="860" dirty="0"/>
          </a:p>
        </p:txBody>
      </p:sp>
      <p:sp>
        <p:nvSpPr>
          <p:cNvPr id="7" name="Shape 5"/>
          <p:cNvSpPr/>
          <p:nvPr/>
        </p:nvSpPr>
        <p:spPr>
          <a:xfrm>
            <a:off x="4736592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19472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it need intermediate files?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919472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No. It sorts using memory and workspace (/MEMORY and /WORKSPACE) and writes straight to the /OUTFILE.</a:t>
            </a:r>
            <a:endParaRPr lang="en-US" sz="860" dirty="0"/>
          </a:p>
        </p:txBody>
      </p:sp>
      <p:sp>
        <p:nvSpPr>
          <p:cNvPr id="10" name="Shape 8"/>
          <p:cNvSpPr/>
          <p:nvPr/>
        </p:nvSpPr>
        <p:spPr>
          <a:xfrm>
            <a:off x="502920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I validate it before running?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85800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/NOEXECUTE it checks the syntax and the selection without writing anything, and /CHECKSEQUENCE verifies the order of the output.</a:t>
            </a:r>
            <a:endParaRPr lang="en-US" sz="860" dirty="0"/>
          </a:p>
        </p:txBody>
      </p:sp>
      <p:sp>
        <p:nvSpPr>
          <p:cNvPr id="13" name="Shape 11"/>
          <p:cNvSpPr/>
          <p:nvPr/>
        </p:nvSpPr>
        <p:spPr>
          <a:xfrm>
            <a:off x="4736592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19472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it work with EBCDIC?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919472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Yes: /COLLATINGSEQUENCE accepts ASCII, EBCDIC and FOLD (case-insensitive), and /RECORDLAYOUT defines the record format.</a:t>
            </a:r>
            <a:endParaRPr lang="en-US" sz="86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1645920"/>
            <a:ext cx="5120640" cy="5120640"/>
          </a:xfrm>
          <a:prstGeom prst="ellipse">
            <a:avLst/>
          </a:prstGeom>
          <a:solidFill>
            <a:srgbClr val="7B2CBF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108960"/>
            <a:ext cx="3108960" cy="3108960"/>
          </a:xfrm>
          <a:prstGeom prst="ellipse">
            <a:avLst/>
          </a:prstGeom>
          <a:solidFill>
            <a:srgbClr val="00B4D8">
              <a:alpha val="1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your jobs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stop rewriting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sorting.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02920" y="2331720"/>
            <a:ext cx="5394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for a demo with your JCL: we show the very same job running on Linux, with nssort.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" y="3429000"/>
            <a:ext cx="2377440" cy="420624"/>
          </a:xfrm>
          <a:prstGeom prst="roundRect">
            <a:avLst>
              <a:gd name="adj" fmla="val 13043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429000"/>
            <a:ext cx="2377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REQUEST A DEMO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02336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·  support@nacarsoft.com  ·  +34 910 038 502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172200" y="1143000"/>
            <a:ext cx="2468880" cy="3246120"/>
          </a:xfrm>
          <a:prstGeom prst="roundRect">
            <a:avLst>
              <a:gd name="adj" fmla="val 22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55080" y="137160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NSSort at a glance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355080" y="1783080"/>
            <a:ext cx="210312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SyncSort /OPTION syntax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External sorting with no intermediate copies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Merge, join and reformat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static binary, no dependencies</a:t>
            </a:r>
            <a:endParaRPr lang="en-US" sz="840" dirty="0"/>
          </a:p>
        </p:txBody>
      </p:sp>
      <p:pic>
        <p:nvPicPr>
          <p:cNvPr id="13" name="Image 0" descr="/data/ns/nssuite/ns/ppt/lib/assets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0"/>
            <a:ext cx="2103120" cy="56692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nssort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Nacarsoft Soluciones Informáticas S.L.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nssort — Sort, merge and join your files the mainframe way.</dc:title>
  <dc:subject>nssort speaks the /OPTION syntax of SyncSort: external sorting, merging, joining and reformatting, with a static binary and no intermediate files.</dc:subject>
  <dc:creator>Nacarsoft Soluciones Informáticas S.L.</dc:creator>
  <cp:lastModifiedBy>Nacarsoft Soluciones Informáticas S.L.</cp:lastModifiedBy>
  <cp:revision>1</cp:revision>
  <dcterms:created xsi:type="dcterms:W3CDTF">2026-10-20T22:27:50Z</dcterms:created>
  <dcterms:modified xsi:type="dcterms:W3CDTF">2026-10-20T22:27:50Z</dcterms:modified>
</cp:coreProperties>
</file>