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1463040"/>
            <a:ext cx="4937760" cy="4937760"/>
          </a:xfrm>
          <a:prstGeom prst="ellipse">
            <a:avLst/>
          </a:prstGeom>
          <a:solidFill>
            <a:srgbClr val="7B2CBF">
              <a:alpha val="1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645920" y="2926080"/>
            <a:ext cx="3291840" cy="3291840"/>
          </a:xfrm>
          <a:prstGeom prst="ellipse">
            <a:avLst/>
          </a:prstGeom>
          <a:solidFill>
            <a:srgbClr val="1A4FD1">
              <a:alpha val="16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· IDE DE NATURAL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493776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Programe Natural</a:t>
            </a:r>
            <a:endParaRPr lang="en-US" sz="26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el navegador.</a:t>
            </a:r>
            <a:endParaRPr lang="en-US" sz="26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escribir en el núcleo.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02920" y="2724912"/>
            <a:ext cx="47548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NSNatIDE abre su FUSER de Natural como un IDE web: explore los 8.000 objetos, edite el código, revise con IA, versione con Git y despliegue paquetes SYSOBJH entre entornos.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3767328"/>
            <a:ext cx="2331720" cy="402336"/>
          </a:xfrm>
          <a:prstGeom prst="roundRect">
            <a:avLst>
              <a:gd name="adj" fmla="val 13636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767328"/>
            <a:ext cx="23317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 FUNCIONALIDADES  →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4334256"/>
            <a:ext cx="4754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Explorador del FUSER · Editor Natural · Revisión con IA · Git · Paquetes SYSOBJH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715000" y="1051560"/>
            <a:ext cx="2926080" cy="2743200"/>
          </a:xfrm>
          <a:prstGeom prst="roundRect">
            <a:avLst>
              <a:gd name="adj" fmla="val 20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040880" y="1417320"/>
            <a:ext cx="411480" cy="274320"/>
          </a:xfrm>
          <a:prstGeom prst="rect">
            <a:avLst/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040880" y="1417320"/>
            <a:ext cx="205740" cy="-98755"/>
          </a:xfrm>
          <a:prstGeom prst="line">
            <a:avLst/>
          </a:prstGeom>
          <a:noFill/>
          <a:ln w="17780">
            <a:solidFill>
              <a:srgbClr val="00B4D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246620" y="1318565"/>
            <a:ext cx="205740" cy="98755"/>
          </a:xfrm>
          <a:prstGeom prst="line">
            <a:avLst/>
          </a:prstGeom>
          <a:noFill/>
          <a:ln w="17780">
            <a:solidFill>
              <a:srgbClr val="00B4D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452360" y="1417320"/>
            <a:ext cx="-205740" cy="-98755"/>
          </a:xfrm>
          <a:prstGeom prst="line">
            <a:avLst/>
          </a:prstGeom>
          <a:noFill/>
          <a:ln w="17780">
            <a:solidFill>
              <a:srgbClr val="00B4D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452360" y="1417320"/>
            <a:ext cx="0" cy="274320"/>
          </a:xfrm>
          <a:prstGeom prst="line">
            <a:avLst/>
          </a:prstGeom>
          <a:noFill/>
          <a:ln w="17780">
            <a:solidFill>
              <a:srgbClr val="00B4D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897880" y="196596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FUSER de Natural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897880" y="22402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objetos, DDM, mapas y áreas de datos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7059168" y="2578608"/>
            <a:ext cx="274320" cy="274320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19" name="Shape 17"/>
          <p:cNvSpPr/>
          <p:nvPr/>
        </p:nvSpPr>
        <p:spPr>
          <a:xfrm>
            <a:off x="6903720" y="2907792"/>
            <a:ext cx="566928" cy="438912"/>
          </a:xfrm>
          <a:prstGeom prst="roundRect">
            <a:avLst>
              <a:gd name="adj" fmla="val 8333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03720" y="3013131"/>
            <a:ext cx="566928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976872" y="2942905"/>
            <a:ext cx="64008" cy="64008"/>
          </a:xfrm>
          <a:prstGeom prst="ellipse">
            <a:avLst/>
          </a:prstGeom>
          <a:solidFill>
            <a:srgbClr val="00B4D8">
              <a:alpha val="7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7077456" y="2942905"/>
            <a:ext cx="64008" cy="64008"/>
          </a:xfrm>
          <a:prstGeom prst="ellipse">
            <a:avLst/>
          </a:prstGeom>
          <a:solidFill>
            <a:srgbClr val="00B4D8">
              <a:alpha val="7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7178040" y="2942905"/>
            <a:ext cx="64008" cy="64008"/>
          </a:xfrm>
          <a:prstGeom prst="ellipse">
            <a:avLst/>
          </a:prstGeom>
          <a:solidFill>
            <a:srgbClr val="00B4D8">
              <a:alpha val="7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7013448" y="3118470"/>
            <a:ext cx="260787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013448" y="3188696"/>
            <a:ext cx="374172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013448" y="3258922"/>
            <a:ext cx="170078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897880" y="3401568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NSNatIDE</a:t>
            </a:r>
            <a:endParaRPr lang="en-US" sz="1100" dirty="0"/>
          </a:p>
        </p:txBody>
      </p:sp>
      <p:pic>
        <p:nvPicPr>
          <p:cNvPr id="28" name="Image 0" descr="/data/ns/nssuite/nsnatide/ppt/logo-nsnatid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2120" y="3977640"/>
            <a:ext cx="457200" cy="457200"/>
          </a:xfrm>
          <a:prstGeom prst="rect">
            <a:avLst/>
          </a:prstGeom>
        </p:spPr>
      </p:pic>
      <p:pic>
        <p:nvPicPr>
          <p:cNvPr id="29" name="Image 1" descr="/data/ns/nssuite/nsnatide/ppt/logo-nacarsoft-horizonta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3488" y="274320"/>
            <a:ext cx="1298448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Natural que nadie quiere tocar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código de Natural sigue siendo el corazón de muchos sistemas, pero las herramientas para mantenerlo se quedaron hace treinta años.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04088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704088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85800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Editar sólo en el puesto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685800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único programador, una única máquina y una licencia por puesto: el conocimiento no se comparte.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74136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75304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3575304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557016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control de cambios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3557016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historial, sin ramas y sin comparación entre versiones: cada promoción es un riesgo.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6245352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46520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6446520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6428232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Promocionar a ciegas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6428232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trazabilidad entre lo que se despliega en DEV, en TST y en PRD, ni de quién salió cada cambio.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502920" y="4462272"/>
            <a:ext cx="8138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NSNatIDE convierte el mantenimiento de Natural en un trabajo de equipo, con trazabilidad de principio a fin.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nsnatide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IDE de Natural en el navegador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81328"/>
            <a:ext cx="50292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NSNatIDE se conecta por SSH al fuser de Natural de sus entornos y convierte el DDM en un IDE web: el explorador de objetos, el editor de código, la salida del compilador, Git, la IA y el despliegue de paquetes.</a:t>
            </a: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en el navegador y con los permisos de su equipo: cada objeto, cada cambio y cada despliegue quedan auditados.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264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1264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instalaciones en el puesto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4028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35000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235000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entorno por persona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397764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08736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08736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cambios auditados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5852160" y="1234440"/>
            <a:ext cx="2788920" cy="3337560"/>
          </a:xfrm>
          <a:prstGeom prst="roundRect">
            <a:avLst>
              <a:gd name="adj" fmla="val 1967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903720" y="1481328"/>
            <a:ext cx="685800" cy="530352"/>
          </a:xfrm>
          <a:prstGeom prst="roundRect">
            <a:avLst>
              <a:gd name="adj" fmla="val 6897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03720" y="1608612"/>
            <a:ext cx="685800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976872" y="1523756"/>
            <a:ext cx="64008" cy="64008"/>
          </a:xfrm>
          <a:prstGeom prst="ellipse">
            <a:avLst/>
          </a:prstGeom>
          <a:solidFill>
            <a:srgbClr val="00B4D8">
              <a:alpha val="7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7077456" y="1523756"/>
            <a:ext cx="64008" cy="64008"/>
          </a:xfrm>
          <a:prstGeom prst="ellipse">
            <a:avLst/>
          </a:prstGeom>
          <a:solidFill>
            <a:srgbClr val="00B4D8">
              <a:alpha val="75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7178040" y="1523756"/>
            <a:ext cx="64008" cy="64008"/>
          </a:xfrm>
          <a:prstGeom prst="ellipse">
            <a:avLst/>
          </a:prstGeom>
          <a:solidFill>
            <a:srgbClr val="00B4D8">
              <a:alpha val="75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7013448" y="1735897"/>
            <a:ext cx="315468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013448" y="1820753"/>
            <a:ext cx="452628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013448" y="1905610"/>
            <a:ext cx="205740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035040" y="219456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NSNatIDE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035040" y="2578608"/>
            <a:ext cx="2423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 de Natural en la web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6053328" y="2980944"/>
            <a:ext cx="23774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Explorador del FUSER completo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Editor Natural con compilación y salida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Revisión asistida por IA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Git, paquetes SYSOBJH y despliegue</a:t>
            </a:r>
            <a:endParaRPr lang="en-US" sz="860" dirty="0"/>
          </a:p>
        </p:txBody>
      </p:sp>
      <p:sp>
        <p:nvSpPr>
          <p:cNvPr id="26" name="Text 24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nsnatide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CÓMO FUNCIONA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 FUSER al entorno, con control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298448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solo lugar para leer, modificar, versionar y promover el código de Natural.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264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· Conectar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1264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SSH al fuser (local o remoto) y lectura del DDM: objetos, formatos, áreas de datos.</a:t>
            </a:r>
            <a:endParaRPr lang="en-US" sz="760" dirty="0"/>
          </a:p>
        </p:txBody>
      </p:sp>
      <p:sp>
        <p:nvSpPr>
          <p:cNvPr id="8" name="Shape 6"/>
          <p:cNvSpPr/>
          <p:nvPr/>
        </p:nvSpPr>
        <p:spPr>
          <a:xfrm>
            <a:off x="3008376" y="3017520"/>
            <a:ext cx="292608" cy="0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333756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4728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· Editar y revisar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44728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Editor con resaltado, compilación, salida y revisión asistida por IA.</a:t>
            </a:r>
            <a:endParaRPr lang="en-US" sz="760" dirty="0"/>
          </a:p>
        </p:txBody>
      </p:sp>
      <p:sp>
        <p:nvSpPr>
          <p:cNvPr id="12" name="Shape 10"/>
          <p:cNvSpPr/>
          <p:nvPr/>
        </p:nvSpPr>
        <p:spPr>
          <a:xfrm>
            <a:off x="5843016" y="3017520"/>
            <a:ext cx="292608" cy="0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617220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8192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· Versionar y desplegar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28192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Commit en Git, paquete SYSOBJH y despliegue trazable entre entornos.</a:t>
            </a:r>
            <a:endParaRPr lang="en-US" sz="760" dirty="0"/>
          </a:p>
        </p:txBody>
      </p:sp>
      <p:sp>
        <p:nvSpPr>
          <p:cNvPr id="16" name="Text 14"/>
          <p:cNvSpPr/>
          <p:nvPr/>
        </p:nvSpPr>
        <p:spPr>
          <a:xfrm>
            <a:off x="502920" y="4315968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acción queda en la auditoría: quién, qué, cuándo y en qué entorno.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nsnatide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EXPLORADOR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su FUSER, a la vista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árbol completo de bibliotecas y objetos del fuser de Natural, con el estado de cada objeto (fuente, catálogo) y búsqueda instantánea.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4236720" cy="242316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natide/ppt/screens/id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4145280" cy="23317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Objetos, DDM, mapas y LDA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Búsqueda por nombre o DDM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instalar nada en el puesto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4498848"/>
            <a:ext cx="5669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Consola real de NSNatIDE: explorador del FUSER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nsnatide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EDITOR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de verdad, en el navegador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Editor con resaltado de sintaxis, minimapa, compilación y salida del compilador: el ciclo escribir–compilar–corregir, sin salir de la pestaña.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4236720" cy="242316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natide/ppt/screens/edito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4145280" cy="23317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Resaltado y minimapa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Salida del compilador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Guardar, stow y run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4498848"/>
            <a:ext cx="5669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Código Natural real abierto en NSNatIDE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nsnatide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ASISTENTE IA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 segunda opinión en el código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asistente genera, completa, explica, documenta y corrige el objeto abierto, con el contexto del código y del DDM delante.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4236720" cy="242316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natide/ppt/screens/a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4145280" cy="23317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Generar y completar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Explicar y documentar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Corregir con IA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4498848"/>
            <a:ext cx="5669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Panel de IA de NSNatIDE sobre el editor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nsnatide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PAQUETES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Promociones con SYSOBJH y ticket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Compose un paquete con los objetos que ha cambiado, gener el transporte SYSOBJH y déjalo listo para desplegar en el entorno destino.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4236720" cy="242316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natide/ppt/screens/packag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4145280" cy="23317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Composición por biblioteca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Transporte SYSOBJH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Ticket y trazabilidad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4498848"/>
            <a:ext cx="5669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Paquetes de distribución de NSNatIDE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nsnatide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DESPLIEGUE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promoción, con su historia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detalle del paquete muestra los despliegues de cada entorno, con su log, su resultado y la opción de volver atrás.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4236720" cy="242316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natide/ppt/screens/package-detai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4145280" cy="23317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de cada despliegue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Rollback disponible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Commit Git asociado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4498848"/>
            <a:ext cx="5669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Detalle de paquete con sus despliegues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nsnatide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OPERACIÓN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estado de sus entornos, de un vistazo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Panel con los despliegues del mes, la tasa de éxito, el histórico por entorno y las próximas ejecuciones programadas.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4236720" cy="242316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natide/ppt/screens/dashboa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4145280" cy="23317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Tasa de éxito a 30 días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Histórico por entorno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Próximos despliegues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4498848"/>
            <a:ext cx="5669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Panel de control de NSNatIDE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nsnatide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FUNCIONALIDADES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lo que se puede hacer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17320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inventario completo de lo que NSNatIDE pone al alcance del equipo.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1664208"/>
            <a:ext cx="2624328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30936" y="1810512"/>
            <a:ext cx="219456" cy="219456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7" name="Text 5"/>
          <p:cNvSpPr/>
          <p:nvPr/>
        </p:nvSpPr>
        <p:spPr>
          <a:xfrm>
            <a:off x="630936" y="1837944"/>
            <a:ext cx="21945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700" dirty="0"/>
          </a:p>
        </p:txBody>
      </p:sp>
      <p:sp>
        <p:nvSpPr>
          <p:cNvPr id="8" name="Text 6"/>
          <p:cNvSpPr/>
          <p:nvPr/>
        </p:nvSpPr>
        <p:spPr>
          <a:xfrm>
            <a:off x="905256" y="1755648"/>
            <a:ext cx="209397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Explorador completo del FUSER</a:t>
            </a:r>
            <a:endParaRPr lang="en-US" sz="860" dirty="0"/>
          </a:p>
        </p:txBody>
      </p:sp>
      <p:sp>
        <p:nvSpPr>
          <p:cNvPr id="9" name="Text 7"/>
          <p:cNvSpPr/>
          <p:nvPr/>
        </p:nvSpPr>
        <p:spPr>
          <a:xfrm>
            <a:off x="905256" y="193852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71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Bibliotecas, objetos, programas, subprogramas, copycode, mapas, DDM, LDA/PDA/GDA y áreas de datos HTML.</a:t>
            </a:r>
            <a:endParaRPr lang="en-US" sz="710" dirty="0"/>
          </a:p>
        </p:txBody>
      </p:sp>
      <p:sp>
        <p:nvSpPr>
          <p:cNvPr id="10" name="Shape 8"/>
          <p:cNvSpPr/>
          <p:nvPr/>
        </p:nvSpPr>
        <p:spPr>
          <a:xfrm>
            <a:off x="3273552" y="1664208"/>
            <a:ext cx="2624328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401568" y="1810512"/>
            <a:ext cx="219456" cy="219456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12" name="Text 10"/>
          <p:cNvSpPr/>
          <p:nvPr/>
        </p:nvSpPr>
        <p:spPr>
          <a:xfrm>
            <a:off x="3401568" y="1837944"/>
            <a:ext cx="21945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3675888" y="1755648"/>
            <a:ext cx="209397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Editor Natural completo</a:t>
            </a:r>
            <a:endParaRPr lang="en-US" sz="860" dirty="0"/>
          </a:p>
        </p:txBody>
      </p:sp>
      <p:sp>
        <p:nvSpPr>
          <p:cNvPr id="14" name="Text 12"/>
          <p:cNvSpPr/>
          <p:nvPr/>
        </p:nvSpPr>
        <p:spPr>
          <a:xfrm>
            <a:off x="3675888" y="193852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71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Resaltado de sintaxis, minimapa, números de línea, búsqueda y sustitución, ir a línea, vim mode y autoguardado.</a:t>
            </a:r>
            <a:endParaRPr lang="en-US" sz="710" dirty="0"/>
          </a:p>
        </p:txBody>
      </p:sp>
      <p:sp>
        <p:nvSpPr>
          <p:cNvPr id="15" name="Shape 13"/>
          <p:cNvSpPr/>
          <p:nvPr/>
        </p:nvSpPr>
        <p:spPr>
          <a:xfrm>
            <a:off x="6044184" y="1664208"/>
            <a:ext cx="2624328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172200" y="1810512"/>
            <a:ext cx="219456" cy="219456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17" name="Text 15"/>
          <p:cNvSpPr/>
          <p:nvPr/>
        </p:nvSpPr>
        <p:spPr>
          <a:xfrm>
            <a:off x="6172200" y="1837944"/>
            <a:ext cx="21945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6446520" y="1755648"/>
            <a:ext cx="209397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Compilación y salida</a:t>
            </a:r>
            <a:endParaRPr lang="en-US" sz="860" dirty="0"/>
          </a:p>
        </p:txBody>
      </p:sp>
      <p:sp>
        <p:nvSpPr>
          <p:cNvPr id="19" name="Text 17"/>
          <p:cNvSpPr/>
          <p:nvPr/>
        </p:nvSpPr>
        <p:spPr>
          <a:xfrm>
            <a:off x="6446520" y="1938528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71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Compila el objeto y muestra la salida del compilador en la misma pantalla, con el número de error y la línea.</a:t>
            </a:r>
            <a:endParaRPr lang="en-US" sz="710" dirty="0"/>
          </a:p>
        </p:txBody>
      </p:sp>
      <p:sp>
        <p:nvSpPr>
          <p:cNvPr id="20" name="Shape 18"/>
          <p:cNvSpPr/>
          <p:nvPr/>
        </p:nvSpPr>
        <p:spPr>
          <a:xfrm>
            <a:off x="502920" y="2450592"/>
            <a:ext cx="2624328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30936" y="2596896"/>
            <a:ext cx="219456" cy="219456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22" name="Text 20"/>
          <p:cNvSpPr/>
          <p:nvPr/>
        </p:nvSpPr>
        <p:spPr>
          <a:xfrm>
            <a:off x="630936" y="2624328"/>
            <a:ext cx="21945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905256" y="2542032"/>
            <a:ext cx="209397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Asistente IA</a:t>
            </a:r>
            <a:endParaRPr lang="en-US" sz="860" dirty="0"/>
          </a:p>
        </p:txBody>
      </p:sp>
      <p:sp>
        <p:nvSpPr>
          <p:cNvPr id="24" name="Text 22"/>
          <p:cNvSpPr/>
          <p:nvPr/>
        </p:nvSpPr>
        <p:spPr>
          <a:xfrm>
            <a:off x="905256" y="2724912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71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Generar, completar, explicar, documentar y corregir con IA, con el modelo y la temperatura configurables.</a:t>
            </a:r>
            <a:endParaRPr lang="en-US" sz="710" dirty="0"/>
          </a:p>
        </p:txBody>
      </p:sp>
      <p:sp>
        <p:nvSpPr>
          <p:cNvPr id="25" name="Shape 23"/>
          <p:cNvSpPr/>
          <p:nvPr/>
        </p:nvSpPr>
        <p:spPr>
          <a:xfrm>
            <a:off x="3273552" y="2450592"/>
            <a:ext cx="2624328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401568" y="2596896"/>
            <a:ext cx="219456" cy="219456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27" name="Text 25"/>
          <p:cNvSpPr/>
          <p:nvPr/>
        </p:nvSpPr>
        <p:spPr>
          <a:xfrm>
            <a:off x="3401568" y="2624328"/>
            <a:ext cx="21945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700" dirty="0"/>
          </a:p>
        </p:txBody>
      </p:sp>
      <p:sp>
        <p:nvSpPr>
          <p:cNvPr id="28" name="Text 26"/>
          <p:cNvSpPr/>
          <p:nvPr/>
        </p:nvSpPr>
        <p:spPr>
          <a:xfrm>
            <a:off x="3675888" y="2542032"/>
            <a:ext cx="209397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 integrado</a:t>
            </a:r>
            <a:endParaRPr lang="en-US" sz="860" dirty="0"/>
          </a:p>
        </p:txBody>
      </p:sp>
      <p:sp>
        <p:nvSpPr>
          <p:cNvPr id="29" name="Text 27"/>
          <p:cNvSpPr/>
          <p:nvPr/>
        </p:nvSpPr>
        <p:spPr>
          <a:xfrm>
            <a:off x="3675888" y="2724912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71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Commits, ramas, comparación de versiones e historial por objeto, sobre el repositorio del entorno.</a:t>
            </a:r>
            <a:endParaRPr lang="en-US" sz="710" dirty="0"/>
          </a:p>
        </p:txBody>
      </p:sp>
      <p:sp>
        <p:nvSpPr>
          <p:cNvPr id="30" name="Shape 28"/>
          <p:cNvSpPr/>
          <p:nvPr/>
        </p:nvSpPr>
        <p:spPr>
          <a:xfrm>
            <a:off x="6044184" y="2450592"/>
            <a:ext cx="2624328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172200" y="2596896"/>
            <a:ext cx="219456" cy="219456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32" name="Text 30"/>
          <p:cNvSpPr/>
          <p:nvPr/>
        </p:nvSpPr>
        <p:spPr>
          <a:xfrm>
            <a:off x="6172200" y="2624328"/>
            <a:ext cx="21945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700" dirty="0"/>
          </a:p>
        </p:txBody>
      </p:sp>
      <p:sp>
        <p:nvSpPr>
          <p:cNvPr id="33" name="Text 31"/>
          <p:cNvSpPr/>
          <p:nvPr/>
        </p:nvSpPr>
        <p:spPr>
          <a:xfrm>
            <a:off x="6446520" y="2542032"/>
            <a:ext cx="209397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Espacios de trabajo</a:t>
            </a:r>
            <a:endParaRPr lang="en-US" sz="860" dirty="0"/>
          </a:p>
        </p:txBody>
      </p:sp>
      <p:sp>
        <p:nvSpPr>
          <p:cNvPr id="34" name="Text 32"/>
          <p:cNvSpPr/>
          <p:nvPr/>
        </p:nvSpPr>
        <p:spPr>
          <a:xfrm>
            <a:off x="6446520" y="2724912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71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Agrupa objetos en un workspace, con sus paquetes y despliegues asociados.</a:t>
            </a:r>
            <a:endParaRPr lang="en-US" sz="710" dirty="0"/>
          </a:p>
        </p:txBody>
      </p:sp>
      <p:sp>
        <p:nvSpPr>
          <p:cNvPr id="35" name="Shape 33"/>
          <p:cNvSpPr/>
          <p:nvPr/>
        </p:nvSpPr>
        <p:spPr>
          <a:xfrm>
            <a:off x="502920" y="3236976"/>
            <a:ext cx="2624328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30936" y="3383280"/>
            <a:ext cx="219456" cy="219456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37" name="Text 35"/>
          <p:cNvSpPr/>
          <p:nvPr/>
        </p:nvSpPr>
        <p:spPr>
          <a:xfrm>
            <a:off x="630936" y="3410712"/>
            <a:ext cx="21945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700" dirty="0"/>
          </a:p>
        </p:txBody>
      </p:sp>
      <p:sp>
        <p:nvSpPr>
          <p:cNvPr id="38" name="Text 36"/>
          <p:cNvSpPr/>
          <p:nvPr/>
        </p:nvSpPr>
        <p:spPr>
          <a:xfrm>
            <a:off x="905256" y="3328416"/>
            <a:ext cx="209397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Paquetes SYSOBJH</a:t>
            </a:r>
            <a:endParaRPr lang="en-US" sz="860" dirty="0"/>
          </a:p>
        </p:txBody>
      </p:sp>
      <p:sp>
        <p:nvSpPr>
          <p:cNvPr id="39" name="Text 37"/>
          <p:cNvSpPr/>
          <p:nvPr/>
        </p:nvSpPr>
        <p:spPr>
          <a:xfrm>
            <a:off x="905256" y="351129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71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Composición por biblioteca, transporte SYSOBJH, ticket asociado y compilación en destino opcional.</a:t>
            </a:r>
            <a:endParaRPr lang="en-US" sz="710" dirty="0"/>
          </a:p>
        </p:txBody>
      </p:sp>
      <p:sp>
        <p:nvSpPr>
          <p:cNvPr id="40" name="Shape 38"/>
          <p:cNvSpPr/>
          <p:nvPr/>
        </p:nvSpPr>
        <p:spPr>
          <a:xfrm>
            <a:off x="3273552" y="3236976"/>
            <a:ext cx="2624328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3401568" y="3383280"/>
            <a:ext cx="219456" cy="219456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42" name="Text 40"/>
          <p:cNvSpPr/>
          <p:nvPr/>
        </p:nvSpPr>
        <p:spPr>
          <a:xfrm>
            <a:off x="3401568" y="3410712"/>
            <a:ext cx="21945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700" dirty="0"/>
          </a:p>
        </p:txBody>
      </p:sp>
      <p:sp>
        <p:nvSpPr>
          <p:cNvPr id="43" name="Text 41"/>
          <p:cNvSpPr/>
          <p:nvPr/>
        </p:nvSpPr>
        <p:spPr>
          <a:xfrm>
            <a:off x="3675888" y="3328416"/>
            <a:ext cx="209397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Despliegues y rollback</a:t>
            </a:r>
            <a:endParaRPr lang="en-US" sz="860" dirty="0"/>
          </a:p>
        </p:txBody>
      </p:sp>
      <p:sp>
        <p:nvSpPr>
          <p:cNvPr id="44" name="Text 42"/>
          <p:cNvSpPr/>
          <p:nvPr/>
        </p:nvSpPr>
        <p:spPr>
          <a:xfrm>
            <a:off x="3675888" y="351129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71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Inmediatos o programados, con log, resultado y vuelta atrás en un clic.</a:t>
            </a:r>
            <a:endParaRPr lang="en-US" sz="710" dirty="0"/>
          </a:p>
        </p:txBody>
      </p:sp>
      <p:sp>
        <p:nvSpPr>
          <p:cNvPr id="45" name="Shape 43"/>
          <p:cNvSpPr/>
          <p:nvPr/>
        </p:nvSpPr>
        <p:spPr>
          <a:xfrm>
            <a:off x="6044184" y="3236976"/>
            <a:ext cx="2624328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6172200" y="3383280"/>
            <a:ext cx="219456" cy="219456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47" name="Text 45"/>
          <p:cNvSpPr/>
          <p:nvPr/>
        </p:nvSpPr>
        <p:spPr>
          <a:xfrm>
            <a:off x="6172200" y="3410712"/>
            <a:ext cx="21945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700" dirty="0"/>
          </a:p>
        </p:txBody>
      </p:sp>
      <p:sp>
        <p:nvSpPr>
          <p:cNvPr id="48" name="Text 46"/>
          <p:cNvSpPr/>
          <p:nvPr/>
        </p:nvSpPr>
        <p:spPr>
          <a:xfrm>
            <a:off x="6446520" y="3328416"/>
            <a:ext cx="209397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Copias de seguridad</a:t>
            </a:r>
            <a:endParaRPr lang="en-US" sz="860" dirty="0"/>
          </a:p>
        </p:txBody>
      </p:sp>
      <p:sp>
        <p:nvSpPr>
          <p:cNvPr id="49" name="Text 47"/>
          <p:cNvSpPr/>
          <p:nvPr/>
        </p:nvSpPr>
        <p:spPr>
          <a:xfrm>
            <a:off x="6446520" y="3511296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71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Snapshots por módulo con recuperación inmediata y descarga del paquete de backup.</a:t>
            </a:r>
            <a:endParaRPr lang="en-US" sz="710" dirty="0"/>
          </a:p>
        </p:txBody>
      </p:sp>
      <p:sp>
        <p:nvSpPr>
          <p:cNvPr id="50" name="Shape 48"/>
          <p:cNvSpPr/>
          <p:nvPr/>
        </p:nvSpPr>
        <p:spPr>
          <a:xfrm>
            <a:off x="502920" y="4023360"/>
            <a:ext cx="2624328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630936" y="4169664"/>
            <a:ext cx="219456" cy="219456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52" name="Text 50"/>
          <p:cNvSpPr/>
          <p:nvPr/>
        </p:nvSpPr>
        <p:spPr>
          <a:xfrm>
            <a:off x="630936" y="4197096"/>
            <a:ext cx="21945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700" dirty="0"/>
          </a:p>
        </p:txBody>
      </p:sp>
      <p:sp>
        <p:nvSpPr>
          <p:cNvPr id="53" name="Text 51"/>
          <p:cNvSpPr/>
          <p:nvPr/>
        </p:nvSpPr>
        <p:spPr>
          <a:xfrm>
            <a:off x="905256" y="4114800"/>
            <a:ext cx="209397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Comparar y copiar</a:t>
            </a:r>
            <a:endParaRPr lang="en-US" sz="860" dirty="0"/>
          </a:p>
        </p:txBody>
      </p:sp>
      <p:sp>
        <p:nvSpPr>
          <p:cNvPr id="54" name="Text 52"/>
          <p:cNvSpPr/>
          <p:nvPr/>
        </p:nvSpPr>
        <p:spPr>
          <a:xfrm>
            <a:off x="905256" y="4297680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71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Comparación de bibliotecas y de objetos entre entornos, y copia de librerías de forma controlada.</a:t>
            </a:r>
            <a:endParaRPr lang="en-US" sz="710" dirty="0"/>
          </a:p>
        </p:txBody>
      </p:sp>
      <p:sp>
        <p:nvSpPr>
          <p:cNvPr id="55" name="Shape 53"/>
          <p:cNvSpPr/>
          <p:nvPr/>
        </p:nvSpPr>
        <p:spPr>
          <a:xfrm>
            <a:off x="3273552" y="4023360"/>
            <a:ext cx="2624328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3401568" y="4169664"/>
            <a:ext cx="219456" cy="219456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57" name="Text 55"/>
          <p:cNvSpPr/>
          <p:nvPr/>
        </p:nvSpPr>
        <p:spPr>
          <a:xfrm>
            <a:off x="3401568" y="4197096"/>
            <a:ext cx="21945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700" dirty="0"/>
          </a:p>
        </p:txBody>
      </p:sp>
      <p:sp>
        <p:nvSpPr>
          <p:cNvPr id="58" name="Text 56"/>
          <p:cNvSpPr/>
          <p:nvPr/>
        </p:nvSpPr>
        <p:spPr>
          <a:xfrm>
            <a:off x="3675888" y="4114800"/>
            <a:ext cx="209397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Buffer pools y AUDIT</a:t>
            </a:r>
            <a:endParaRPr lang="en-US" sz="860" dirty="0"/>
          </a:p>
        </p:txBody>
      </p:sp>
      <p:sp>
        <p:nvSpPr>
          <p:cNvPr id="59" name="Text 57"/>
          <p:cNvSpPr/>
          <p:nvPr/>
        </p:nvSpPr>
        <p:spPr>
          <a:xfrm>
            <a:off x="3675888" y="4297680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71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Estado de los buffer pools del núcleo y auditoría completa de cada acción del equipo.</a:t>
            </a:r>
            <a:endParaRPr lang="en-US" sz="710" dirty="0"/>
          </a:p>
        </p:txBody>
      </p:sp>
      <p:sp>
        <p:nvSpPr>
          <p:cNvPr id="60" name="Shape 58"/>
          <p:cNvSpPr/>
          <p:nvPr/>
        </p:nvSpPr>
        <p:spPr>
          <a:xfrm>
            <a:off x="6044184" y="4023360"/>
            <a:ext cx="2624328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6172200" y="4169664"/>
            <a:ext cx="219456" cy="219456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62" name="Text 60"/>
          <p:cNvSpPr/>
          <p:nvPr/>
        </p:nvSpPr>
        <p:spPr>
          <a:xfrm>
            <a:off x="6172200" y="4197096"/>
            <a:ext cx="219456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700" dirty="0"/>
          </a:p>
        </p:txBody>
      </p:sp>
      <p:sp>
        <p:nvSpPr>
          <p:cNvPr id="63" name="Text 61"/>
          <p:cNvSpPr/>
          <p:nvPr/>
        </p:nvSpPr>
        <p:spPr>
          <a:xfrm>
            <a:off x="6446520" y="4114800"/>
            <a:ext cx="209397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Usuarios, grupos y RBAC</a:t>
            </a:r>
            <a:endParaRPr lang="en-US" sz="860" dirty="0"/>
          </a:p>
        </p:txBody>
      </p:sp>
      <p:sp>
        <p:nvSpPr>
          <p:cNvPr id="64" name="Text 62"/>
          <p:cNvSpPr/>
          <p:nvPr/>
        </p:nvSpPr>
        <p:spPr>
          <a:xfrm>
            <a:off x="6446520" y="4297680"/>
            <a:ext cx="209397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71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Permisos por recurso y acción, con los roles de sistema ya definidos.</a:t>
            </a:r>
            <a:endParaRPr lang="en-US" sz="710" dirty="0"/>
          </a:p>
        </p:txBody>
      </p:sp>
      <p:sp>
        <p:nvSpPr>
          <p:cNvPr id="65" name="Text 63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nsnatide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CASOS DE USO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Dónde aporta valor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325880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mismos casos que resolvemos con clientes en banca, sanidad y sector público.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1874520"/>
            <a:ext cx="1965960" cy="2377440"/>
          </a:xfrm>
          <a:prstGeom prst="roundRect">
            <a:avLst>
              <a:gd name="adj" fmla="val 232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7512" y="205740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215798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67512" y="260604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Modernizar sin reescribir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67512" y="321868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IDE de verdad para el código que ya existe, con el equipo distribuido.</a:t>
            </a:r>
            <a:endParaRPr lang="en-US" sz="830" dirty="0"/>
          </a:p>
        </p:txBody>
      </p:sp>
      <p:sp>
        <p:nvSpPr>
          <p:cNvPr id="10" name="Shape 8"/>
          <p:cNvSpPr/>
          <p:nvPr/>
        </p:nvSpPr>
        <p:spPr>
          <a:xfrm>
            <a:off x="2651760" y="1874520"/>
            <a:ext cx="1965960" cy="2377440"/>
          </a:xfrm>
          <a:prstGeom prst="roundRect">
            <a:avLst>
              <a:gd name="adj" fmla="val 232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16352" y="205740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12" name="Text 10"/>
          <p:cNvSpPr/>
          <p:nvPr/>
        </p:nvSpPr>
        <p:spPr>
          <a:xfrm>
            <a:off x="2816352" y="215798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2816352" y="260604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Controlar las promociones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2816352" y="321868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Paquetes, SYSOBJH, ticket y log: qué va a qué entorno y por qué.</a:t>
            </a:r>
            <a:endParaRPr lang="en-US" sz="830" dirty="0"/>
          </a:p>
        </p:txBody>
      </p:sp>
      <p:sp>
        <p:nvSpPr>
          <p:cNvPr id="15" name="Shape 13"/>
          <p:cNvSpPr/>
          <p:nvPr/>
        </p:nvSpPr>
        <p:spPr>
          <a:xfrm>
            <a:off x="4800600" y="1874520"/>
            <a:ext cx="1965960" cy="2377440"/>
          </a:xfrm>
          <a:prstGeom prst="roundRect">
            <a:avLst>
              <a:gd name="adj" fmla="val 232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965192" y="205740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17" name="Text 15"/>
          <p:cNvSpPr/>
          <p:nvPr/>
        </p:nvSpPr>
        <p:spPr>
          <a:xfrm>
            <a:off x="4965192" y="215798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965192" y="260604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Formar al equipo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965192" y="321868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Cualquier programador entra con su usuario y aprende el Natural de su casa.</a:t>
            </a:r>
            <a:endParaRPr lang="en-US" sz="830" dirty="0"/>
          </a:p>
        </p:txBody>
      </p:sp>
      <p:sp>
        <p:nvSpPr>
          <p:cNvPr id="20" name="Shape 18"/>
          <p:cNvSpPr/>
          <p:nvPr/>
        </p:nvSpPr>
        <p:spPr>
          <a:xfrm>
            <a:off x="6949440" y="1874520"/>
            <a:ext cx="1965960" cy="2377440"/>
          </a:xfrm>
          <a:prstGeom prst="roundRect">
            <a:avLst>
              <a:gd name="adj" fmla="val 232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114032" y="205740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22" name="Text 20"/>
          <p:cNvSpPr/>
          <p:nvPr/>
        </p:nvSpPr>
        <p:spPr>
          <a:xfrm>
            <a:off x="7114032" y="215798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114032" y="260604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Recuperar a tiempo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7114032" y="321868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Snapshots por módulo y rollback: el incidente se acota en minutos.</a:t>
            </a:r>
            <a:endParaRPr lang="en-US" sz="830" dirty="0"/>
          </a:p>
        </p:txBody>
      </p:sp>
      <p:sp>
        <p:nvSpPr>
          <p:cNvPr id="25" name="Text 23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nsnatide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PUESTA EN MARCHA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Instalar y conectar en un día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3977640" cy="3200400"/>
          </a:xfrm>
          <a:prstGeom prst="roundRect">
            <a:avLst>
              <a:gd name="adj" fmla="val 1714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62763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Requisitos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31520" y="2011680"/>
            <a:ext cx="356616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Linux x86-64 (RHEL 8 o RHEL 9)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Acceso SSH al servidor del fuser de Natural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NaturalOBJ y herramientas de compilación en el PATH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 en el entorno (opcional, pero recomendado)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Licencia del producto o modo trial de 30 días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4709160" y="1417320"/>
            <a:ext cx="3931920" cy="3200400"/>
          </a:xfrm>
          <a:prstGeom prst="roundRect">
            <a:avLst>
              <a:gd name="adj" fmla="val 1714"/>
            </a:avLst>
          </a:prstGeom>
          <a:solidFill>
            <a:srgbClr val="0F1B3D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37760" y="162763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Instalación y primer uso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4937760" y="1938528"/>
            <a:ext cx="347472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Instalar la suite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./install.sh --prefix /opt/ns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Inicializar el directorio del IDE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nsnatide init ./data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Arrancar y conectar con el fuser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nsnatide start ./data --port 11033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→ en Configuración: entornos, fuser, IA y Git</a:t>
            </a:r>
            <a:endParaRPr lang="en-US" sz="810" dirty="0"/>
          </a:p>
        </p:txBody>
      </p:sp>
      <p:sp>
        <p:nvSpPr>
          <p:cNvPr id="10" name="Text 8"/>
          <p:cNvSpPr/>
          <p:nvPr/>
        </p:nvSpPr>
        <p:spPr>
          <a:xfrm>
            <a:off x="4937760" y="4041648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consola se protege con usuarios, grupos y RBAC; la auditoría registra cada cambio. Sin licencia: trial de 30 días.</a:t>
            </a:r>
            <a:endParaRPr lang="en-US" sz="810" dirty="0"/>
          </a:p>
        </p:txBody>
      </p:sp>
      <p:sp>
        <p:nvSpPr>
          <p:cNvPr id="11" name="Text 9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nsnatide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PREGUNTAS FRECUENTES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siempre preguntan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700784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¿Escribe en el núcleo?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685800" y="2011680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editor trabaja sobre el fuser a través de SSH con los permisos de su entorno. El despliegue es siempre un paquete explícito y auditado.</a:t>
            </a:r>
            <a:endParaRPr lang="en-US" sz="860" dirty="0"/>
          </a:p>
        </p:txBody>
      </p:sp>
      <p:sp>
        <p:nvSpPr>
          <p:cNvPr id="7" name="Shape 5"/>
          <p:cNvSpPr/>
          <p:nvPr/>
        </p:nvSpPr>
        <p:spPr>
          <a:xfrm>
            <a:off x="4736592" y="1554480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19472" y="1700784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¿Sustituye al entorno de desarrollo?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919472" y="2011680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No: el equipo sigue programando sobre Natural. Lo que cambia es dónde se programa, cómo se versiona y cómo se promueve.</a:t>
            </a:r>
            <a:endParaRPr lang="en-US" sz="860" dirty="0"/>
          </a:p>
        </p:txBody>
      </p:sp>
      <p:sp>
        <p:nvSpPr>
          <p:cNvPr id="10" name="Shape 8"/>
          <p:cNvSpPr/>
          <p:nvPr/>
        </p:nvSpPr>
        <p:spPr>
          <a:xfrm>
            <a:off x="502920" y="3127248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3273552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¿Hace falta licences por puesto?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85800" y="3584448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No: hay una licencia del producto y usuarios de la consola con permisos. El coste de puesto desaparece.</a:t>
            </a:r>
            <a:endParaRPr lang="en-US" sz="860" dirty="0"/>
          </a:p>
        </p:txBody>
      </p:sp>
      <p:sp>
        <p:nvSpPr>
          <p:cNvPr id="13" name="Shape 11"/>
          <p:cNvSpPr/>
          <p:nvPr/>
        </p:nvSpPr>
        <p:spPr>
          <a:xfrm>
            <a:off x="4736592" y="3127248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19472" y="3273552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¿Y si el código es antiguo?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919472" y="3584448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 igual: el IDE trabaja con el DDM existente. Con IA, la documentación y los resúmenes de cambios, el código viejo se vuelve entendible.</a:t>
            </a:r>
            <a:endParaRPr lang="en-US" sz="860" dirty="0"/>
          </a:p>
        </p:txBody>
      </p:sp>
      <p:sp>
        <p:nvSpPr>
          <p:cNvPr id="16" name="Text 14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nsnatide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0" y="-1645920"/>
            <a:ext cx="5120640" cy="5120640"/>
          </a:xfrm>
          <a:prstGeom prst="ellipse">
            <a:avLst/>
          </a:prstGeom>
          <a:solidFill>
            <a:srgbClr val="7B2CBF">
              <a:alpha val="2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3108960"/>
            <a:ext cx="3108960" cy="3108960"/>
          </a:xfrm>
          <a:prstGeom prst="ellipse">
            <a:avLst/>
          </a:prstGeom>
          <a:solidFill>
            <a:srgbClr val="00B4D8">
              <a:alpha val="12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SIGUIENTE PASO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603504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Natural que</a:t>
            </a:r>
            <a:endParaRPr lang="en-US" sz="2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 tienen, con un IDE</a:t>
            </a:r>
            <a:endParaRPr lang="en-US" sz="2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 sí se usa.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02920" y="2331720"/>
            <a:ext cx="5394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Pídanos una demo con su propio fuser: le enseñamos su explorador, su editor y un paquete promoted de principio a fin.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02920" y="3429000"/>
            <a:ext cx="2377440" cy="420624"/>
          </a:xfrm>
          <a:prstGeom prst="roundRect">
            <a:avLst>
              <a:gd name="adj" fmla="val 13043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429000"/>
            <a:ext cx="2377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PEDIR UNA DEMO  →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402336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nacarsoft.com  ·  soporte@nacarsoft.com  ·  +34 910 038 502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6172200" y="1143000"/>
            <a:ext cx="2468880" cy="3246120"/>
          </a:xfrm>
          <a:prstGeom prst="roundRect">
            <a:avLst>
              <a:gd name="adj" fmla="val 22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55080" y="137160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NSNatIDE en un vistazo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355080" y="1783080"/>
            <a:ext cx="210312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Explorador y editor del FUSER completo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IA, Git, paquetes y despliegues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Auditoría y RBAC por recurso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Backups y recuperación inmediata</a:t>
            </a:r>
            <a:endParaRPr lang="en-US" sz="840" dirty="0"/>
          </a:p>
        </p:txBody>
      </p:sp>
      <p:pic>
        <p:nvPicPr>
          <p:cNvPr id="13" name="Image 0" descr="/data/ns/nssuite/nsnatide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572000"/>
            <a:ext cx="2103120" cy="56692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Nacarsoft Soluciones Informáticas S.L.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NSNatIDE — Programe Natural en el navegador. Sin escribir en el núcleo.</dc:title>
  <dc:subject>NSNatIDE abre su FUSER de Natural como un IDE web: explore los 8.000 objetos, edite el código, revise con IA, versione con Git y despliegue paquetes SYSOBJH entre entornos.</dc:subject>
  <dc:creator>Nacarsoft Soluciones Informáticas S.L.</dc:creator>
  <cp:lastModifiedBy>Nacarsoft Soluciones Informáticas S.L.</cp:lastModifiedBy>
  <cp:revision>1</cp:revision>
  <dcterms:created xsi:type="dcterms:W3CDTF">2026-10-21T12:35:23Z</dcterms:created>
  <dcterms:modified xsi:type="dcterms:W3CDTF">2026-10-21T12:35:23Z</dcterms:modified>
</cp:coreProperties>
</file>