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-1463040"/>
            <a:ext cx="4937760" cy="4937760"/>
          </a:xfrm>
          <a:prstGeom prst="ellipse">
            <a:avLst/>
          </a:prstGeom>
          <a:solidFill>
            <a:srgbClr val="7B2CBF">
              <a:alpha val="1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645920" y="2926080"/>
            <a:ext cx="3291840" cy="3291840"/>
          </a:xfrm>
          <a:prstGeom prst="ellipse">
            <a:avLst/>
          </a:prstGeom>
          <a:solidFill>
            <a:srgbClr val="1A4FD1">
              <a:alpha val="16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· NATURAL IDE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493776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Natural in</a:t>
            </a:r>
            <a:endParaRPr lang="en-US" sz="26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browser. Without</a:t>
            </a:r>
            <a:endParaRPr lang="en-US" sz="26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touching the core.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502920" y="2724912"/>
            <a:ext cx="47548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NSNatIDE opens your Natural fuser as a web IDE: explore the 8,000 objects, edit the code, review with AI, version with Git and deploy SYSOBJH packages between environments.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3767328"/>
            <a:ext cx="2331720" cy="402336"/>
          </a:xfrm>
          <a:prstGeom prst="roundRect">
            <a:avLst>
              <a:gd name="adj" fmla="val 13636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767328"/>
            <a:ext cx="23317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THE FEATURES  →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2920" y="4334256"/>
            <a:ext cx="4754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FUSER explorer · Natural editor · AI review · Git · SYSOBJH packages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715000" y="1051560"/>
            <a:ext cx="2926080" cy="2743200"/>
          </a:xfrm>
          <a:prstGeom prst="roundRect">
            <a:avLst>
              <a:gd name="adj" fmla="val 20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040880" y="1417320"/>
            <a:ext cx="411480" cy="274320"/>
          </a:xfrm>
          <a:prstGeom prst="rect">
            <a:avLst/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040880" y="1417320"/>
            <a:ext cx="205740" cy="-98755"/>
          </a:xfrm>
          <a:prstGeom prst="line">
            <a:avLst/>
          </a:prstGeom>
          <a:noFill/>
          <a:ln w="17780">
            <a:solidFill>
              <a:srgbClr val="00B4D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246620" y="1318565"/>
            <a:ext cx="205740" cy="98755"/>
          </a:xfrm>
          <a:prstGeom prst="line">
            <a:avLst/>
          </a:prstGeom>
          <a:noFill/>
          <a:ln w="17780">
            <a:solidFill>
              <a:srgbClr val="00B4D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452360" y="1417320"/>
            <a:ext cx="-205740" cy="-98755"/>
          </a:xfrm>
          <a:prstGeom prst="line">
            <a:avLst/>
          </a:prstGeom>
          <a:noFill/>
          <a:ln w="17780">
            <a:solidFill>
              <a:srgbClr val="00B4D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452360" y="1417320"/>
            <a:ext cx="0" cy="274320"/>
          </a:xfrm>
          <a:prstGeom prst="line">
            <a:avLst/>
          </a:prstGeom>
          <a:noFill/>
          <a:ln w="17780">
            <a:solidFill>
              <a:srgbClr val="00B4D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897880" y="196596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fuser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897880" y="22402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objects, DDM, maps and data areas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7059168" y="2578608"/>
            <a:ext cx="274320" cy="274320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19" name="Shape 17"/>
          <p:cNvSpPr/>
          <p:nvPr/>
        </p:nvSpPr>
        <p:spPr>
          <a:xfrm>
            <a:off x="6903720" y="2907792"/>
            <a:ext cx="566928" cy="438912"/>
          </a:xfrm>
          <a:prstGeom prst="roundRect">
            <a:avLst>
              <a:gd name="adj" fmla="val 8333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03720" y="3013131"/>
            <a:ext cx="566928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976872" y="2942905"/>
            <a:ext cx="64008" cy="64008"/>
          </a:xfrm>
          <a:prstGeom prst="ellipse">
            <a:avLst/>
          </a:prstGeom>
          <a:solidFill>
            <a:srgbClr val="00B4D8">
              <a:alpha val="7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7077456" y="2942905"/>
            <a:ext cx="64008" cy="64008"/>
          </a:xfrm>
          <a:prstGeom prst="ellipse">
            <a:avLst/>
          </a:prstGeom>
          <a:solidFill>
            <a:srgbClr val="00B4D8">
              <a:alpha val="7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7178040" y="2942905"/>
            <a:ext cx="64008" cy="64008"/>
          </a:xfrm>
          <a:prstGeom prst="ellipse">
            <a:avLst/>
          </a:prstGeom>
          <a:solidFill>
            <a:srgbClr val="00B4D8">
              <a:alpha val="7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7013448" y="3118470"/>
            <a:ext cx="260787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013448" y="3188696"/>
            <a:ext cx="374172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013448" y="3258922"/>
            <a:ext cx="170078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897880" y="3401568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NSNatIDE</a:t>
            </a:r>
            <a:endParaRPr lang="en-US" sz="1100" dirty="0"/>
          </a:p>
        </p:txBody>
      </p:sp>
      <p:pic>
        <p:nvPicPr>
          <p:cNvPr id="28" name="Image 0" descr="/data/ns/nssuite/nsnatide/ppt/logo-nsnatid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2120" y="3977640"/>
            <a:ext cx="457200" cy="457200"/>
          </a:xfrm>
          <a:prstGeom prst="rect">
            <a:avLst/>
          </a:prstGeom>
        </p:spPr>
      </p:pic>
      <p:pic>
        <p:nvPicPr>
          <p:cNvPr id="29" name="Image 1" descr="/data/ns/nssuite/nsnatide/ppt/logo-nacarsoft-horizonta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3488" y="274320"/>
            <a:ext cx="1298448" cy="502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Natural nobody wants to touch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code is still the heart of many systems, but the tools to maintain it stayed behind thirty years ago.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04088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704088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685800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Editing only at the desk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685800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programmer, one machine and a licence per seat: the knowledge never gets shared.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74136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75304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3575304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557016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change control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3557016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history, no branches, no comparison between versions: every promotion is a risk.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6245352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46520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6446520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6428232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Promoting blind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6428232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traceability between what runs in DEV, TST and PRD, nor of who changed what.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502920" y="4462272"/>
            <a:ext cx="8138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NSNatIDE turns Natural maintenance into team work, with traceability from end to end.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nsnatide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IS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Natural IDE in the browser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81328"/>
            <a:ext cx="50292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NSNatIDE connects over SSH to the Natural fuser of your environments and turns the DDM into a web IDE: the object explorer, the code editor, the compiler output, Git, AI and package deployment.</a:t>
            </a:r>
            <a:endParaRPr lang="en-US" sz="1150" dirty="0"/>
          </a:p>
          <a:p>
            <a:pPr indent="0" marL="0">
              <a:lnSpc>
                <a:spcPct val="140000"/>
              </a:lnSpc>
              <a:buNone/>
            </a:pPr>
            <a:endParaRPr lang="en-US" sz="11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of it in the browser and with your team's permissions: every object, every change and every deployment is audited.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1264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61264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installations on the desktop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4028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35000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235000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environment per person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397764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08736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408736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audited changes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5852160" y="1234440"/>
            <a:ext cx="2788920" cy="3337560"/>
          </a:xfrm>
          <a:prstGeom prst="roundRect">
            <a:avLst>
              <a:gd name="adj" fmla="val 1967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903720" y="1481328"/>
            <a:ext cx="685800" cy="530352"/>
          </a:xfrm>
          <a:prstGeom prst="roundRect">
            <a:avLst>
              <a:gd name="adj" fmla="val 6897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03720" y="1608612"/>
            <a:ext cx="685800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976872" y="1523756"/>
            <a:ext cx="64008" cy="64008"/>
          </a:xfrm>
          <a:prstGeom prst="ellipse">
            <a:avLst/>
          </a:prstGeom>
          <a:solidFill>
            <a:srgbClr val="00B4D8">
              <a:alpha val="7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7077456" y="1523756"/>
            <a:ext cx="64008" cy="64008"/>
          </a:xfrm>
          <a:prstGeom prst="ellipse">
            <a:avLst/>
          </a:prstGeom>
          <a:solidFill>
            <a:srgbClr val="00B4D8">
              <a:alpha val="75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7178040" y="1523756"/>
            <a:ext cx="64008" cy="64008"/>
          </a:xfrm>
          <a:prstGeom prst="ellipse">
            <a:avLst/>
          </a:prstGeom>
          <a:solidFill>
            <a:srgbClr val="00B4D8">
              <a:alpha val="75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7013448" y="1735897"/>
            <a:ext cx="315468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013448" y="1820753"/>
            <a:ext cx="452628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013448" y="1905610"/>
            <a:ext cx="205740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035040" y="219456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NSNatIDE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035040" y="2578608"/>
            <a:ext cx="2423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Natural IDE on the web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6053328" y="2980944"/>
            <a:ext cx="23774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FUSER explorer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editor with compile and output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AI-assisted review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Git, SYSOBJH packages and deployment</a:t>
            </a:r>
            <a:endParaRPr lang="en-US" sz="860" dirty="0"/>
          </a:p>
        </p:txBody>
      </p:sp>
      <p:sp>
        <p:nvSpPr>
          <p:cNvPr id="26" name="Text 24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nsnatide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IT WORKS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fuser to the environment, under control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298448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place to read, change, version and promote your Natural code.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1264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· Connect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1264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SSH to the fuser (local or remote) and read the DDM: objects, formats, data areas.</a:t>
            </a:r>
            <a:endParaRPr lang="en-US" sz="760" dirty="0"/>
          </a:p>
        </p:txBody>
      </p:sp>
      <p:sp>
        <p:nvSpPr>
          <p:cNvPr id="8" name="Shape 6"/>
          <p:cNvSpPr/>
          <p:nvPr/>
        </p:nvSpPr>
        <p:spPr>
          <a:xfrm>
            <a:off x="3008376" y="3017520"/>
            <a:ext cx="292608" cy="0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333756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4728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· Edit and review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344728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Editor with highlighting, compile, output and AI-assisted review.</a:t>
            </a:r>
            <a:endParaRPr lang="en-US" sz="760" dirty="0"/>
          </a:p>
        </p:txBody>
      </p:sp>
      <p:sp>
        <p:nvSpPr>
          <p:cNvPr id="12" name="Shape 10"/>
          <p:cNvSpPr/>
          <p:nvPr/>
        </p:nvSpPr>
        <p:spPr>
          <a:xfrm>
            <a:off x="5843016" y="3017520"/>
            <a:ext cx="292608" cy="0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617220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8192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· Version and deploy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28192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Commit to Git, build the SYSOBJH package and deploy with traceability.</a:t>
            </a:r>
            <a:endParaRPr lang="en-US" sz="760" dirty="0"/>
          </a:p>
        </p:txBody>
      </p:sp>
      <p:sp>
        <p:nvSpPr>
          <p:cNvPr id="16" name="Text 14"/>
          <p:cNvSpPr/>
          <p:nvPr/>
        </p:nvSpPr>
        <p:spPr>
          <a:xfrm>
            <a:off x="502920" y="4315968"/>
            <a:ext cx="8138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action is audited: who, what, when and in which environment.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nsnatide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280160"/>
            <a:ext cx="4023360" cy="4023360"/>
          </a:xfrm>
          <a:prstGeom prst="ellipse">
            <a:avLst/>
          </a:prstGeom>
          <a:solidFill>
            <a:srgbClr val="1A4FD1">
              <a:alpha val="14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EXPLORER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whole fuser, on screen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complete tree of libraries and objects in the Natural fuser, with the state of every object (source, catalog) and instant search.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4236720" cy="242316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data/ns/nssuite/nsnatide/ppt/screens/id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57400"/>
            <a:ext cx="4145280" cy="23317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46520" y="2148840"/>
            <a:ext cx="21945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Objects, DDM, maps and LDA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by name or DDM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Nothing to install on the desktop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02920" y="4498848"/>
            <a:ext cx="5669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NSNatIDE console: the FUSER explorer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nsnatide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280160"/>
            <a:ext cx="4023360" cy="4023360"/>
          </a:xfrm>
          <a:prstGeom prst="ellipse">
            <a:avLst/>
          </a:prstGeom>
          <a:solidFill>
            <a:srgbClr val="1A4FD1">
              <a:alpha val="14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EDITOR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Natural, in the browser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Editor with syntax highlighting, minimap, compilation and compiler output: the write–compile–fix cycle without leaving the tab.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4236720" cy="242316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data/ns/nssuite/nsnatide/ppt/screens/edito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57400"/>
            <a:ext cx="4145280" cy="23317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46520" y="2148840"/>
            <a:ext cx="21945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Highlighting and minimap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Compiler output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Save, stow and run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02920" y="4498848"/>
            <a:ext cx="5669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Natural code open in NSNatIDE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nsnatide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280160"/>
            <a:ext cx="4023360" cy="4023360"/>
          </a:xfrm>
          <a:prstGeom prst="ellipse">
            <a:avLst/>
          </a:prstGeom>
          <a:solidFill>
            <a:srgbClr val="1A4FD1">
              <a:alpha val="14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ASSISTANT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second opinion on the code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assistant generates, completes, explains, documents and fixes the open object, with the code and the DDM as context.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4236720" cy="242316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data/ns/nssuite/nsnatide/ppt/screens/a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57400"/>
            <a:ext cx="4145280" cy="23317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46520" y="2148840"/>
            <a:ext cx="21945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 and complete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and document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 with AI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02920" y="4498848"/>
            <a:ext cx="5669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NSNatIDE AI panel over the editor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nsnatide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280160"/>
            <a:ext cx="4023360" cy="4023360"/>
          </a:xfrm>
          <a:prstGeom prst="ellipse">
            <a:avLst/>
          </a:prstGeom>
          <a:solidFill>
            <a:srgbClr val="1A4FD1">
              <a:alpha val="14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PACKAGES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Promotions with SYSOBJH and a ticket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Compose a package with the objects that changed, generate the SYSOBJH transport and leave it ready to deploy to the target environment.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4236720" cy="242316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data/ns/nssuite/nsnatide/ppt/screens/packag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57400"/>
            <a:ext cx="4145280" cy="23317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46520" y="2148840"/>
            <a:ext cx="21945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Composition by library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SYSOBJH transport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Ticket and traceability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02920" y="4498848"/>
            <a:ext cx="5669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NSNatIDE distribution packages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nsnatide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280160"/>
            <a:ext cx="4023360" cy="4023360"/>
          </a:xfrm>
          <a:prstGeom prst="ellipse">
            <a:avLst/>
          </a:prstGeom>
          <a:solidFill>
            <a:srgbClr val="1A4FD1">
              <a:alpha val="14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DEPLOYMENT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promotion, with its own history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package detail shows the deployments to each environment, with their log, their result and the option to roll back.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4236720" cy="242316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data/ns/nssuite/nsnatide/ppt/screens/package-detai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57400"/>
            <a:ext cx="4145280" cy="23317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46520" y="2148840"/>
            <a:ext cx="21945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of every deployment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Rollback available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Linked Git commit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02920" y="4498848"/>
            <a:ext cx="5669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Package detail with its deployments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nsnatide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280160"/>
            <a:ext cx="4023360" cy="4023360"/>
          </a:xfrm>
          <a:prstGeom prst="ellipse">
            <a:avLst/>
          </a:prstGeom>
          <a:solidFill>
            <a:srgbClr val="1A4FD1">
              <a:alpha val="14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state of your environments at a glance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Dashboard with the month's deployments, the success rate, the history per environment and the upcoming scheduled runs.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4236720" cy="242316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data/ns/nssuite/nsnatide/ppt/screens/dashboar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57400"/>
            <a:ext cx="4145280" cy="23317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46520" y="2148840"/>
            <a:ext cx="21945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30-day success rate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History per environment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Upcoming deployments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02920" y="4498848"/>
            <a:ext cx="5669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NSNatIDE control panel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nsnatide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Everything you can do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17320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full inventory of what NSNatIDE puts within the team's reach.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1664208"/>
            <a:ext cx="2624328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30936" y="1810512"/>
            <a:ext cx="219456" cy="219456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7" name="Text 5"/>
          <p:cNvSpPr/>
          <p:nvPr/>
        </p:nvSpPr>
        <p:spPr>
          <a:xfrm>
            <a:off x="630936" y="1837944"/>
            <a:ext cx="219456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700" dirty="0"/>
          </a:p>
        </p:txBody>
      </p:sp>
      <p:sp>
        <p:nvSpPr>
          <p:cNvPr id="8" name="Text 6"/>
          <p:cNvSpPr/>
          <p:nvPr/>
        </p:nvSpPr>
        <p:spPr>
          <a:xfrm>
            <a:off x="905256" y="1755648"/>
            <a:ext cx="209397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FUSER explorer</a:t>
            </a:r>
            <a:endParaRPr lang="en-US" sz="860" dirty="0"/>
          </a:p>
        </p:txBody>
      </p:sp>
      <p:sp>
        <p:nvSpPr>
          <p:cNvPr id="9" name="Text 7"/>
          <p:cNvSpPr/>
          <p:nvPr/>
        </p:nvSpPr>
        <p:spPr>
          <a:xfrm>
            <a:off x="905256" y="193852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71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Libraries, objects, programs, subprograms, copycode, maps, DDM, LDA/PDA/GDA and HTML data areas.</a:t>
            </a:r>
            <a:endParaRPr lang="en-US" sz="710" dirty="0"/>
          </a:p>
        </p:txBody>
      </p:sp>
      <p:sp>
        <p:nvSpPr>
          <p:cNvPr id="10" name="Shape 8"/>
          <p:cNvSpPr/>
          <p:nvPr/>
        </p:nvSpPr>
        <p:spPr>
          <a:xfrm>
            <a:off x="3273552" y="1664208"/>
            <a:ext cx="2624328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401568" y="1810512"/>
            <a:ext cx="219456" cy="219456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12" name="Text 10"/>
          <p:cNvSpPr/>
          <p:nvPr/>
        </p:nvSpPr>
        <p:spPr>
          <a:xfrm>
            <a:off x="3401568" y="1837944"/>
            <a:ext cx="219456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3675888" y="1755648"/>
            <a:ext cx="209397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Natural editor</a:t>
            </a:r>
            <a:endParaRPr lang="en-US" sz="860" dirty="0"/>
          </a:p>
        </p:txBody>
      </p:sp>
      <p:sp>
        <p:nvSpPr>
          <p:cNvPr id="14" name="Text 12"/>
          <p:cNvSpPr/>
          <p:nvPr/>
        </p:nvSpPr>
        <p:spPr>
          <a:xfrm>
            <a:off x="3675888" y="193852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71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Syntax highlighting, minimap, line numbers, find and replace, go to line, vim mode and autosave.</a:t>
            </a:r>
            <a:endParaRPr lang="en-US" sz="710" dirty="0"/>
          </a:p>
        </p:txBody>
      </p:sp>
      <p:sp>
        <p:nvSpPr>
          <p:cNvPr id="15" name="Shape 13"/>
          <p:cNvSpPr/>
          <p:nvPr/>
        </p:nvSpPr>
        <p:spPr>
          <a:xfrm>
            <a:off x="6044184" y="1664208"/>
            <a:ext cx="2624328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172200" y="1810512"/>
            <a:ext cx="219456" cy="219456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17" name="Text 15"/>
          <p:cNvSpPr/>
          <p:nvPr/>
        </p:nvSpPr>
        <p:spPr>
          <a:xfrm>
            <a:off x="6172200" y="1837944"/>
            <a:ext cx="219456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700" dirty="0"/>
          </a:p>
        </p:txBody>
      </p:sp>
      <p:sp>
        <p:nvSpPr>
          <p:cNvPr id="18" name="Text 16"/>
          <p:cNvSpPr/>
          <p:nvPr/>
        </p:nvSpPr>
        <p:spPr>
          <a:xfrm>
            <a:off x="6446520" y="1755648"/>
            <a:ext cx="209397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Compile and output</a:t>
            </a:r>
            <a:endParaRPr lang="en-US" sz="860" dirty="0"/>
          </a:p>
        </p:txBody>
      </p:sp>
      <p:sp>
        <p:nvSpPr>
          <p:cNvPr id="19" name="Text 17"/>
          <p:cNvSpPr/>
          <p:nvPr/>
        </p:nvSpPr>
        <p:spPr>
          <a:xfrm>
            <a:off x="6446520" y="193852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71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Compiles the object and shows the compiler output in the same screen, with the error number and line.</a:t>
            </a:r>
            <a:endParaRPr lang="en-US" sz="710" dirty="0"/>
          </a:p>
        </p:txBody>
      </p:sp>
      <p:sp>
        <p:nvSpPr>
          <p:cNvPr id="20" name="Shape 18"/>
          <p:cNvSpPr/>
          <p:nvPr/>
        </p:nvSpPr>
        <p:spPr>
          <a:xfrm>
            <a:off x="502920" y="2450592"/>
            <a:ext cx="2624328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30936" y="2596896"/>
            <a:ext cx="219456" cy="219456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22" name="Text 20"/>
          <p:cNvSpPr/>
          <p:nvPr/>
        </p:nvSpPr>
        <p:spPr>
          <a:xfrm>
            <a:off x="630936" y="2624328"/>
            <a:ext cx="219456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905256" y="2542032"/>
            <a:ext cx="209397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assistant</a:t>
            </a:r>
            <a:endParaRPr lang="en-US" sz="860" dirty="0"/>
          </a:p>
        </p:txBody>
      </p:sp>
      <p:sp>
        <p:nvSpPr>
          <p:cNvPr id="24" name="Text 22"/>
          <p:cNvSpPr/>
          <p:nvPr/>
        </p:nvSpPr>
        <p:spPr>
          <a:xfrm>
            <a:off x="905256" y="2724912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71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Generate, complete, explain, document and fix with AI, with configurable model and temperature.</a:t>
            </a:r>
            <a:endParaRPr lang="en-US" sz="710" dirty="0"/>
          </a:p>
        </p:txBody>
      </p:sp>
      <p:sp>
        <p:nvSpPr>
          <p:cNvPr id="25" name="Shape 23"/>
          <p:cNvSpPr/>
          <p:nvPr/>
        </p:nvSpPr>
        <p:spPr>
          <a:xfrm>
            <a:off x="3273552" y="2450592"/>
            <a:ext cx="2624328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401568" y="2596896"/>
            <a:ext cx="219456" cy="219456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27" name="Text 25"/>
          <p:cNvSpPr/>
          <p:nvPr/>
        </p:nvSpPr>
        <p:spPr>
          <a:xfrm>
            <a:off x="3401568" y="2624328"/>
            <a:ext cx="219456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700" dirty="0"/>
          </a:p>
        </p:txBody>
      </p:sp>
      <p:sp>
        <p:nvSpPr>
          <p:cNvPr id="28" name="Text 26"/>
          <p:cNvSpPr/>
          <p:nvPr/>
        </p:nvSpPr>
        <p:spPr>
          <a:xfrm>
            <a:off x="3675888" y="2542032"/>
            <a:ext cx="209397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Integrated Git</a:t>
            </a:r>
            <a:endParaRPr lang="en-US" sz="860" dirty="0"/>
          </a:p>
        </p:txBody>
      </p:sp>
      <p:sp>
        <p:nvSpPr>
          <p:cNvPr id="29" name="Text 27"/>
          <p:cNvSpPr/>
          <p:nvPr/>
        </p:nvSpPr>
        <p:spPr>
          <a:xfrm>
            <a:off x="3675888" y="2724912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71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Commits, branches, version comparison and per-object history, over the environment repository.</a:t>
            </a:r>
            <a:endParaRPr lang="en-US" sz="710" dirty="0"/>
          </a:p>
        </p:txBody>
      </p:sp>
      <p:sp>
        <p:nvSpPr>
          <p:cNvPr id="30" name="Shape 28"/>
          <p:cNvSpPr/>
          <p:nvPr/>
        </p:nvSpPr>
        <p:spPr>
          <a:xfrm>
            <a:off x="6044184" y="2450592"/>
            <a:ext cx="2624328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172200" y="2596896"/>
            <a:ext cx="219456" cy="219456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32" name="Text 30"/>
          <p:cNvSpPr/>
          <p:nvPr/>
        </p:nvSpPr>
        <p:spPr>
          <a:xfrm>
            <a:off x="6172200" y="2624328"/>
            <a:ext cx="219456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700" dirty="0"/>
          </a:p>
        </p:txBody>
      </p:sp>
      <p:sp>
        <p:nvSpPr>
          <p:cNvPr id="33" name="Text 31"/>
          <p:cNvSpPr/>
          <p:nvPr/>
        </p:nvSpPr>
        <p:spPr>
          <a:xfrm>
            <a:off x="6446520" y="2542032"/>
            <a:ext cx="209397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Workspaces</a:t>
            </a:r>
            <a:endParaRPr lang="en-US" sz="860" dirty="0"/>
          </a:p>
        </p:txBody>
      </p:sp>
      <p:sp>
        <p:nvSpPr>
          <p:cNvPr id="34" name="Text 32"/>
          <p:cNvSpPr/>
          <p:nvPr/>
        </p:nvSpPr>
        <p:spPr>
          <a:xfrm>
            <a:off x="6446520" y="2724912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71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objects into a workspace, with its packages and deployments attached.</a:t>
            </a:r>
            <a:endParaRPr lang="en-US" sz="710" dirty="0"/>
          </a:p>
        </p:txBody>
      </p:sp>
      <p:sp>
        <p:nvSpPr>
          <p:cNvPr id="35" name="Shape 33"/>
          <p:cNvSpPr/>
          <p:nvPr/>
        </p:nvSpPr>
        <p:spPr>
          <a:xfrm>
            <a:off x="502920" y="3236976"/>
            <a:ext cx="2624328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30936" y="3383280"/>
            <a:ext cx="219456" cy="219456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37" name="Text 35"/>
          <p:cNvSpPr/>
          <p:nvPr/>
        </p:nvSpPr>
        <p:spPr>
          <a:xfrm>
            <a:off x="630936" y="3410712"/>
            <a:ext cx="219456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700" dirty="0"/>
          </a:p>
        </p:txBody>
      </p:sp>
      <p:sp>
        <p:nvSpPr>
          <p:cNvPr id="38" name="Text 36"/>
          <p:cNvSpPr/>
          <p:nvPr/>
        </p:nvSpPr>
        <p:spPr>
          <a:xfrm>
            <a:off x="905256" y="3328416"/>
            <a:ext cx="209397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SYSOBJH packages</a:t>
            </a:r>
            <a:endParaRPr lang="en-US" sz="860" dirty="0"/>
          </a:p>
        </p:txBody>
      </p:sp>
      <p:sp>
        <p:nvSpPr>
          <p:cNvPr id="39" name="Text 37"/>
          <p:cNvSpPr/>
          <p:nvPr/>
        </p:nvSpPr>
        <p:spPr>
          <a:xfrm>
            <a:off x="905256" y="351129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71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Composition by library, SYSOBJH transport, linked ticket and optional target compile.</a:t>
            </a:r>
            <a:endParaRPr lang="en-US" sz="710" dirty="0"/>
          </a:p>
        </p:txBody>
      </p:sp>
      <p:sp>
        <p:nvSpPr>
          <p:cNvPr id="40" name="Shape 38"/>
          <p:cNvSpPr/>
          <p:nvPr/>
        </p:nvSpPr>
        <p:spPr>
          <a:xfrm>
            <a:off x="3273552" y="3236976"/>
            <a:ext cx="2624328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3401568" y="3383280"/>
            <a:ext cx="219456" cy="219456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42" name="Text 40"/>
          <p:cNvSpPr/>
          <p:nvPr/>
        </p:nvSpPr>
        <p:spPr>
          <a:xfrm>
            <a:off x="3401568" y="3410712"/>
            <a:ext cx="219456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700" dirty="0"/>
          </a:p>
        </p:txBody>
      </p:sp>
      <p:sp>
        <p:nvSpPr>
          <p:cNvPr id="43" name="Text 41"/>
          <p:cNvSpPr/>
          <p:nvPr/>
        </p:nvSpPr>
        <p:spPr>
          <a:xfrm>
            <a:off x="3675888" y="3328416"/>
            <a:ext cx="209397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Deployments and rollback</a:t>
            </a:r>
            <a:endParaRPr lang="en-US" sz="860" dirty="0"/>
          </a:p>
        </p:txBody>
      </p:sp>
      <p:sp>
        <p:nvSpPr>
          <p:cNvPr id="44" name="Text 42"/>
          <p:cNvSpPr/>
          <p:nvPr/>
        </p:nvSpPr>
        <p:spPr>
          <a:xfrm>
            <a:off x="3675888" y="351129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71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Immediate or scheduled, with log, result and one-click rollback.</a:t>
            </a:r>
            <a:endParaRPr lang="en-US" sz="710" dirty="0"/>
          </a:p>
        </p:txBody>
      </p:sp>
      <p:sp>
        <p:nvSpPr>
          <p:cNvPr id="45" name="Shape 43"/>
          <p:cNvSpPr/>
          <p:nvPr/>
        </p:nvSpPr>
        <p:spPr>
          <a:xfrm>
            <a:off x="6044184" y="3236976"/>
            <a:ext cx="2624328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6172200" y="3383280"/>
            <a:ext cx="219456" cy="219456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47" name="Text 45"/>
          <p:cNvSpPr/>
          <p:nvPr/>
        </p:nvSpPr>
        <p:spPr>
          <a:xfrm>
            <a:off x="6172200" y="3410712"/>
            <a:ext cx="219456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700" dirty="0"/>
          </a:p>
        </p:txBody>
      </p:sp>
      <p:sp>
        <p:nvSpPr>
          <p:cNvPr id="48" name="Text 46"/>
          <p:cNvSpPr/>
          <p:nvPr/>
        </p:nvSpPr>
        <p:spPr>
          <a:xfrm>
            <a:off x="6446520" y="3328416"/>
            <a:ext cx="209397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Backups</a:t>
            </a:r>
            <a:endParaRPr lang="en-US" sz="860" dirty="0"/>
          </a:p>
        </p:txBody>
      </p:sp>
      <p:sp>
        <p:nvSpPr>
          <p:cNvPr id="49" name="Text 47"/>
          <p:cNvSpPr/>
          <p:nvPr/>
        </p:nvSpPr>
        <p:spPr>
          <a:xfrm>
            <a:off x="6446520" y="351129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71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Per-module snapshots with immediate recovery and downloadable backup package.</a:t>
            </a:r>
            <a:endParaRPr lang="en-US" sz="710" dirty="0"/>
          </a:p>
        </p:txBody>
      </p:sp>
      <p:sp>
        <p:nvSpPr>
          <p:cNvPr id="50" name="Shape 48"/>
          <p:cNvSpPr/>
          <p:nvPr/>
        </p:nvSpPr>
        <p:spPr>
          <a:xfrm>
            <a:off x="502920" y="4023360"/>
            <a:ext cx="2624328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630936" y="4169664"/>
            <a:ext cx="219456" cy="219456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52" name="Text 50"/>
          <p:cNvSpPr/>
          <p:nvPr/>
        </p:nvSpPr>
        <p:spPr>
          <a:xfrm>
            <a:off x="630936" y="4197096"/>
            <a:ext cx="219456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700" dirty="0"/>
          </a:p>
        </p:txBody>
      </p:sp>
      <p:sp>
        <p:nvSpPr>
          <p:cNvPr id="53" name="Text 51"/>
          <p:cNvSpPr/>
          <p:nvPr/>
        </p:nvSpPr>
        <p:spPr>
          <a:xfrm>
            <a:off x="905256" y="4114800"/>
            <a:ext cx="209397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 and copy</a:t>
            </a:r>
            <a:endParaRPr lang="en-US" sz="860" dirty="0"/>
          </a:p>
        </p:txBody>
      </p:sp>
      <p:sp>
        <p:nvSpPr>
          <p:cNvPr id="54" name="Text 52"/>
          <p:cNvSpPr/>
          <p:nvPr/>
        </p:nvSpPr>
        <p:spPr>
          <a:xfrm>
            <a:off x="905256" y="4297680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71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 libraries and objects between environments, and copy libraries in a controlled way.</a:t>
            </a:r>
            <a:endParaRPr lang="en-US" sz="710" dirty="0"/>
          </a:p>
        </p:txBody>
      </p:sp>
      <p:sp>
        <p:nvSpPr>
          <p:cNvPr id="55" name="Shape 53"/>
          <p:cNvSpPr/>
          <p:nvPr/>
        </p:nvSpPr>
        <p:spPr>
          <a:xfrm>
            <a:off x="3273552" y="4023360"/>
            <a:ext cx="2624328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3401568" y="4169664"/>
            <a:ext cx="219456" cy="219456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57" name="Text 55"/>
          <p:cNvSpPr/>
          <p:nvPr/>
        </p:nvSpPr>
        <p:spPr>
          <a:xfrm>
            <a:off x="3401568" y="4197096"/>
            <a:ext cx="219456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700" dirty="0"/>
          </a:p>
        </p:txBody>
      </p:sp>
      <p:sp>
        <p:nvSpPr>
          <p:cNvPr id="58" name="Text 56"/>
          <p:cNvSpPr/>
          <p:nvPr/>
        </p:nvSpPr>
        <p:spPr>
          <a:xfrm>
            <a:off x="3675888" y="4114800"/>
            <a:ext cx="209397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Buffer pools and audit</a:t>
            </a:r>
            <a:endParaRPr lang="en-US" sz="860" dirty="0"/>
          </a:p>
        </p:txBody>
      </p:sp>
      <p:sp>
        <p:nvSpPr>
          <p:cNvPr id="59" name="Text 57"/>
          <p:cNvSpPr/>
          <p:nvPr/>
        </p:nvSpPr>
        <p:spPr>
          <a:xfrm>
            <a:off x="3675888" y="4297680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71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of the core buffer pools and a full audit trail of every team action.</a:t>
            </a:r>
            <a:endParaRPr lang="en-US" sz="710" dirty="0"/>
          </a:p>
        </p:txBody>
      </p:sp>
      <p:sp>
        <p:nvSpPr>
          <p:cNvPr id="60" name="Shape 58"/>
          <p:cNvSpPr/>
          <p:nvPr/>
        </p:nvSpPr>
        <p:spPr>
          <a:xfrm>
            <a:off x="6044184" y="4023360"/>
            <a:ext cx="2624328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6172200" y="4169664"/>
            <a:ext cx="219456" cy="219456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62" name="Text 60"/>
          <p:cNvSpPr/>
          <p:nvPr/>
        </p:nvSpPr>
        <p:spPr>
          <a:xfrm>
            <a:off x="6172200" y="4197096"/>
            <a:ext cx="219456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700" dirty="0"/>
          </a:p>
        </p:txBody>
      </p:sp>
      <p:sp>
        <p:nvSpPr>
          <p:cNvPr id="63" name="Text 61"/>
          <p:cNvSpPr/>
          <p:nvPr/>
        </p:nvSpPr>
        <p:spPr>
          <a:xfrm>
            <a:off x="6446520" y="4114800"/>
            <a:ext cx="209397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Users, groups and RBAC</a:t>
            </a:r>
            <a:endParaRPr lang="en-US" sz="860" dirty="0"/>
          </a:p>
        </p:txBody>
      </p:sp>
      <p:sp>
        <p:nvSpPr>
          <p:cNvPr id="64" name="Text 62"/>
          <p:cNvSpPr/>
          <p:nvPr/>
        </p:nvSpPr>
        <p:spPr>
          <a:xfrm>
            <a:off x="6446520" y="4297680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71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Permissions per resource and action, with the system roles already defined.</a:t>
            </a:r>
            <a:endParaRPr lang="en-US" sz="710" dirty="0"/>
          </a:p>
        </p:txBody>
      </p:sp>
      <p:sp>
        <p:nvSpPr>
          <p:cNvPr id="65" name="Text 63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nsnatide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CASES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it pays off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325880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use cases we solve with customers in banking, healthcare and the public sector.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1874520"/>
            <a:ext cx="1965960" cy="2377440"/>
          </a:xfrm>
          <a:prstGeom prst="roundRect">
            <a:avLst>
              <a:gd name="adj" fmla="val 232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7512" y="205740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215798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67512" y="260604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Modernise without rewriting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67512" y="321868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real IDE for the code that already exists, with a distributed team.</a:t>
            </a:r>
            <a:endParaRPr lang="en-US" sz="830" dirty="0"/>
          </a:p>
        </p:txBody>
      </p:sp>
      <p:sp>
        <p:nvSpPr>
          <p:cNvPr id="10" name="Shape 8"/>
          <p:cNvSpPr/>
          <p:nvPr/>
        </p:nvSpPr>
        <p:spPr>
          <a:xfrm>
            <a:off x="2651760" y="1874520"/>
            <a:ext cx="1965960" cy="2377440"/>
          </a:xfrm>
          <a:prstGeom prst="roundRect">
            <a:avLst>
              <a:gd name="adj" fmla="val 232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16352" y="205740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12" name="Text 10"/>
          <p:cNvSpPr/>
          <p:nvPr/>
        </p:nvSpPr>
        <p:spPr>
          <a:xfrm>
            <a:off x="2816352" y="215798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2816352" y="260604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 the promotions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2816352" y="321868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Packages, SYSOBJH, ticket and log: what goes where and why.</a:t>
            </a:r>
            <a:endParaRPr lang="en-US" sz="830" dirty="0"/>
          </a:p>
        </p:txBody>
      </p:sp>
      <p:sp>
        <p:nvSpPr>
          <p:cNvPr id="15" name="Shape 13"/>
          <p:cNvSpPr/>
          <p:nvPr/>
        </p:nvSpPr>
        <p:spPr>
          <a:xfrm>
            <a:off x="4800600" y="1874520"/>
            <a:ext cx="1965960" cy="2377440"/>
          </a:xfrm>
          <a:prstGeom prst="roundRect">
            <a:avLst>
              <a:gd name="adj" fmla="val 232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965192" y="205740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17" name="Text 15"/>
          <p:cNvSpPr/>
          <p:nvPr/>
        </p:nvSpPr>
        <p:spPr>
          <a:xfrm>
            <a:off x="4965192" y="215798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965192" y="260604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 the team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965192" y="321868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programmer logs in with their own user and learns your Natural from home.</a:t>
            </a:r>
            <a:endParaRPr lang="en-US" sz="830" dirty="0"/>
          </a:p>
        </p:txBody>
      </p:sp>
      <p:sp>
        <p:nvSpPr>
          <p:cNvPr id="20" name="Shape 18"/>
          <p:cNvSpPr/>
          <p:nvPr/>
        </p:nvSpPr>
        <p:spPr>
          <a:xfrm>
            <a:off x="6949440" y="1874520"/>
            <a:ext cx="1965960" cy="2377440"/>
          </a:xfrm>
          <a:prstGeom prst="roundRect">
            <a:avLst>
              <a:gd name="adj" fmla="val 232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114032" y="205740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22" name="Text 20"/>
          <p:cNvSpPr/>
          <p:nvPr/>
        </p:nvSpPr>
        <p:spPr>
          <a:xfrm>
            <a:off x="7114032" y="215798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114032" y="260604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Recover in time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7114032" y="321868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Per-module snapshots and rollback: the incident is contained in minutes.</a:t>
            </a:r>
            <a:endParaRPr lang="en-US" sz="830" dirty="0"/>
          </a:p>
        </p:txBody>
      </p:sp>
      <p:sp>
        <p:nvSpPr>
          <p:cNvPr id="25" name="Text 23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nsnatide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GETTING STARTED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 and connect in one day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3977640" cy="3200400"/>
          </a:xfrm>
          <a:prstGeom prst="roundRect">
            <a:avLst>
              <a:gd name="adj" fmla="val 1714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62763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Requirements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31520" y="2011680"/>
            <a:ext cx="356616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Linux x86-64 (RHEL 8 or RHEL 9)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SSH access to the Natural fuser server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NaturalOBJ and the compile tools in the PATH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 in the environment (optional, recommended)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licence or the 30-day trial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4709160" y="1417320"/>
            <a:ext cx="3931920" cy="3200400"/>
          </a:xfrm>
          <a:prstGeom prst="roundRect">
            <a:avLst>
              <a:gd name="adj" fmla="val 1714"/>
            </a:avLst>
          </a:prstGeom>
          <a:solidFill>
            <a:srgbClr val="0F1B3D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37760" y="162763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 and first run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4937760" y="1938528"/>
            <a:ext cx="347472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Install the suite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./install.sh --prefix /opt/ns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Initialise the IDE directory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nsnatide init ./data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Start and connect to the fuser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nsnatide start ./data --port 11033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→ in Configuration: environments, fuser, AI and Git</a:t>
            </a:r>
            <a:endParaRPr lang="en-US" sz="810" dirty="0"/>
          </a:p>
        </p:txBody>
      </p:sp>
      <p:sp>
        <p:nvSpPr>
          <p:cNvPr id="10" name="Text 8"/>
          <p:cNvSpPr/>
          <p:nvPr/>
        </p:nvSpPr>
        <p:spPr>
          <a:xfrm>
            <a:off x="4937760" y="4041648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console is protected by users, groups and RBAC; the audit log records every change. Without a licence: 30-day trial.</a:t>
            </a:r>
            <a:endParaRPr lang="en-US" sz="810" dirty="0"/>
          </a:p>
        </p:txBody>
      </p:sp>
      <p:sp>
        <p:nvSpPr>
          <p:cNvPr id="11" name="Text 9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nsnatide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QUESTIONS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customers always ask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554480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700784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it write to the core?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685800" y="2011680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editor works on the fuser over SSH with your environment's permissions. Deployment is always an explicit, audited package.</a:t>
            </a:r>
            <a:endParaRPr lang="en-US" sz="860" dirty="0"/>
          </a:p>
        </p:txBody>
      </p:sp>
      <p:sp>
        <p:nvSpPr>
          <p:cNvPr id="7" name="Shape 5"/>
          <p:cNvSpPr/>
          <p:nvPr/>
        </p:nvSpPr>
        <p:spPr>
          <a:xfrm>
            <a:off x="4736592" y="1554480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19472" y="1700784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it replace the development environment?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919472" y="2011680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No: the team still programs in Natural. What changes is where they program, how they version and how they promote.</a:t>
            </a:r>
            <a:endParaRPr lang="en-US" sz="860" dirty="0"/>
          </a:p>
        </p:txBody>
      </p:sp>
      <p:sp>
        <p:nvSpPr>
          <p:cNvPr id="10" name="Shape 8"/>
          <p:cNvSpPr/>
          <p:nvPr/>
        </p:nvSpPr>
        <p:spPr>
          <a:xfrm>
            <a:off x="502920" y="3127248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3273552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we need a licence per seat?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85800" y="3584448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No: there is one product licence plus console users with permissions. The per-seat cost disappears.</a:t>
            </a:r>
            <a:endParaRPr lang="en-US" sz="860" dirty="0"/>
          </a:p>
        </p:txBody>
      </p:sp>
      <p:sp>
        <p:nvSpPr>
          <p:cNvPr id="13" name="Shape 11"/>
          <p:cNvSpPr/>
          <p:nvPr/>
        </p:nvSpPr>
        <p:spPr>
          <a:xfrm>
            <a:off x="4736592" y="3127248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19472" y="3273552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if the code is old?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919472" y="3584448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does not matter: the IDE works with the existing DDM. With AI, documentation and change summaries, old code becomes readable.</a:t>
            </a:r>
            <a:endParaRPr lang="en-US" sz="860" dirty="0"/>
          </a:p>
        </p:txBody>
      </p:sp>
      <p:sp>
        <p:nvSpPr>
          <p:cNvPr id="16" name="Text 14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nsnatide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0" y="-1645920"/>
            <a:ext cx="5120640" cy="5120640"/>
          </a:xfrm>
          <a:prstGeom prst="ellipse">
            <a:avLst/>
          </a:prstGeom>
          <a:solidFill>
            <a:srgbClr val="7B2CBF">
              <a:alpha val="2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3108960"/>
            <a:ext cx="3108960" cy="3108960"/>
          </a:xfrm>
          <a:prstGeom prst="ellipse">
            <a:avLst/>
          </a:prstGeom>
          <a:solidFill>
            <a:srgbClr val="00B4D8">
              <a:alpha val="12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STEP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603504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Natural they</a:t>
            </a:r>
            <a:endParaRPr lang="en-US" sz="2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 have, with an</a:t>
            </a:r>
            <a:endParaRPr lang="en-US" sz="2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 people use.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02920" y="2331720"/>
            <a:ext cx="5394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for a demo with your own fuser: we show your explorer, your editor and a package promoted end to end.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02920" y="3429000"/>
            <a:ext cx="2377440" cy="420624"/>
          </a:xfrm>
          <a:prstGeom prst="roundRect">
            <a:avLst>
              <a:gd name="adj" fmla="val 13043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429000"/>
            <a:ext cx="2377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REQUEST A DEMO  →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2920" y="4023360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nacarsoft.com  ·  support@nacarsoft.com  ·  +34 910 038 502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6172200" y="1143000"/>
            <a:ext cx="2468880" cy="3246120"/>
          </a:xfrm>
          <a:prstGeom prst="roundRect">
            <a:avLst>
              <a:gd name="adj" fmla="val 22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55080" y="1371600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NSNatIDE at a glance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355080" y="1783080"/>
            <a:ext cx="210312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FUSER explorer and editor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AI, Git, packages and deployments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 trail and per-resource RBAC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Backups and immediate recovery</a:t>
            </a:r>
            <a:endParaRPr lang="en-US" sz="840" dirty="0"/>
          </a:p>
        </p:txBody>
      </p:sp>
      <p:pic>
        <p:nvPicPr>
          <p:cNvPr id="13" name="Image 0" descr="/data/ns/nssuite/nsnatide/ppt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572000"/>
            <a:ext cx="2103120" cy="56692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Nacarsoft Soluciones Informáticas S.L.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NSNatIDE — Write Natural in the browser. Without touching the core.</dc:title>
  <dc:subject>NSNatIDE opens your Natural fuser as a web IDE: explore the 8,000 objects, edit the code, review with AI, version with Git and deploy SYSOBJH packages between environments.</dc:subject>
  <dc:creator>Nacarsoft Soluciones Informáticas S.L.</dc:creator>
  <cp:lastModifiedBy>Nacarsoft Soluciones Informáticas S.L.</cp:lastModifiedBy>
  <cp:revision>1</cp:revision>
  <dcterms:created xsi:type="dcterms:W3CDTF">2026-10-21T12:35:23Z</dcterms:created>
  <dcterms:modified xsi:type="dcterms:W3CDTF">2026-10-21T12:35:23Z</dcterms:modified>
</cp:coreProperties>
</file>