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SUITE ADABAS / NATURAL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dato de Adabas,</a:t>
            </a:r>
            <a:endParaRPr lang="en-US" sz="2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expuesto como API REST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 convierte tus subprogramas Natural en endpoints REST seguros: tokens Bearer, RBAC, auditoría y multi-entorno. Sin EntireX, sin broker RPC, sin reescribir una línea de negocio.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3063240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6324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CÓMO FUNCIONA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39312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26.1 build 185  ·  2 modos de ejecución  ·  ~1–5 ms por llamada</a:t>
            </a:r>
            <a:endParaRPr lang="en-US" sz="950" dirty="0"/>
          </a:p>
        </p:txBody>
      </p:sp>
      <p:pic>
        <p:nvPicPr>
          <p:cNvPr id="10" name="Image 0" descr="/data/ns/nssuite/nsnatapi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956048" y="411480"/>
            <a:ext cx="3703320" cy="475488"/>
          </a:xfrm>
          <a:prstGeom prst="roundRect">
            <a:avLst>
              <a:gd name="adj" fmla="val 15385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956048" y="411480"/>
            <a:ext cx="37033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 · ERP · web · scripts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684264" y="932688"/>
            <a:ext cx="237744" cy="219456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4" name="Shape 11"/>
          <p:cNvSpPr/>
          <p:nvPr/>
        </p:nvSpPr>
        <p:spPr>
          <a:xfrm>
            <a:off x="4956048" y="1188720"/>
            <a:ext cx="3703320" cy="603504"/>
          </a:xfrm>
          <a:prstGeom prst="roundRect">
            <a:avLst>
              <a:gd name="adj" fmla="val 12121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15" name="Image 1" descr="/data/ns/nssuite/nsnatapi/ppt/logo-nsnatapi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352" y="1243584"/>
            <a:ext cx="493776" cy="493776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705856" y="1243584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705856" y="1508760"/>
            <a:ext cx="23774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Pasarela REST sobre Natural</a:t>
            </a:r>
            <a:endParaRPr lang="en-US" sz="850" dirty="0"/>
          </a:p>
        </p:txBody>
      </p:sp>
      <p:sp>
        <p:nvSpPr>
          <p:cNvPr id="18" name="Shape 14"/>
          <p:cNvSpPr/>
          <p:nvPr/>
        </p:nvSpPr>
        <p:spPr>
          <a:xfrm>
            <a:off x="6684264" y="1828800"/>
            <a:ext cx="237744" cy="219456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9" name="Shape 15"/>
          <p:cNvSpPr/>
          <p:nvPr/>
        </p:nvSpPr>
        <p:spPr>
          <a:xfrm>
            <a:off x="4956048" y="2084832"/>
            <a:ext cx="3703320" cy="603504"/>
          </a:xfrm>
          <a:prstGeom prst="roundRect">
            <a:avLst>
              <a:gd name="adj" fmla="val 121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5138928" y="2139696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5138928" y="2395728"/>
            <a:ext cx="21945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Tus subprogramas .NSN</a:t>
            </a:r>
            <a:endParaRPr lang="en-US" sz="850" dirty="0"/>
          </a:p>
        </p:txBody>
      </p:sp>
      <p:sp>
        <p:nvSpPr>
          <p:cNvPr id="22" name="Shape 18"/>
          <p:cNvSpPr/>
          <p:nvPr/>
        </p:nvSpPr>
        <p:spPr>
          <a:xfrm>
            <a:off x="6684264" y="2724912"/>
            <a:ext cx="237744" cy="219456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3" name="Shape 19"/>
          <p:cNvSpPr/>
          <p:nvPr/>
        </p:nvSpPr>
        <p:spPr>
          <a:xfrm>
            <a:off x="4956048" y="2980944"/>
            <a:ext cx="3703320" cy="603504"/>
          </a:xfrm>
          <a:prstGeom prst="roundRect">
            <a:avLst>
              <a:gd name="adj" fmla="val 1212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5175504" y="3127248"/>
            <a:ext cx="310896" cy="105705"/>
          </a:xfrm>
          <a:prstGeom prst="ellipse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5175504" y="3180100"/>
            <a:ext cx="310896" cy="223479"/>
          </a:xfrm>
          <a:prstGeom prst="rect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5175504" y="3350727"/>
            <a:ext cx="310896" cy="105705"/>
          </a:xfrm>
          <a:prstGeom prst="ellipse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5614416" y="3035808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</a:t>
            </a:r>
            <a:endParaRPr lang="en-US" sz="1200" dirty="0"/>
          </a:p>
        </p:txBody>
      </p:sp>
      <p:sp>
        <p:nvSpPr>
          <p:cNvPr id="28" name="Text 24"/>
          <p:cNvSpPr/>
          <p:nvPr/>
        </p:nvSpPr>
        <p:spPr>
          <a:xfrm>
            <a:off x="5614416" y="3291840"/>
            <a:ext cx="21945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Tus datos, intactos</a:t>
            </a:r>
            <a:endParaRPr lang="en-US" sz="850" dirty="0"/>
          </a:p>
        </p:txBody>
      </p:sp>
      <p:sp>
        <p:nvSpPr>
          <p:cNvPr id="29" name="Text 25"/>
          <p:cNvSpPr/>
          <p:nvPr/>
        </p:nvSpPr>
        <p:spPr>
          <a:xfrm>
            <a:off x="4956048" y="3840480"/>
            <a:ext cx="37033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subprograma Natural, dos caminos de ejecución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es un gran almacén de datos, pero no es una API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7512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silo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67512" y="2395728"/>
            <a:ext cx="22402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Tus datos viven en Adabas y se consultan con subprogramas Natural. Para una app web, un ERP o un móvil, eso no es un contrato: es una INTEGRACIÓN.</a:t>
            </a:r>
            <a:endParaRPr lang="en-US" sz="930" dirty="0"/>
          </a:p>
        </p:txBody>
      </p:sp>
      <p:sp>
        <p:nvSpPr>
          <p:cNvPr id="8" name="Shape 6"/>
          <p:cNvSpPr/>
          <p:nvPr/>
        </p:nvSpPr>
        <p:spPr>
          <a:xfrm>
            <a:off x="3310128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474720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peaje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474720" y="2395728"/>
            <a:ext cx="22402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vía habitual es EntireX o un broker RPC: licencias, un broker que mantener, y un despliegue que se rompe el día que cambia algo.</a:t>
            </a:r>
            <a:endParaRPr lang="en-US" sz="930" dirty="0"/>
          </a:p>
        </p:txBody>
      </p:sp>
      <p:sp>
        <p:nvSpPr>
          <p:cNvPr id="12" name="Shape 10"/>
          <p:cNvSpPr/>
          <p:nvPr/>
        </p:nvSpPr>
        <p:spPr>
          <a:xfrm>
            <a:off x="6117336" y="1371600"/>
            <a:ext cx="2542032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517904"/>
            <a:ext cx="914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281928" y="190195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riesgo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281928" y="2395728"/>
            <a:ext cx="224028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Abrir Natural a la red sin control: sin tokens, sin alcances, sin auditoría, sin límites de concurrencia ni de tiempo.</a:t>
            </a:r>
            <a:endParaRPr lang="en-US" sz="930" dirty="0"/>
          </a:p>
        </p:txBody>
      </p:sp>
      <p:sp>
        <p:nvSpPr>
          <p:cNvPr id="16" name="Shape 14"/>
          <p:cNvSpPr/>
          <p:nvPr/>
        </p:nvSpPr>
        <p:spPr>
          <a:xfrm>
            <a:off x="502920" y="388620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Sin API, cada aplicación reinventa la conexión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42900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 EntireX, la infraestructura es el proyecto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126480" y="3886200"/>
            <a:ext cx="25603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Sin control, la seguridad es un problema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pasarela, no un proxy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502920" y="1243584"/>
            <a:ext cx="51206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 se coloca entre tus aplicaciones y Natural. Tus programas de negocio siguen siendo los mismos .NSN: no se reescriben, no se compilan con nsnatapi, no cambian de contrato. Lo que cambia es cómo se llega hasta ellos.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30428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" y="2304288"/>
            <a:ext cx="47548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Endpoints REST definidos en consola: método, ruta, entorno, programa y campos.</a:t>
            </a:r>
            <a:endParaRPr lang="en-US" sz="940" dirty="0"/>
          </a:p>
        </p:txBody>
      </p:sp>
      <p:sp>
        <p:nvSpPr>
          <p:cNvPr id="8" name="Text 6"/>
          <p:cNvSpPr/>
          <p:nvPr/>
        </p:nvSpPr>
        <p:spPr>
          <a:xfrm>
            <a:off x="502920" y="27432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41248" y="2743200"/>
            <a:ext cx="47548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modos de ejecución por endpoint: batch (proceso efímero) o session (pool persistente).</a:t>
            </a:r>
            <a:endParaRPr lang="en-US" sz="940" dirty="0"/>
          </a:p>
        </p:txBody>
      </p:sp>
      <p:sp>
        <p:nvSpPr>
          <p:cNvPr id="10" name="Text 8"/>
          <p:cNvSpPr/>
          <p:nvPr/>
        </p:nvSpPr>
        <p:spPr>
          <a:xfrm>
            <a:off x="502920" y="318211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41248" y="3182112"/>
            <a:ext cx="47548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Bearer con alcance por endpoint, caducidad, revocación y allowlist de IP.</a:t>
            </a:r>
            <a:endParaRPr lang="en-US" sz="940" dirty="0"/>
          </a:p>
        </p:txBody>
      </p:sp>
      <p:sp>
        <p:nvSpPr>
          <p:cNvPr id="12" name="Text 10"/>
          <p:cNvSpPr/>
          <p:nvPr/>
        </p:nvSpPr>
        <p:spPr>
          <a:xfrm>
            <a:off x="502920" y="362102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41248" y="3621024"/>
            <a:ext cx="47548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Consola de administración con RBAC (roles y grupos), TOTP 2FA y configuración en caliente.</a:t>
            </a:r>
            <a:endParaRPr lang="en-US" sz="940" dirty="0"/>
          </a:p>
        </p:txBody>
      </p:sp>
      <p:sp>
        <p:nvSpPr>
          <p:cNvPr id="14" name="Text 12"/>
          <p:cNvSpPr/>
          <p:nvPr/>
        </p:nvSpPr>
        <p:spPr>
          <a:xfrm>
            <a:off x="502920" y="40599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41248" y="4059936"/>
            <a:ext cx="475488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de cada llamada con metadatos: nunca los cuerpos de la request ni de la respuesta.</a:t>
            </a:r>
            <a:endParaRPr lang="en-US" sz="940" dirty="0"/>
          </a:p>
        </p:txBody>
      </p:sp>
      <p:sp>
        <p:nvSpPr>
          <p:cNvPr id="16" name="Shape 14"/>
          <p:cNvSpPr/>
          <p:nvPr/>
        </p:nvSpPr>
        <p:spPr>
          <a:xfrm>
            <a:off x="5852160" y="1280160"/>
            <a:ext cx="2788920" cy="324612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53328" y="1517904"/>
            <a:ext cx="1280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053328" y="2084832"/>
            <a:ext cx="12344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EntireX, brokers ni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demonios en Natural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7379208" y="1517904"/>
            <a:ext cx="1280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1–5 ms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7379208" y="2084832"/>
            <a:ext cx="12344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llamada en modo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(medido)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6053328" y="2999232"/>
            <a:ext cx="1280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053328" y="3566160"/>
            <a:ext cx="12344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modos de ejecución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endpoint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7379208" y="2999232"/>
            <a:ext cx="1280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195k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379208" y="3566160"/>
            <a:ext cx="123444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llamadas auditadas</a:t>
            </a:r>
            <a:endParaRPr lang="en-US" sz="8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la certificación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 aplicación al dato: dos caminos, un mismo programa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2920" y="1060704"/>
            <a:ext cx="3657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Servicios consumidores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Java / Backend</a:t>
            </a:r>
            <a:endParaRPr lang="en-US" sz="760" dirty="0"/>
          </a:p>
        </p:txBody>
      </p:sp>
      <p:sp>
        <p:nvSpPr>
          <p:cNvPr id="7" name="Shape 5"/>
          <p:cNvSpPr/>
          <p:nvPr/>
        </p:nvSpPr>
        <p:spPr>
          <a:xfrm>
            <a:off x="1033272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677924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677924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</a:t>
            </a:r>
            <a:endParaRPr lang="en-US" sz="760" dirty="0"/>
          </a:p>
        </p:txBody>
      </p:sp>
      <p:sp>
        <p:nvSpPr>
          <p:cNvPr id="10" name="Shape 8"/>
          <p:cNvSpPr/>
          <p:nvPr/>
        </p:nvSpPr>
        <p:spPr>
          <a:xfrm>
            <a:off x="2208276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52928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2852928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Scripts y cron</a:t>
            </a:r>
            <a:endParaRPr lang="en-US" sz="760" dirty="0"/>
          </a:p>
        </p:txBody>
      </p:sp>
      <p:sp>
        <p:nvSpPr>
          <p:cNvPr id="13" name="Shape 11"/>
          <p:cNvSpPr/>
          <p:nvPr/>
        </p:nvSpPr>
        <p:spPr>
          <a:xfrm>
            <a:off x="3383280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27932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4027932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Microservicios</a:t>
            </a:r>
            <a:endParaRPr lang="en-US" sz="760" dirty="0"/>
          </a:p>
        </p:txBody>
      </p:sp>
      <p:sp>
        <p:nvSpPr>
          <p:cNvPr id="16" name="Shape 14"/>
          <p:cNvSpPr/>
          <p:nvPr/>
        </p:nvSpPr>
        <p:spPr>
          <a:xfrm>
            <a:off x="4558284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202936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5202936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Portal web</a:t>
            </a:r>
            <a:endParaRPr lang="en-US" sz="760" dirty="0"/>
          </a:p>
        </p:txBody>
      </p:sp>
      <p:sp>
        <p:nvSpPr>
          <p:cNvPr id="19" name="Shape 17"/>
          <p:cNvSpPr/>
          <p:nvPr/>
        </p:nvSpPr>
        <p:spPr>
          <a:xfrm>
            <a:off x="5733288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77940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377940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móvil</a:t>
            </a:r>
            <a:endParaRPr lang="en-US" sz="760" dirty="0"/>
          </a:p>
        </p:txBody>
      </p:sp>
      <p:sp>
        <p:nvSpPr>
          <p:cNvPr id="22" name="Shape 20"/>
          <p:cNvSpPr/>
          <p:nvPr/>
        </p:nvSpPr>
        <p:spPr>
          <a:xfrm>
            <a:off x="6908292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552944" y="1280160"/>
            <a:ext cx="1060704" cy="347472"/>
          </a:xfrm>
          <a:prstGeom prst="roundRect">
            <a:avLst>
              <a:gd name="adj" fmla="val 18421"/>
            </a:avLst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7552944" y="1280160"/>
            <a:ext cx="106070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iPaaS / SOAP</a:t>
            </a:r>
            <a:endParaRPr lang="en-US" sz="760" dirty="0"/>
          </a:p>
        </p:txBody>
      </p:sp>
      <p:sp>
        <p:nvSpPr>
          <p:cNvPr id="25" name="Shape 23"/>
          <p:cNvSpPr/>
          <p:nvPr/>
        </p:nvSpPr>
        <p:spPr>
          <a:xfrm>
            <a:off x="8083296" y="1627632"/>
            <a:ext cx="0" cy="182880"/>
          </a:xfrm>
          <a:prstGeom prst="line">
            <a:avLst/>
          </a:prstGeom>
          <a:noFill/>
          <a:ln w="15240">
            <a:solidFill>
              <a:srgbClr val="1A4FD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2920" y="1810512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pic>
        <p:nvPicPr>
          <p:cNvPr id="27" name="Image 0" descr="/data/ns/nssuite/nsnatapi/ppt/logo-nsnatap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874520"/>
            <a:ext cx="438912" cy="438912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1207008" y="186537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 — pasarela REST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1207008" y="2112264"/>
            <a:ext cx="4937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/api/ext  ·  Bearer + RBAC  ·  rate limit  ·  auditoría  ·  OpenAPI interactivo</a:t>
            </a:r>
            <a:endParaRPr lang="en-US" sz="820" dirty="0"/>
          </a:p>
        </p:txBody>
      </p:sp>
      <p:sp>
        <p:nvSpPr>
          <p:cNvPr id="30" name="Text 27"/>
          <p:cNvSpPr/>
          <p:nvPr/>
        </p:nvSpPr>
        <p:spPr>
          <a:xfrm>
            <a:off x="6583680" y="1865376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/api/ext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5852160" y="2112264"/>
            <a:ext cx="26517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200  ·  rc  ·  output  ·  duration_ms</a:t>
            </a:r>
            <a:endParaRPr lang="en-US" sz="760" dirty="0"/>
          </a:p>
        </p:txBody>
      </p:sp>
      <p:sp>
        <p:nvSpPr>
          <p:cNvPr id="32" name="Shape 29"/>
          <p:cNvSpPr/>
          <p:nvPr/>
        </p:nvSpPr>
        <p:spPr>
          <a:xfrm>
            <a:off x="502920" y="2542032"/>
            <a:ext cx="3950208" cy="713232"/>
          </a:xfrm>
          <a:prstGeom prst="roundRect">
            <a:avLst>
              <a:gd name="adj" fmla="val 897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85800" y="2615184"/>
            <a:ext cx="20116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BATCH</a:t>
            </a:r>
            <a:endParaRPr lang="en-US" sz="900" dirty="0"/>
          </a:p>
        </p:txBody>
      </p:sp>
      <p:sp>
        <p:nvSpPr>
          <p:cNvPr id="34" name="Text 31"/>
          <p:cNvSpPr/>
          <p:nvPr/>
        </p:nvSpPr>
        <p:spPr>
          <a:xfrm>
            <a:off x="685800" y="2816352"/>
            <a:ext cx="3566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8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proceso Natural efímero por llamada</a:t>
            </a:r>
            <a:endParaRPr lang="en-US" sz="980" dirty="0"/>
          </a:p>
        </p:txBody>
      </p:sp>
      <p:sp>
        <p:nvSpPr>
          <p:cNvPr id="35" name="Text 32"/>
          <p:cNvSpPr/>
          <p:nvPr/>
        </p:nvSpPr>
        <p:spPr>
          <a:xfrm>
            <a:off x="685800" y="3017520"/>
            <a:ext cx="3566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LOGON → CALLNAT → FIN.  Aislamiento total.  30–90 ms.</a:t>
            </a:r>
            <a:endParaRPr lang="en-US" sz="780" dirty="0"/>
          </a:p>
        </p:txBody>
      </p:sp>
      <p:sp>
        <p:nvSpPr>
          <p:cNvPr id="36" name="Shape 33"/>
          <p:cNvSpPr/>
          <p:nvPr/>
        </p:nvSpPr>
        <p:spPr>
          <a:xfrm>
            <a:off x="4690872" y="2542032"/>
            <a:ext cx="3950208" cy="713232"/>
          </a:xfrm>
          <a:prstGeom prst="roundRect">
            <a:avLst>
              <a:gd name="adj" fmla="val 897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4873752" y="2615184"/>
            <a:ext cx="2194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2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SESSION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4873752" y="2816352"/>
            <a:ext cx="3566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 de sesiones persistentes que abren conexión</a:t>
            </a:r>
            <a:endParaRPr lang="en-US" sz="980" dirty="0"/>
          </a:p>
        </p:txBody>
      </p:sp>
      <p:sp>
        <p:nvSpPr>
          <p:cNvPr id="39" name="Text 36"/>
          <p:cNvSpPr/>
          <p:nvPr/>
        </p:nvSpPr>
        <p:spPr>
          <a:xfrm>
            <a:off x="4873752" y="3017520"/>
            <a:ext cx="35661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LOGON a la librería y la sesión QUEDA ABIERTA, reutilizada.  1–5 ms.</a:t>
            </a:r>
            <a:endParaRPr lang="en-US" sz="780" dirty="0"/>
          </a:p>
        </p:txBody>
      </p:sp>
      <p:sp>
        <p:nvSpPr>
          <p:cNvPr id="40" name="Shape 37"/>
          <p:cNvSpPr/>
          <p:nvPr/>
        </p:nvSpPr>
        <p:spPr>
          <a:xfrm>
            <a:off x="2478024" y="2377440"/>
            <a:ext cx="0" cy="164592"/>
          </a:xfrm>
          <a:prstGeom prst="line">
            <a:avLst/>
          </a:prstGeom>
          <a:noFill/>
          <a:ln w="17780">
            <a:solidFill>
              <a:srgbClr val="1A4FD1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665976" y="2377440"/>
            <a:ext cx="0" cy="164592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42" name="Shape 39"/>
          <p:cNvSpPr/>
          <p:nvPr/>
        </p:nvSpPr>
        <p:spPr>
          <a:xfrm>
            <a:off x="502920" y="3401568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713232" y="3465576"/>
            <a:ext cx="1463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</a:t>
            </a:r>
            <a:endParaRPr lang="en-US" sz="1150" dirty="0"/>
          </a:p>
        </p:txBody>
      </p:sp>
      <p:sp>
        <p:nvSpPr>
          <p:cNvPr id="44" name="Text 41"/>
          <p:cNvSpPr/>
          <p:nvPr/>
        </p:nvSpPr>
        <p:spPr>
          <a:xfrm>
            <a:off x="1828800" y="3474720"/>
            <a:ext cx="47548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Runtime Natural · librerías NSNAT · buffer pool NATBP · FUSER por entorno</a:t>
            </a:r>
            <a:endParaRPr lang="en-US" sz="840" dirty="0"/>
          </a:p>
        </p:txBody>
      </p:sp>
      <p:sp>
        <p:nvSpPr>
          <p:cNvPr id="45" name="Text 42"/>
          <p:cNvSpPr/>
          <p:nvPr/>
        </p:nvSpPr>
        <p:spPr>
          <a:xfrm>
            <a:off x="713232" y="3712464"/>
            <a:ext cx="76809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 abiertas: 1 por sesión del pool (1 usuario del buffer pool cada una)</a:t>
            </a:r>
            <a:endParaRPr lang="en-US" sz="780" dirty="0"/>
          </a:p>
        </p:txBody>
      </p:sp>
      <p:sp>
        <p:nvSpPr>
          <p:cNvPr id="46" name="Shape 43"/>
          <p:cNvSpPr/>
          <p:nvPr/>
        </p:nvSpPr>
        <p:spPr>
          <a:xfrm>
            <a:off x="2478024" y="3255264"/>
            <a:ext cx="0" cy="146304"/>
          </a:xfrm>
          <a:prstGeom prst="line">
            <a:avLst/>
          </a:prstGeom>
          <a:noFill/>
          <a:ln w="17780">
            <a:solidFill>
              <a:srgbClr val="1A4FD1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6665976" y="3255264"/>
            <a:ext cx="0" cy="146304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502920" y="4114800"/>
            <a:ext cx="8138160" cy="475488"/>
          </a:xfrm>
          <a:prstGeom prst="roundRect">
            <a:avLst>
              <a:gd name="adj" fmla="val 1346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713232" y="4187952"/>
            <a:ext cx="274320" cy="93269"/>
          </a:xfrm>
          <a:prstGeom prst="ellipse">
            <a:avLst/>
          </a:prstGeom>
          <a:solidFill>
            <a:srgbClr val="1A4FD1">
              <a:alpha val="0"/>
            </a:srgbClr>
          </a:solidFill>
          <a:ln w="20320">
            <a:solidFill>
              <a:srgbClr val="1A4FD1"/>
            </a:solidFill>
            <a:prstDash val="solid"/>
          </a:ln>
        </p:spPr>
      </p:sp>
      <p:sp>
        <p:nvSpPr>
          <p:cNvPr id="50" name="Shape 47"/>
          <p:cNvSpPr/>
          <p:nvPr/>
        </p:nvSpPr>
        <p:spPr>
          <a:xfrm>
            <a:off x="713232" y="4234586"/>
            <a:ext cx="274320" cy="217627"/>
          </a:xfrm>
          <a:prstGeom prst="rect">
            <a:avLst/>
          </a:prstGeom>
          <a:solidFill>
            <a:srgbClr val="1A4FD1">
              <a:alpha val="0"/>
            </a:srgbClr>
          </a:solidFill>
          <a:ln w="20320">
            <a:solidFill>
              <a:srgbClr val="1A4FD1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713232" y="4405579"/>
            <a:ext cx="274320" cy="93269"/>
          </a:xfrm>
          <a:prstGeom prst="ellipse">
            <a:avLst/>
          </a:prstGeom>
          <a:solidFill>
            <a:srgbClr val="1A4FD1">
              <a:alpha val="0"/>
            </a:srgbClr>
          </a:solidFill>
          <a:ln w="20320">
            <a:solidFill>
              <a:srgbClr val="1A4FD1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1097280" y="4169664"/>
            <a:ext cx="14630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</a:t>
            </a:r>
            <a:endParaRPr lang="en-US" sz="1100" dirty="0"/>
          </a:p>
        </p:txBody>
      </p:sp>
      <p:sp>
        <p:nvSpPr>
          <p:cNvPr id="53" name="Text 50"/>
          <p:cNvSpPr/>
          <p:nvPr/>
        </p:nvSpPr>
        <p:spPr>
          <a:xfrm>
            <a:off x="2240280" y="4178808"/>
            <a:ext cx="29260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Ficheros de negocio: READ / WRITE / ST</a:t>
            </a:r>
            <a:endParaRPr lang="en-US" sz="840" dirty="0"/>
          </a:p>
        </p:txBody>
      </p:sp>
      <p:sp>
        <p:nvSpPr>
          <p:cNvPr id="54" name="Text 51"/>
          <p:cNvSpPr/>
          <p:nvPr/>
        </p:nvSpPr>
        <p:spPr>
          <a:xfrm>
            <a:off x="4572000" y="4142232"/>
            <a:ext cx="39319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740" i="1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Mismo subprograma .NSN, mismo contrato, mismos datos. Solo cambia quién abre la conexión y cuánto tiempo la mantiene.</a:t>
            </a:r>
            <a:endParaRPr lang="en-US" sz="740" dirty="0"/>
          </a:p>
        </p:txBody>
      </p:sp>
      <p:sp>
        <p:nvSpPr>
          <p:cNvPr id="55" name="Shape 52"/>
          <p:cNvSpPr/>
          <p:nvPr/>
        </p:nvSpPr>
        <p:spPr>
          <a:xfrm>
            <a:off x="4572000" y="3968496"/>
            <a:ext cx="0" cy="146304"/>
          </a:xfrm>
          <a:prstGeom prst="line">
            <a:avLst/>
          </a:prstGeom>
          <a:noFill/>
          <a:ln w="17780">
            <a:solidFill>
              <a:srgbClr val="1A4FD1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FUNCIONA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 petición HTTP a tu subprograma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225296"/>
            <a:ext cx="1481328" cy="1481328"/>
          </a:xfrm>
          <a:prstGeom prst="roundRect">
            <a:avLst>
              <a:gd name="adj" fmla="val 432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2648" y="1335024"/>
            <a:ext cx="310896" cy="3108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12648" y="133502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78408" y="135331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Autenticar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612648" y="1719072"/>
            <a:ext cx="12618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Bearer nstm_…: hash, scope, caducidad, revocación, CIDR y rate limit.</a:t>
            </a:r>
            <a:endParaRPr lang="en-US" sz="760" dirty="0"/>
          </a:p>
        </p:txBody>
      </p:sp>
      <p:sp>
        <p:nvSpPr>
          <p:cNvPr id="9" name="Shape 7"/>
          <p:cNvSpPr/>
          <p:nvPr/>
        </p:nvSpPr>
        <p:spPr>
          <a:xfrm>
            <a:off x="1993392" y="1874520"/>
            <a:ext cx="128016" cy="146304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0" name="Shape 8"/>
          <p:cNvSpPr/>
          <p:nvPr/>
        </p:nvSpPr>
        <p:spPr>
          <a:xfrm>
            <a:off x="2130552" y="1225296"/>
            <a:ext cx="1481328" cy="1481328"/>
          </a:xfrm>
          <a:prstGeom prst="roundRect">
            <a:avLst>
              <a:gd name="adj" fmla="val 432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240280" y="1335024"/>
            <a:ext cx="310896" cy="3108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2240280" y="133502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606040" y="135331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Resolver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2240280" y="1719072"/>
            <a:ext cx="12618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método y la plantilla de ruta eligen el endpoint; el token decide si puede llamarlo.</a:t>
            </a:r>
            <a:endParaRPr lang="en-US" sz="760" dirty="0"/>
          </a:p>
        </p:txBody>
      </p:sp>
      <p:sp>
        <p:nvSpPr>
          <p:cNvPr id="15" name="Shape 13"/>
          <p:cNvSpPr/>
          <p:nvPr/>
        </p:nvSpPr>
        <p:spPr>
          <a:xfrm>
            <a:off x="3621024" y="1874520"/>
            <a:ext cx="128016" cy="146304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16" name="Shape 14"/>
          <p:cNvSpPr/>
          <p:nvPr/>
        </p:nvSpPr>
        <p:spPr>
          <a:xfrm>
            <a:off x="3758184" y="1225296"/>
            <a:ext cx="1481328" cy="1481328"/>
          </a:xfrm>
          <a:prstGeom prst="roundRect">
            <a:avLst>
              <a:gd name="adj" fmla="val 432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867912" y="1335024"/>
            <a:ext cx="310896" cy="3108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3867912" y="133502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233672" y="135331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Enlazar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3867912" y="1719072"/>
            <a:ext cx="12618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Capturas de ruta + query/body → una sola línea ≤240 con el separador del endpoint.</a:t>
            </a:r>
            <a:endParaRPr lang="en-US" sz="760" dirty="0"/>
          </a:p>
        </p:txBody>
      </p:sp>
      <p:sp>
        <p:nvSpPr>
          <p:cNvPr id="21" name="Shape 19"/>
          <p:cNvSpPr/>
          <p:nvPr/>
        </p:nvSpPr>
        <p:spPr>
          <a:xfrm>
            <a:off x="5248656" y="1874520"/>
            <a:ext cx="128016" cy="146304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22" name="Shape 20"/>
          <p:cNvSpPr/>
          <p:nvPr/>
        </p:nvSpPr>
        <p:spPr>
          <a:xfrm>
            <a:off x="5385816" y="1225296"/>
            <a:ext cx="1481328" cy="1481328"/>
          </a:xfrm>
          <a:prstGeom prst="roundRect">
            <a:avLst>
              <a:gd name="adj" fmla="val 432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495544" y="1335024"/>
            <a:ext cx="310896" cy="3108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4" name="Text 22"/>
          <p:cNvSpPr/>
          <p:nvPr/>
        </p:nvSpPr>
        <p:spPr>
          <a:xfrm>
            <a:off x="5495544" y="133502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861304" y="135331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Ejecutar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495544" y="1719072"/>
            <a:ext cx="12618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Stub NX000042 (batch) o el driver NSRPDRV (sesión) invoca tu .NSN con CALLNAT.</a:t>
            </a:r>
            <a:endParaRPr lang="en-US" sz="760" dirty="0"/>
          </a:p>
        </p:txBody>
      </p:sp>
      <p:sp>
        <p:nvSpPr>
          <p:cNvPr id="27" name="Shape 25"/>
          <p:cNvSpPr/>
          <p:nvPr/>
        </p:nvSpPr>
        <p:spPr>
          <a:xfrm>
            <a:off x="6876288" y="1874520"/>
            <a:ext cx="128016" cy="146304"/>
          </a:xfrm>
          <a:prstGeom prst="rightArrow">
            <a:avLst/>
          </a:prstGeom>
          <a:solidFill>
            <a:srgbClr val="00B4D8"/>
          </a:solidFill>
          <a:ln/>
        </p:spPr>
      </p:sp>
      <p:sp>
        <p:nvSpPr>
          <p:cNvPr id="28" name="Shape 26"/>
          <p:cNvSpPr/>
          <p:nvPr/>
        </p:nvSpPr>
        <p:spPr>
          <a:xfrm>
            <a:off x="7013448" y="1225296"/>
            <a:ext cx="1481328" cy="1481328"/>
          </a:xfrm>
          <a:prstGeom prst="roundRect">
            <a:avLst>
              <a:gd name="adj" fmla="val 432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123176" y="1335024"/>
            <a:ext cx="310896" cy="31089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0" name="Text 28"/>
          <p:cNvSpPr/>
          <p:nvPr/>
        </p:nvSpPr>
        <p:spPr>
          <a:xfrm>
            <a:off x="7123176" y="1335024"/>
            <a:ext cx="31089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488936" y="1353312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Envolver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7123176" y="1719072"/>
            <a:ext cx="126187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respuesta vuelve fragmentada y se reassembla en output, con rc y duración.</a:t>
            </a:r>
            <a:endParaRPr lang="en-US" sz="760" dirty="0"/>
          </a:p>
        </p:txBody>
      </p:sp>
      <p:sp>
        <p:nvSpPr>
          <p:cNvPr id="33" name="Shape 31"/>
          <p:cNvSpPr/>
          <p:nvPr/>
        </p:nvSpPr>
        <p:spPr>
          <a:xfrm>
            <a:off x="502920" y="2926080"/>
            <a:ext cx="4754880" cy="1371600"/>
          </a:xfrm>
          <a:prstGeom prst="roundRect">
            <a:avLst>
              <a:gd name="adj" fmla="val 4667"/>
            </a:avLst>
          </a:prstGeom>
          <a:solidFill>
            <a:srgbClr val="071A3C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85800" y="3054096"/>
            <a:ext cx="44805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curl -H "Authorization: Bearer nstm_…" \</a:t>
            </a: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http://host:11032/api/ext/v1/saldo/001234</a:t>
            </a: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HTTP/1.1 200 OK</a:t>
            </a: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"ok": true, "rc": 0,</a:t>
            </a: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"output": "SALDO 1234.56",</a:t>
            </a:r>
            <a:endParaRPr lang="en-US" sz="84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"duration_ms": 22 }</a:t>
            </a:r>
            <a:endParaRPr lang="en-US" sz="840" dirty="0"/>
          </a:p>
        </p:txBody>
      </p:sp>
      <p:sp>
        <p:nvSpPr>
          <p:cNvPr id="35" name="Shape 33"/>
          <p:cNvSpPr/>
          <p:nvPr/>
        </p:nvSpPr>
        <p:spPr>
          <a:xfrm>
            <a:off x="5486400" y="2926080"/>
            <a:ext cx="3154680" cy="1371600"/>
          </a:xfrm>
          <a:prstGeom prst="roundRect">
            <a:avLst>
              <a:gd name="adj" fmla="val 466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687568" y="3072384"/>
            <a:ext cx="2788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200 = se ejecutó. El error de negocio viaja en rc: el cliente distingue siempre los dos.</a:t>
            </a:r>
            <a:endParaRPr lang="en-US" sz="940" dirty="0"/>
          </a:p>
        </p:txBody>
      </p:sp>
      <p:sp>
        <p:nvSpPr>
          <p:cNvPr id="37" name="Text 35"/>
          <p:cNvSpPr/>
          <p:nvPr/>
        </p:nvSpPr>
        <p:spPr>
          <a:xfrm>
            <a:off x="5687568" y="3931920"/>
            <a:ext cx="2788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output  ·  rc  ·  data  ·  duration_ms</a:t>
            </a:r>
            <a:endParaRPr lang="en-US" sz="820" dirty="0"/>
          </a:p>
        </p:txBody>
      </p:sp>
      <p:sp>
        <p:nvSpPr>
          <p:cNvPr id="38" name="Text 3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MODOS DE EJECUCIÓN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modos, un mismo contrato de programa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3950208" cy="301752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298448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 (por defecto)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04088" y="1536192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proceso Natural por llamada</a:t>
            </a:r>
            <a:endParaRPr lang="en-US" sz="860" dirty="0"/>
          </a:p>
        </p:txBody>
      </p:sp>
      <p:sp>
        <p:nvSpPr>
          <p:cNvPr id="7" name="Text 5"/>
          <p:cNvSpPr/>
          <p:nvPr/>
        </p:nvSpPr>
        <p:spPr>
          <a:xfrm>
            <a:off x="704088" y="18470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Arranque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1801368" y="18470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~30–90 ms en cada llamada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704088" y="2249424"/>
            <a:ext cx="3566160" cy="0"/>
          </a:xfrm>
          <a:prstGeom prst="line">
            <a:avLst/>
          </a:prstGeom>
          <a:noFill/>
          <a:ln w="9525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04088" y="23042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Aislamiento</a:t>
            </a:r>
            <a:endParaRPr lang="en-US" sz="840" dirty="0"/>
          </a:p>
        </p:txBody>
      </p:sp>
      <p:sp>
        <p:nvSpPr>
          <p:cNvPr id="11" name="Text 9"/>
          <p:cNvSpPr/>
          <p:nvPr/>
        </p:nvSpPr>
        <p:spPr>
          <a:xfrm>
            <a:off x="1801368" y="23042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Total: proceso nuevo por llamada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04088" y="2706624"/>
            <a:ext cx="3566160" cy="0"/>
          </a:xfrm>
          <a:prstGeom prst="line">
            <a:avLst/>
          </a:prstGeom>
          <a:noFill/>
          <a:ln w="9525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04088" y="27614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/ arranque</a:t>
            </a:r>
            <a:endParaRPr lang="en-US" sz="840" dirty="0"/>
          </a:p>
        </p:txBody>
      </p:sp>
      <p:sp>
        <p:nvSpPr>
          <p:cNvPr id="14" name="Text 12"/>
          <p:cNvSpPr/>
          <p:nvPr/>
        </p:nvSpPr>
        <p:spPr>
          <a:xfrm>
            <a:off x="1801368" y="27614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Alto con mucha carga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704088" y="3163824"/>
            <a:ext cx="3566160" cy="0"/>
          </a:xfrm>
          <a:prstGeom prst="line">
            <a:avLst/>
          </a:prstGeom>
          <a:noFill/>
          <a:ln w="9525">
            <a:solidFill>
              <a:srgbClr val="D8E3F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04088" y="32186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Riesgo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1801368" y="32186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Ninguno: proceso efímero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04088" y="3621024"/>
            <a:ext cx="3566160" cy="0"/>
          </a:xfrm>
          <a:prstGeom prst="line">
            <a:avLst/>
          </a:prstGeom>
          <a:noFill/>
          <a:ln w="9525">
            <a:solidFill>
              <a:srgbClr val="D8E3F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04088" y="36758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para</a:t>
            </a:r>
            <a:endParaRPr lang="en-US" sz="840" dirty="0"/>
          </a:p>
        </p:txBody>
      </p:sp>
      <p:sp>
        <p:nvSpPr>
          <p:cNvPr id="20" name="Text 18"/>
          <p:cNvSpPr/>
          <p:nvPr/>
        </p:nvSpPr>
        <p:spPr>
          <a:xfrm>
            <a:off x="1801368" y="36758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Tráfico bajo o medio, aislamiento estricto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704088" y="4078224"/>
            <a:ext cx="3566160" cy="0"/>
          </a:xfrm>
          <a:prstGeom prst="line">
            <a:avLst/>
          </a:prstGeom>
          <a:noFill/>
          <a:ln w="9525">
            <a:solidFill>
              <a:srgbClr val="D8E3F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90872" y="1188720"/>
            <a:ext cx="3950208" cy="3017520"/>
          </a:xfrm>
          <a:prstGeom prst="roundRect">
            <a:avLst>
              <a:gd name="adj" fmla="val 242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892040" y="1298448"/>
            <a:ext cx="2194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 (opt-in)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4892040" y="1536192"/>
            <a:ext cx="3566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 de sesiones Natural persistentes</a:t>
            </a:r>
            <a:endParaRPr lang="en-US" sz="860" dirty="0"/>
          </a:p>
        </p:txBody>
      </p:sp>
      <p:sp>
        <p:nvSpPr>
          <p:cNvPr id="25" name="Text 23"/>
          <p:cNvSpPr/>
          <p:nvPr/>
        </p:nvSpPr>
        <p:spPr>
          <a:xfrm>
            <a:off x="4892040" y="18470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Arranque</a:t>
            </a:r>
            <a:endParaRPr lang="en-US" sz="840" dirty="0"/>
          </a:p>
        </p:txBody>
      </p:sp>
      <p:sp>
        <p:nvSpPr>
          <p:cNvPr id="26" name="Text 24"/>
          <p:cNvSpPr/>
          <p:nvPr/>
        </p:nvSpPr>
        <p:spPr>
          <a:xfrm>
            <a:off x="5989320" y="18470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~1–5 ms con el pool caliente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4892040" y="2249424"/>
            <a:ext cx="3566160" cy="0"/>
          </a:xfrm>
          <a:prstGeom prst="line">
            <a:avLst/>
          </a:prstGeom>
          <a:noFill/>
          <a:ln w="9525">
            <a:solidFill>
              <a:srgbClr val="1E3F8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892040" y="23042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Aislamiento</a:t>
            </a:r>
            <a:endParaRPr lang="en-US" sz="840" dirty="0"/>
          </a:p>
        </p:txBody>
      </p:sp>
      <p:sp>
        <p:nvSpPr>
          <p:cNvPr id="29" name="Text 27"/>
          <p:cNvSpPr/>
          <p:nvPr/>
        </p:nvSpPr>
        <p:spPr>
          <a:xfrm>
            <a:off x="5989320" y="23042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compartida entre llamadas</a:t>
            </a:r>
            <a:endParaRPr lang="en-US" sz="900" dirty="0"/>
          </a:p>
        </p:txBody>
      </p:sp>
      <p:sp>
        <p:nvSpPr>
          <p:cNvPr id="30" name="Shape 28"/>
          <p:cNvSpPr/>
          <p:nvPr/>
        </p:nvSpPr>
        <p:spPr>
          <a:xfrm>
            <a:off x="4892040" y="2706624"/>
            <a:ext cx="3566160" cy="0"/>
          </a:xfrm>
          <a:prstGeom prst="line">
            <a:avLst/>
          </a:prstGeom>
          <a:noFill/>
          <a:ln w="9525">
            <a:solidFill>
              <a:srgbClr val="1E3F8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892040" y="27614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/ arranque</a:t>
            </a:r>
            <a:endParaRPr lang="en-US" sz="840" dirty="0"/>
          </a:p>
        </p:txBody>
      </p:sp>
      <p:sp>
        <p:nvSpPr>
          <p:cNvPr id="32" name="Text 30"/>
          <p:cNvSpPr/>
          <p:nvPr/>
        </p:nvSpPr>
        <p:spPr>
          <a:xfrm>
            <a:off x="5989320" y="27614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Bajo: el pool se reutiliza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892040" y="3163824"/>
            <a:ext cx="3566160" cy="0"/>
          </a:xfrm>
          <a:prstGeom prst="line">
            <a:avLst/>
          </a:prstGeom>
          <a:noFill/>
          <a:ln w="9525">
            <a:solidFill>
              <a:srgbClr val="1E3F8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892040" y="32186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Riesgo</a:t>
            </a:r>
            <a:endParaRPr lang="en-US" sz="840" dirty="0"/>
          </a:p>
        </p:txBody>
      </p:sp>
      <p:sp>
        <p:nvSpPr>
          <p:cNvPr id="35" name="Text 33"/>
          <p:cNvSpPr/>
          <p:nvPr/>
        </p:nvSpPr>
        <p:spPr>
          <a:xfrm>
            <a:off x="5989320" y="32186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error fatal recicla la sesión (automático)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4892040" y="3621024"/>
            <a:ext cx="3566160" cy="0"/>
          </a:xfrm>
          <a:prstGeom prst="line">
            <a:avLst/>
          </a:prstGeom>
          <a:noFill/>
          <a:ln w="9525">
            <a:solidFill>
              <a:srgbClr val="1E3F8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892040" y="3675888"/>
            <a:ext cx="10972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Ideal para</a:t>
            </a:r>
            <a:endParaRPr lang="en-US" sz="840" dirty="0"/>
          </a:p>
        </p:txBody>
      </p:sp>
      <p:sp>
        <p:nvSpPr>
          <p:cNvPr id="38" name="Text 36"/>
          <p:cNvSpPr/>
          <p:nvPr/>
        </p:nvSpPr>
        <p:spPr>
          <a:xfrm>
            <a:off x="5989320" y="3675888"/>
            <a:ext cx="2514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Polling y consulta de alta frecuencia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4892040" y="4078224"/>
            <a:ext cx="3566160" cy="0"/>
          </a:xfrm>
          <a:prstGeom prst="line">
            <a:avLst/>
          </a:prstGeom>
          <a:noFill/>
          <a:ln w="9525">
            <a:solidFill>
              <a:srgbClr val="1E3F8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02920" y="4315968"/>
            <a:ext cx="8138160" cy="384048"/>
          </a:xfrm>
          <a:prstGeom prst="roundRect">
            <a:avLst>
              <a:gd name="adj" fmla="val 1904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4315968"/>
            <a:ext cx="77724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Elige el modo por endpoint, en la consola (Endpoints → Execution mode) o por API con exec_mode.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MÓDULO NATURAL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Tus programas no cambian. Solo la entrada y la salida.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4114800" cy="3035808"/>
          </a:xfrm>
          <a:prstGeom prst="roundRect">
            <a:avLst>
              <a:gd name="adj" fmla="val 2108"/>
            </a:avLst>
          </a:prstGeom>
          <a:solidFill>
            <a:srgbClr val="071A3C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335024"/>
            <a:ext cx="3794760" cy="278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0010* CPOLIZA - consulta de póliza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0020DEFINE DATA PARAMETER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00301 #PARM-IN  (A) DYNAMIC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00401 #PARM-OUT (A) DYNAMIC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00501 #RESP     (I4)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0060END-DEFINE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0070RESET #PARM-OUT #RESP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0080* ... tu lógica de negocio ...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0090MOVE 'SALDO 1234.56' TO #PARM-OUT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0100MOVE 0 TO #RESP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0110END TRANSACTION</a:t>
            </a:r>
            <a:endParaRPr lang="en-US" sz="9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90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0120END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846320" y="124358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166360" y="1243584"/>
            <a:ext cx="3474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Tres parámetros, siempre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166360" y="1481328"/>
            <a:ext cx="3474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#PARM-IN (A) DYNAMIC, #PARM-OUT (A) DYNAMIC y #RESP (I4). Es el convenio de la casa.</a:t>
            </a:r>
            <a:endParaRPr lang="en-US" sz="820" dirty="0"/>
          </a:p>
        </p:txBody>
      </p:sp>
      <p:sp>
        <p:nvSpPr>
          <p:cNvPr id="9" name="Text 7"/>
          <p:cNvSpPr/>
          <p:nvPr/>
        </p:nvSpPr>
        <p:spPr>
          <a:xfrm>
            <a:off x="4846320" y="195681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166360" y="1956816"/>
            <a:ext cx="3474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 con END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166360" y="2194560"/>
            <a:ext cx="3474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Nunca STOP ni LOGON: en modo sesión matarían el driver.</a:t>
            </a:r>
            <a:endParaRPr lang="en-US" sz="820" dirty="0"/>
          </a:p>
        </p:txBody>
      </p:sp>
      <p:sp>
        <p:nvSpPr>
          <p:cNvPr id="12" name="Text 10"/>
          <p:cNvSpPr/>
          <p:nvPr/>
        </p:nvSpPr>
        <p:spPr>
          <a:xfrm>
            <a:off x="4846320" y="267004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166360" y="2670048"/>
            <a:ext cx="3474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estado entre llamadas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166360" y="2907792"/>
            <a:ext cx="3474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globales ni AIVs; END TRANSACTION o BACKOUT siempre.</a:t>
            </a:r>
            <a:endParaRPr lang="en-US" sz="820" dirty="0"/>
          </a:p>
        </p:txBody>
      </p:sp>
      <p:sp>
        <p:nvSpPr>
          <p:cNvPr id="15" name="Text 13"/>
          <p:cNvSpPr/>
          <p:nvPr/>
        </p:nvSpPr>
        <p:spPr>
          <a:xfrm>
            <a:off x="4846320" y="338328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166360" y="3383280"/>
            <a:ext cx="3474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 corto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166360" y="3621024"/>
            <a:ext cx="3474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A-Z0-9-_, máximo 8 caracteres, en mayúsculas.</a:t>
            </a:r>
            <a:endParaRPr lang="en-US" sz="820" dirty="0"/>
          </a:p>
        </p:txBody>
      </p:sp>
      <p:sp>
        <p:nvSpPr>
          <p:cNvPr id="18" name="Shape 16"/>
          <p:cNvSpPr/>
          <p:nvPr/>
        </p:nvSpPr>
        <p:spPr>
          <a:xfrm>
            <a:off x="4846320" y="4133088"/>
            <a:ext cx="3794760" cy="457200"/>
          </a:xfrm>
          <a:prstGeom prst="roundRect">
            <a:avLst>
              <a:gd name="adj" fmla="val 16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83480" y="4133088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 no recompila tus programas: solo genera y compila el stub o el driver que los invoca.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RESPUESTAS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negocio decide el resultado; el HTTP solo el transporte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2920" y="1188720"/>
            <a:ext cx="32918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200  ·  el envelope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1481328"/>
            <a:ext cx="4297680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76072" y="1481328"/>
            <a:ext cx="73060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</a:t>
            </a:r>
            <a:endParaRPr lang="en-US" sz="840" dirty="0"/>
          </a:p>
        </p:txBody>
      </p:sp>
      <p:sp>
        <p:nvSpPr>
          <p:cNvPr id="7" name="Text 5"/>
          <p:cNvSpPr/>
          <p:nvPr/>
        </p:nvSpPr>
        <p:spPr>
          <a:xfrm>
            <a:off x="1306678" y="1481328"/>
            <a:ext cx="120335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true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2510028" y="1481328"/>
            <a:ext cx="23637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llamada se ejecutó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502920" y="1865376"/>
            <a:ext cx="4297680" cy="347472"/>
          </a:xfrm>
          <a:prstGeom prst="roundRect">
            <a:avLst>
              <a:gd name="adj" fmla="val 13158"/>
            </a:avLst>
          </a:prstGeom>
          <a:solidFill>
            <a:srgbClr val="F4F8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6072" y="1865376"/>
            <a:ext cx="73060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rc</a:t>
            </a:r>
            <a:endParaRPr lang="en-US" sz="840" dirty="0"/>
          </a:p>
        </p:txBody>
      </p:sp>
      <p:sp>
        <p:nvSpPr>
          <p:cNvPr id="11" name="Text 9"/>
          <p:cNvSpPr/>
          <p:nvPr/>
        </p:nvSpPr>
        <p:spPr>
          <a:xfrm>
            <a:off x="1306678" y="1865376"/>
            <a:ext cx="120335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40" dirty="0"/>
          </a:p>
        </p:txBody>
      </p:sp>
      <p:sp>
        <p:nvSpPr>
          <p:cNvPr id="12" name="Text 10"/>
          <p:cNvSpPr/>
          <p:nvPr/>
        </p:nvSpPr>
        <p:spPr>
          <a:xfrm>
            <a:off x="2510028" y="1865376"/>
            <a:ext cx="23637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#RESP del negocio: 0 = ok, &gt;0 = error de negocio</a:t>
            </a:r>
            <a:endParaRPr lang="en-US" sz="840" dirty="0"/>
          </a:p>
        </p:txBody>
      </p:sp>
      <p:sp>
        <p:nvSpPr>
          <p:cNvPr id="13" name="Shape 11"/>
          <p:cNvSpPr/>
          <p:nvPr/>
        </p:nvSpPr>
        <p:spPr>
          <a:xfrm>
            <a:off x="502920" y="2249424"/>
            <a:ext cx="4297680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6072" y="2249424"/>
            <a:ext cx="73060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</a:t>
            </a:r>
            <a:endParaRPr lang="en-US" sz="840" dirty="0"/>
          </a:p>
        </p:txBody>
      </p:sp>
      <p:sp>
        <p:nvSpPr>
          <p:cNvPr id="15" name="Text 13"/>
          <p:cNvSpPr/>
          <p:nvPr/>
        </p:nvSpPr>
        <p:spPr>
          <a:xfrm>
            <a:off x="1306678" y="2249424"/>
            <a:ext cx="120335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"SALDO 1234.56"</a:t>
            </a:r>
            <a:endParaRPr lang="en-US" sz="840" dirty="0"/>
          </a:p>
        </p:txBody>
      </p:sp>
      <p:sp>
        <p:nvSpPr>
          <p:cNvPr id="16" name="Text 14"/>
          <p:cNvSpPr/>
          <p:nvPr/>
        </p:nvSpPr>
        <p:spPr>
          <a:xfrm>
            <a:off x="2510028" y="2249424"/>
            <a:ext cx="23637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crudo de #PARM-OUT (verbatim)</a:t>
            </a:r>
            <a:endParaRPr lang="en-US" sz="840" dirty="0"/>
          </a:p>
        </p:txBody>
      </p:sp>
      <p:sp>
        <p:nvSpPr>
          <p:cNvPr id="17" name="Shape 15"/>
          <p:cNvSpPr/>
          <p:nvPr/>
        </p:nvSpPr>
        <p:spPr>
          <a:xfrm>
            <a:off x="502920" y="2633472"/>
            <a:ext cx="4297680" cy="347472"/>
          </a:xfrm>
          <a:prstGeom prst="roundRect">
            <a:avLst>
              <a:gd name="adj" fmla="val 13158"/>
            </a:avLst>
          </a:prstGeom>
          <a:solidFill>
            <a:srgbClr val="F4F8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" y="2633472"/>
            <a:ext cx="73060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1306678" y="2633472"/>
            <a:ext cx="120335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{ "saldo": 1234.56 }</a:t>
            </a:r>
            <a:endParaRPr lang="en-US" sz="840" dirty="0"/>
          </a:p>
        </p:txBody>
      </p:sp>
      <p:sp>
        <p:nvSpPr>
          <p:cNvPr id="20" name="Text 18"/>
          <p:cNvSpPr/>
          <p:nvPr/>
        </p:nvSpPr>
        <p:spPr>
          <a:xfrm>
            <a:off x="2510028" y="2633472"/>
            <a:ext cx="23637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en los modos fields y json</a:t>
            </a:r>
            <a:endParaRPr lang="en-US" sz="840" dirty="0"/>
          </a:p>
        </p:txBody>
      </p:sp>
      <p:sp>
        <p:nvSpPr>
          <p:cNvPr id="21" name="Shape 19"/>
          <p:cNvSpPr/>
          <p:nvPr/>
        </p:nvSpPr>
        <p:spPr>
          <a:xfrm>
            <a:off x="502920" y="3017520"/>
            <a:ext cx="4297680" cy="347472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76072" y="3017520"/>
            <a:ext cx="73060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duration_ms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1306678" y="3017520"/>
            <a:ext cx="120335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840" dirty="0"/>
          </a:p>
        </p:txBody>
      </p:sp>
      <p:sp>
        <p:nvSpPr>
          <p:cNvPr id="24" name="Text 22"/>
          <p:cNvSpPr/>
          <p:nvPr/>
        </p:nvSpPr>
        <p:spPr>
          <a:xfrm>
            <a:off x="2510028" y="3017520"/>
            <a:ext cx="2363724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Duración de la llamada</a:t>
            </a:r>
            <a:endParaRPr lang="en-US" sz="840" dirty="0"/>
          </a:p>
        </p:txBody>
      </p:sp>
      <p:sp>
        <p:nvSpPr>
          <p:cNvPr id="25" name="Text 23"/>
          <p:cNvSpPr/>
          <p:nvPr/>
        </p:nvSpPr>
        <p:spPr>
          <a:xfrm>
            <a:off x="502920" y="3493008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rc ≠ 0 sigue siendo HTTP 200. El cliente distingue el error de negocio del fallo técnico.</a:t>
            </a:r>
            <a:endParaRPr lang="en-US" sz="860" dirty="0"/>
          </a:p>
        </p:txBody>
      </p:sp>
      <p:sp>
        <p:nvSpPr>
          <p:cNvPr id="26" name="Text 24"/>
          <p:cNvSpPr/>
          <p:nvPr/>
        </p:nvSpPr>
        <p:spPr>
          <a:xfrm>
            <a:off x="502920" y="4041648"/>
            <a:ext cx="32918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Errores de la API máquina</a:t>
            </a:r>
            <a:endParaRPr lang="en-US" sz="860" dirty="0"/>
          </a:p>
        </p:txBody>
      </p:sp>
      <p:sp>
        <p:nvSpPr>
          <p:cNvPr id="27" name="Shape 25"/>
          <p:cNvSpPr/>
          <p:nvPr/>
        </p:nvSpPr>
        <p:spPr>
          <a:xfrm>
            <a:off x="502920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F59E0B"/>
          </a:solidFill>
          <a:ln/>
        </p:spPr>
      </p:sp>
      <p:sp>
        <p:nvSpPr>
          <p:cNvPr id="28" name="Text 26"/>
          <p:cNvSpPr/>
          <p:nvPr/>
        </p:nvSpPr>
        <p:spPr>
          <a:xfrm>
            <a:off x="502920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978408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30" name="Text 28"/>
          <p:cNvSpPr/>
          <p:nvPr/>
        </p:nvSpPr>
        <p:spPr>
          <a:xfrm>
            <a:off x="978408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401</a:t>
            </a:r>
            <a:endParaRPr lang="en-US" sz="800" dirty="0"/>
          </a:p>
        </p:txBody>
      </p:sp>
      <p:sp>
        <p:nvSpPr>
          <p:cNvPr id="31" name="Shape 29"/>
          <p:cNvSpPr/>
          <p:nvPr/>
        </p:nvSpPr>
        <p:spPr>
          <a:xfrm>
            <a:off x="1453896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32" name="Text 30"/>
          <p:cNvSpPr/>
          <p:nvPr/>
        </p:nvSpPr>
        <p:spPr>
          <a:xfrm>
            <a:off x="1453896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403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1929384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34" name="Text 32"/>
          <p:cNvSpPr/>
          <p:nvPr/>
        </p:nvSpPr>
        <p:spPr>
          <a:xfrm>
            <a:off x="1929384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404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2404872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36" name="Text 34"/>
          <p:cNvSpPr/>
          <p:nvPr/>
        </p:nvSpPr>
        <p:spPr>
          <a:xfrm>
            <a:off x="2404872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413</a:t>
            </a:r>
            <a:endParaRPr lang="en-US" sz="800" dirty="0"/>
          </a:p>
        </p:txBody>
      </p:sp>
      <p:sp>
        <p:nvSpPr>
          <p:cNvPr id="37" name="Shape 35"/>
          <p:cNvSpPr/>
          <p:nvPr/>
        </p:nvSpPr>
        <p:spPr>
          <a:xfrm>
            <a:off x="2880360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38" name="Text 36"/>
          <p:cNvSpPr/>
          <p:nvPr/>
        </p:nvSpPr>
        <p:spPr>
          <a:xfrm>
            <a:off x="2880360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429</a:t>
            </a:r>
            <a:endParaRPr lang="en-US" sz="800" dirty="0"/>
          </a:p>
        </p:txBody>
      </p:sp>
      <p:sp>
        <p:nvSpPr>
          <p:cNvPr id="39" name="Shape 37"/>
          <p:cNvSpPr/>
          <p:nvPr/>
        </p:nvSpPr>
        <p:spPr>
          <a:xfrm>
            <a:off x="3355848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40" name="Text 38"/>
          <p:cNvSpPr/>
          <p:nvPr/>
        </p:nvSpPr>
        <p:spPr>
          <a:xfrm>
            <a:off x="3355848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502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3831336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42" name="Text 40"/>
          <p:cNvSpPr/>
          <p:nvPr/>
        </p:nvSpPr>
        <p:spPr>
          <a:xfrm>
            <a:off x="3831336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503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4306824" y="4297680"/>
            <a:ext cx="420624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44" name="Text 42"/>
          <p:cNvSpPr/>
          <p:nvPr/>
        </p:nvSpPr>
        <p:spPr>
          <a:xfrm>
            <a:off x="4306824" y="4297680"/>
            <a:ext cx="42062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504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5120640" y="1188720"/>
            <a:ext cx="329184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Modos de respuesta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5120640" y="1481328"/>
            <a:ext cx="352044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248656" y="1609344"/>
            <a:ext cx="777240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48" name="Text 46"/>
          <p:cNvSpPr/>
          <p:nvPr/>
        </p:nvSpPr>
        <p:spPr>
          <a:xfrm>
            <a:off x="5248656" y="1609344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6144768" y="1554480"/>
            <a:ext cx="23774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output. El rc es lo que importa.</a:t>
            </a:r>
            <a:endParaRPr lang="en-US" sz="840" dirty="0"/>
          </a:p>
        </p:txBody>
      </p:sp>
      <p:sp>
        <p:nvSpPr>
          <p:cNvPr id="50" name="Shape 48"/>
          <p:cNvSpPr/>
          <p:nvPr/>
        </p:nvSpPr>
        <p:spPr>
          <a:xfrm>
            <a:off x="5120640" y="2194560"/>
            <a:ext cx="352044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248656" y="2322576"/>
            <a:ext cx="777240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52" name="Text 50"/>
          <p:cNvSpPr/>
          <p:nvPr/>
        </p:nvSpPr>
        <p:spPr>
          <a:xfrm>
            <a:off x="5248656" y="2322576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fields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6144768" y="2267712"/>
            <a:ext cx="23774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programa devuelve posiciones separadas y el endpoint las tipa en data.</a:t>
            </a:r>
            <a:endParaRPr lang="en-US" sz="840" dirty="0"/>
          </a:p>
        </p:txBody>
      </p:sp>
      <p:sp>
        <p:nvSpPr>
          <p:cNvPr id="54" name="Shape 52"/>
          <p:cNvSpPr/>
          <p:nvPr/>
        </p:nvSpPr>
        <p:spPr>
          <a:xfrm>
            <a:off x="5120640" y="2907792"/>
            <a:ext cx="352044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248656" y="3035808"/>
            <a:ext cx="777240" cy="274320"/>
          </a:xfrm>
          <a:prstGeom prst="roundRect">
            <a:avLst>
              <a:gd name="adj" fmla="val 23333"/>
            </a:avLst>
          </a:prstGeom>
          <a:solidFill>
            <a:srgbClr val="0A224F"/>
          </a:solidFill>
          <a:ln/>
        </p:spPr>
      </p:sp>
      <p:sp>
        <p:nvSpPr>
          <p:cNvPr id="56" name="Text 54"/>
          <p:cNvSpPr/>
          <p:nvPr/>
        </p:nvSpPr>
        <p:spPr>
          <a:xfrm>
            <a:off x="5248656" y="3035808"/>
            <a:ext cx="777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</a:t>
            </a:r>
            <a:endParaRPr lang="en-US" sz="850" dirty="0"/>
          </a:p>
        </p:txBody>
      </p:sp>
      <p:sp>
        <p:nvSpPr>
          <p:cNvPr id="57" name="Text 55"/>
          <p:cNvSpPr/>
          <p:nvPr/>
        </p:nvSpPr>
        <p:spPr>
          <a:xfrm>
            <a:off x="6144768" y="2980944"/>
            <a:ext cx="237744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programa devuelve JSON válido y nsnatapi lo valida y lo publica en data.</a:t>
            </a:r>
            <a:endParaRPr lang="en-US" sz="840" dirty="0"/>
          </a:p>
        </p:txBody>
      </p:sp>
      <p:sp>
        <p:nvSpPr>
          <p:cNvPr id="58" name="Text 5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petición pasa por un filtro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225296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335024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Tokens Bearer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85800" y="1609344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 bits, hash SHA-256 con pepper, scope por endpoint, caducidad, revocación, rotación y allowlist de CIDR.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3310128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10128" y="1225296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3493008" y="1335024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de consola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93008" y="1609344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→ grupos → usuarios. Permisos de la unión. Sin is_admin. Anti-bloqueo del último administrador.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6117336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17336" y="1225296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300216" y="1335024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TOTP 2FA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300216" y="1609344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Doble factor opcional por cuenta, con confirmación de contraseña para desactivarlo.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502920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920" y="2706624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2816352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Validación estricta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85800" y="3090672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que llega a Natural o al FUSER se valida: sin shell con datos de usuario, sin path traversal.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3310128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310128" y="2706624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3493008" y="2816352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sin cuerpos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493008" y="3090672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llamada deja metadatos: entorno, librería, modo, PID, duración, error. Nunca el body.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6117336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17336" y="2706624"/>
            <a:ext cx="45720" cy="131673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6300216" y="2816352"/>
            <a:ext cx="22402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y red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300216" y="3090672"/>
            <a:ext cx="2240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licencia válida, el login y la API máquina responden 403. Solo loopback es proxy de confianza por defecto.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OBSERVABILIDAD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pasa en Natural, a la vista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457200" y="1161288"/>
            <a:ext cx="5349240" cy="3048953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data/ns/nssuite/nsnatapi/ppt/screens/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207008"/>
            <a:ext cx="5257800" cy="295751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0" y="1280160"/>
            <a:ext cx="228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2331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Telemetría del servidor en vivo: CPU, memoria, carga, disco, RSS, heap y goroutines, refrescada cada 5 s.</a:t>
            </a:r>
            <a:endParaRPr lang="en-US" sz="860" dirty="0"/>
          </a:p>
        </p:txBody>
      </p:sp>
      <p:sp>
        <p:nvSpPr>
          <p:cNvPr id="8" name="Text 5"/>
          <p:cNvSpPr/>
          <p:nvPr/>
        </p:nvSpPr>
        <p:spPr>
          <a:xfrm>
            <a:off x="6035040" y="1993392"/>
            <a:ext cx="228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309360" y="1993392"/>
            <a:ext cx="2331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 de sesiones: PID, estado, uptime, última llamada, llamadas servidas, errores, latencia, CPU y memoria por sesión.</a:t>
            </a:r>
            <a:endParaRPr lang="en-US" sz="860" dirty="0"/>
          </a:p>
        </p:txBody>
      </p:sp>
      <p:sp>
        <p:nvSpPr>
          <p:cNvPr id="10" name="Text 7"/>
          <p:cNvSpPr/>
          <p:nvPr/>
        </p:nvSpPr>
        <p:spPr>
          <a:xfrm>
            <a:off x="6035040" y="2706624"/>
            <a:ext cx="228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309360" y="2706624"/>
            <a:ext cx="2331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 de llamadas con entorno, librería, modo de ejecución y PID de la sesión: cada llamada se correlaciona con su sesión.</a:t>
            </a:r>
            <a:endParaRPr lang="en-US" sz="860" dirty="0"/>
          </a:p>
        </p:txBody>
      </p:sp>
      <p:sp>
        <p:nvSpPr>
          <p:cNvPr id="12" name="Text 9"/>
          <p:cNvSpPr/>
          <p:nvPr/>
        </p:nvSpPr>
        <p:spPr>
          <a:xfrm>
            <a:off x="6035040" y="3419856"/>
            <a:ext cx="228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309360" y="3419856"/>
            <a:ext cx="2331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Acciones en caliente: precalentar, reiniciar, matar una sesión concreta o redimensionar el pool.</a:t>
            </a:r>
            <a:endParaRPr lang="en-US" sz="860" dirty="0"/>
          </a:p>
        </p:txBody>
      </p:sp>
      <p:sp>
        <p:nvSpPr>
          <p:cNvPr id="14" name="Shape 11"/>
          <p:cNvSpPr/>
          <p:nvPr/>
        </p:nvSpPr>
        <p:spPr>
          <a:xfrm>
            <a:off x="6035040" y="4224528"/>
            <a:ext cx="2606040" cy="384048"/>
          </a:xfrm>
          <a:prstGeom prst="roundRect">
            <a:avLst>
              <a:gd name="adj" fmla="val 1904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144768" y="4224528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desde la consola, sin entrar al servidor por SSH.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Capacidad medida, no prometida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02920" y="1152144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SESSION  ·  pool DEV de 4 sesiones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1426464"/>
            <a:ext cx="3931920" cy="310896"/>
          </a:xfrm>
          <a:prstGeom prst="roundRect">
            <a:avLst>
              <a:gd name="adj" fmla="val 1470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76072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Clientes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362456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rps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2148840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p50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2935224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p95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721608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Errores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502920" y="1773936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76072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20" dirty="0"/>
          </a:p>
        </p:txBody>
      </p:sp>
      <p:sp>
        <p:nvSpPr>
          <p:cNvPr id="13" name="Text 11"/>
          <p:cNvSpPr/>
          <p:nvPr/>
        </p:nvSpPr>
        <p:spPr>
          <a:xfrm>
            <a:off x="1362456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</a:t>
            </a:r>
            <a:endParaRPr lang="en-US" sz="820" dirty="0"/>
          </a:p>
        </p:txBody>
      </p:sp>
      <p:sp>
        <p:nvSpPr>
          <p:cNvPr id="14" name="Text 12"/>
          <p:cNvSpPr/>
          <p:nvPr/>
        </p:nvSpPr>
        <p:spPr>
          <a:xfrm>
            <a:off x="2148840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7,8 ms</a:t>
            </a:r>
            <a:endParaRPr lang="en-US" sz="820" dirty="0"/>
          </a:p>
        </p:txBody>
      </p:sp>
      <p:sp>
        <p:nvSpPr>
          <p:cNvPr id="15" name="Text 13"/>
          <p:cNvSpPr/>
          <p:nvPr/>
        </p:nvSpPr>
        <p:spPr>
          <a:xfrm>
            <a:off x="2935224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19,5 ms</a:t>
            </a:r>
            <a:endParaRPr lang="en-US" sz="820" dirty="0"/>
          </a:p>
        </p:txBody>
      </p:sp>
      <p:sp>
        <p:nvSpPr>
          <p:cNvPr id="16" name="Text 14"/>
          <p:cNvSpPr/>
          <p:nvPr/>
        </p:nvSpPr>
        <p:spPr>
          <a:xfrm>
            <a:off x="3721608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17" name="Shape 15"/>
          <p:cNvSpPr/>
          <p:nvPr/>
        </p:nvSpPr>
        <p:spPr>
          <a:xfrm>
            <a:off x="502920" y="2103120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76072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20" dirty="0"/>
          </a:p>
        </p:txBody>
      </p:sp>
      <p:sp>
        <p:nvSpPr>
          <p:cNvPr id="19" name="Text 17"/>
          <p:cNvSpPr/>
          <p:nvPr/>
        </p:nvSpPr>
        <p:spPr>
          <a:xfrm>
            <a:off x="1362456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251</a:t>
            </a:r>
            <a:endParaRPr lang="en-US" sz="820" dirty="0"/>
          </a:p>
        </p:txBody>
      </p:sp>
      <p:sp>
        <p:nvSpPr>
          <p:cNvPr id="20" name="Text 18"/>
          <p:cNvSpPr/>
          <p:nvPr/>
        </p:nvSpPr>
        <p:spPr>
          <a:xfrm>
            <a:off x="2148840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13,9 ms</a:t>
            </a:r>
            <a:endParaRPr lang="en-US" sz="820" dirty="0"/>
          </a:p>
        </p:txBody>
      </p:sp>
      <p:sp>
        <p:nvSpPr>
          <p:cNvPr id="21" name="Text 19"/>
          <p:cNvSpPr/>
          <p:nvPr/>
        </p:nvSpPr>
        <p:spPr>
          <a:xfrm>
            <a:off x="2935224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31,3 ms</a:t>
            </a:r>
            <a:endParaRPr lang="en-US" sz="820" dirty="0"/>
          </a:p>
        </p:txBody>
      </p:sp>
      <p:sp>
        <p:nvSpPr>
          <p:cNvPr id="22" name="Text 20"/>
          <p:cNvSpPr/>
          <p:nvPr/>
        </p:nvSpPr>
        <p:spPr>
          <a:xfrm>
            <a:off x="3721608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23" name="Shape 21"/>
          <p:cNvSpPr/>
          <p:nvPr/>
        </p:nvSpPr>
        <p:spPr>
          <a:xfrm>
            <a:off x="502920" y="2432304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76072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20" dirty="0"/>
          </a:p>
        </p:txBody>
      </p:sp>
      <p:sp>
        <p:nvSpPr>
          <p:cNvPr id="25" name="Text 23"/>
          <p:cNvSpPr/>
          <p:nvPr/>
        </p:nvSpPr>
        <p:spPr>
          <a:xfrm>
            <a:off x="1362456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312</a:t>
            </a:r>
            <a:endParaRPr lang="en-US" sz="820" dirty="0"/>
          </a:p>
        </p:txBody>
      </p:sp>
      <p:sp>
        <p:nvSpPr>
          <p:cNvPr id="26" name="Text 24"/>
          <p:cNvSpPr/>
          <p:nvPr/>
        </p:nvSpPr>
        <p:spPr>
          <a:xfrm>
            <a:off x="2148840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23,1 ms</a:t>
            </a:r>
            <a:endParaRPr lang="en-US" sz="820" dirty="0"/>
          </a:p>
        </p:txBody>
      </p:sp>
      <p:sp>
        <p:nvSpPr>
          <p:cNvPr id="27" name="Text 25"/>
          <p:cNvSpPr/>
          <p:nvPr/>
        </p:nvSpPr>
        <p:spPr>
          <a:xfrm>
            <a:off x="2935224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47,7 ms</a:t>
            </a:r>
            <a:endParaRPr lang="en-US" sz="820" dirty="0"/>
          </a:p>
        </p:txBody>
      </p:sp>
      <p:sp>
        <p:nvSpPr>
          <p:cNvPr id="28" name="Text 26"/>
          <p:cNvSpPr/>
          <p:nvPr/>
        </p:nvSpPr>
        <p:spPr>
          <a:xfrm>
            <a:off x="3721608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29" name="Shape 27"/>
          <p:cNvSpPr/>
          <p:nvPr/>
        </p:nvSpPr>
        <p:spPr>
          <a:xfrm>
            <a:off x="502920" y="2761488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76072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20" dirty="0"/>
          </a:p>
        </p:txBody>
      </p:sp>
      <p:sp>
        <p:nvSpPr>
          <p:cNvPr id="31" name="Text 29"/>
          <p:cNvSpPr/>
          <p:nvPr/>
        </p:nvSpPr>
        <p:spPr>
          <a:xfrm>
            <a:off x="1362456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321</a:t>
            </a:r>
            <a:endParaRPr lang="en-US" sz="820" dirty="0"/>
          </a:p>
        </p:txBody>
      </p:sp>
      <p:sp>
        <p:nvSpPr>
          <p:cNvPr id="32" name="Text 30"/>
          <p:cNvSpPr/>
          <p:nvPr/>
        </p:nvSpPr>
        <p:spPr>
          <a:xfrm>
            <a:off x="2148840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46,9 ms</a:t>
            </a:r>
            <a:endParaRPr lang="en-US" sz="820" dirty="0"/>
          </a:p>
        </p:txBody>
      </p:sp>
      <p:sp>
        <p:nvSpPr>
          <p:cNvPr id="33" name="Text 31"/>
          <p:cNvSpPr/>
          <p:nvPr/>
        </p:nvSpPr>
        <p:spPr>
          <a:xfrm>
            <a:off x="2935224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79,9 ms</a:t>
            </a:r>
            <a:endParaRPr lang="en-US" sz="820" dirty="0"/>
          </a:p>
        </p:txBody>
      </p:sp>
      <p:sp>
        <p:nvSpPr>
          <p:cNvPr id="34" name="Text 32"/>
          <p:cNvSpPr/>
          <p:nvPr/>
        </p:nvSpPr>
        <p:spPr>
          <a:xfrm>
            <a:off x="3721608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35" name="Text 33"/>
          <p:cNvSpPr/>
          <p:nvPr/>
        </p:nvSpPr>
        <p:spPr>
          <a:xfrm>
            <a:off x="502920" y="3163824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Certificado sesión: 16 clientes concurrentes (~320 rps, p95 80 ms, 0 errores)</a:t>
            </a:r>
            <a:endParaRPr lang="en-US" sz="860" dirty="0"/>
          </a:p>
        </p:txBody>
      </p:sp>
      <p:sp>
        <p:nvSpPr>
          <p:cNvPr id="36" name="Text 34"/>
          <p:cNvSpPr/>
          <p:nvPr/>
        </p:nvSpPr>
        <p:spPr>
          <a:xfrm>
            <a:off x="4709160" y="1152144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BATCH  ·  un proceso por llamada</a:t>
            </a:r>
            <a:endParaRPr lang="en-US" sz="950" dirty="0"/>
          </a:p>
        </p:txBody>
      </p:sp>
      <p:sp>
        <p:nvSpPr>
          <p:cNvPr id="37" name="Shape 35"/>
          <p:cNvSpPr/>
          <p:nvPr/>
        </p:nvSpPr>
        <p:spPr>
          <a:xfrm>
            <a:off x="4709160" y="1426464"/>
            <a:ext cx="3931920" cy="310896"/>
          </a:xfrm>
          <a:prstGeom prst="roundRect">
            <a:avLst>
              <a:gd name="adj" fmla="val 14706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782312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Clientes</a:t>
            </a:r>
            <a:endParaRPr lang="en-US" sz="800" dirty="0"/>
          </a:p>
        </p:txBody>
      </p:sp>
      <p:sp>
        <p:nvSpPr>
          <p:cNvPr id="39" name="Text 37"/>
          <p:cNvSpPr/>
          <p:nvPr/>
        </p:nvSpPr>
        <p:spPr>
          <a:xfrm>
            <a:off x="5568696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rps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6355080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p50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7141464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p95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7927848" y="1426464"/>
            <a:ext cx="78638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Errores</a:t>
            </a:r>
            <a:endParaRPr lang="en-US" sz="800" dirty="0"/>
          </a:p>
        </p:txBody>
      </p:sp>
      <p:sp>
        <p:nvSpPr>
          <p:cNvPr id="43" name="Shape 41"/>
          <p:cNvSpPr/>
          <p:nvPr/>
        </p:nvSpPr>
        <p:spPr>
          <a:xfrm>
            <a:off x="4709160" y="1773936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782312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568696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8,4</a:t>
            </a:r>
            <a:endParaRPr lang="en-US" sz="820" dirty="0"/>
          </a:p>
        </p:txBody>
      </p:sp>
      <p:sp>
        <p:nvSpPr>
          <p:cNvPr id="46" name="Text 44"/>
          <p:cNvSpPr/>
          <p:nvPr/>
        </p:nvSpPr>
        <p:spPr>
          <a:xfrm>
            <a:off x="6355080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111 ms</a:t>
            </a:r>
            <a:endParaRPr lang="en-US" sz="820" dirty="0"/>
          </a:p>
        </p:txBody>
      </p:sp>
      <p:sp>
        <p:nvSpPr>
          <p:cNvPr id="47" name="Text 45"/>
          <p:cNvSpPr/>
          <p:nvPr/>
        </p:nvSpPr>
        <p:spPr>
          <a:xfrm>
            <a:off x="7141464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 ms</a:t>
            </a:r>
            <a:endParaRPr lang="en-US" sz="820" dirty="0"/>
          </a:p>
        </p:txBody>
      </p:sp>
      <p:sp>
        <p:nvSpPr>
          <p:cNvPr id="48" name="Text 46"/>
          <p:cNvSpPr/>
          <p:nvPr/>
        </p:nvSpPr>
        <p:spPr>
          <a:xfrm>
            <a:off x="7927848" y="1773936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49" name="Shape 47"/>
          <p:cNvSpPr/>
          <p:nvPr/>
        </p:nvSpPr>
        <p:spPr>
          <a:xfrm>
            <a:off x="4709160" y="2103120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782312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20" dirty="0"/>
          </a:p>
        </p:txBody>
      </p:sp>
      <p:sp>
        <p:nvSpPr>
          <p:cNvPr id="51" name="Text 49"/>
          <p:cNvSpPr/>
          <p:nvPr/>
        </p:nvSpPr>
        <p:spPr>
          <a:xfrm>
            <a:off x="5568696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25,7</a:t>
            </a:r>
            <a:endParaRPr lang="en-US" sz="820" dirty="0"/>
          </a:p>
        </p:txBody>
      </p:sp>
      <p:sp>
        <p:nvSpPr>
          <p:cNvPr id="52" name="Text 50"/>
          <p:cNvSpPr/>
          <p:nvPr/>
        </p:nvSpPr>
        <p:spPr>
          <a:xfrm>
            <a:off x="6355080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 ms</a:t>
            </a:r>
            <a:endParaRPr lang="en-US" sz="820" dirty="0"/>
          </a:p>
        </p:txBody>
      </p:sp>
      <p:sp>
        <p:nvSpPr>
          <p:cNvPr id="53" name="Text 51"/>
          <p:cNvSpPr/>
          <p:nvPr/>
        </p:nvSpPr>
        <p:spPr>
          <a:xfrm>
            <a:off x="7141464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 ms</a:t>
            </a:r>
            <a:endParaRPr lang="en-US" sz="820" dirty="0"/>
          </a:p>
        </p:txBody>
      </p:sp>
      <p:sp>
        <p:nvSpPr>
          <p:cNvPr id="54" name="Text 52"/>
          <p:cNvSpPr/>
          <p:nvPr/>
        </p:nvSpPr>
        <p:spPr>
          <a:xfrm>
            <a:off x="7927848" y="2103120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55" name="Shape 53"/>
          <p:cNvSpPr/>
          <p:nvPr/>
        </p:nvSpPr>
        <p:spPr>
          <a:xfrm>
            <a:off x="4709160" y="2432304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782312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20" dirty="0"/>
          </a:p>
        </p:txBody>
      </p:sp>
      <p:sp>
        <p:nvSpPr>
          <p:cNvPr id="57" name="Text 55"/>
          <p:cNvSpPr/>
          <p:nvPr/>
        </p:nvSpPr>
        <p:spPr>
          <a:xfrm>
            <a:off x="5568696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40,0</a:t>
            </a:r>
            <a:endParaRPr lang="en-US" sz="820" dirty="0"/>
          </a:p>
        </p:txBody>
      </p:sp>
      <p:sp>
        <p:nvSpPr>
          <p:cNvPr id="58" name="Text 56"/>
          <p:cNvSpPr/>
          <p:nvPr/>
        </p:nvSpPr>
        <p:spPr>
          <a:xfrm>
            <a:off x="6355080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 ms</a:t>
            </a:r>
            <a:endParaRPr lang="en-US" sz="820" dirty="0"/>
          </a:p>
        </p:txBody>
      </p:sp>
      <p:sp>
        <p:nvSpPr>
          <p:cNvPr id="59" name="Text 57"/>
          <p:cNvSpPr/>
          <p:nvPr/>
        </p:nvSpPr>
        <p:spPr>
          <a:xfrm>
            <a:off x="7141464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285 ms</a:t>
            </a:r>
            <a:endParaRPr lang="en-US" sz="820" dirty="0"/>
          </a:p>
        </p:txBody>
      </p:sp>
      <p:sp>
        <p:nvSpPr>
          <p:cNvPr id="60" name="Text 58"/>
          <p:cNvSpPr/>
          <p:nvPr/>
        </p:nvSpPr>
        <p:spPr>
          <a:xfrm>
            <a:off x="7927848" y="2432304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61" name="Shape 59"/>
          <p:cNvSpPr/>
          <p:nvPr/>
        </p:nvSpPr>
        <p:spPr>
          <a:xfrm>
            <a:off x="4709160" y="2761488"/>
            <a:ext cx="3931920" cy="292608"/>
          </a:xfrm>
          <a:prstGeom prst="roundRect">
            <a:avLst>
              <a:gd name="adj" fmla="val 1562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4782312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20" dirty="0"/>
          </a:p>
        </p:txBody>
      </p:sp>
      <p:sp>
        <p:nvSpPr>
          <p:cNvPr id="63" name="Text 61"/>
          <p:cNvSpPr/>
          <p:nvPr/>
        </p:nvSpPr>
        <p:spPr>
          <a:xfrm>
            <a:off x="5568696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42,2</a:t>
            </a:r>
            <a:endParaRPr lang="en-US" sz="820" dirty="0"/>
          </a:p>
        </p:txBody>
      </p:sp>
      <p:sp>
        <p:nvSpPr>
          <p:cNvPr id="64" name="Text 62"/>
          <p:cNvSpPr/>
          <p:nvPr/>
        </p:nvSpPr>
        <p:spPr>
          <a:xfrm>
            <a:off x="6355080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258 ms</a:t>
            </a:r>
            <a:endParaRPr lang="en-US" sz="820" dirty="0"/>
          </a:p>
        </p:txBody>
      </p:sp>
      <p:sp>
        <p:nvSpPr>
          <p:cNvPr id="65" name="Text 63"/>
          <p:cNvSpPr/>
          <p:nvPr/>
        </p:nvSpPr>
        <p:spPr>
          <a:xfrm>
            <a:off x="7141464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 ms</a:t>
            </a:r>
            <a:endParaRPr lang="en-US" sz="820" dirty="0"/>
          </a:p>
        </p:txBody>
      </p:sp>
      <p:sp>
        <p:nvSpPr>
          <p:cNvPr id="66" name="Text 64"/>
          <p:cNvSpPr/>
          <p:nvPr/>
        </p:nvSpPr>
        <p:spPr>
          <a:xfrm>
            <a:off x="7927848" y="2761488"/>
            <a:ext cx="78638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0" dirty="0"/>
          </a:p>
        </p:txBody>
      </p:sp>
      <p:sp>
        <p:nvSpPr>
          <p:cNvPr id="67" name="Text 65"/>
          <p:cNvSpPr/>
          <p:nvPr/>
        </p:nvSpPr>
        <p:spPr>
          <a:xfrm>
            <a:off x="4709160" y="3163824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Certificado batch: 8 clientes concurrentes (~40 rps, p95 285 ms, 0 errores)</a:t>
            </a:r>
            <a:endParaRPr lang="en-US" sz="860" dirty="0"/>
          </a:p>
        </p:txBody>
      </p:sp>
      <p:sp>
        <p:nvSpPr>
          <p:cNvPr id="68" name="Shape 66"/>
          <p:cNvSpPr/>
          <p:nvPr/>
        </p:nvSpPr>
        <p:spPr>
          <a:xfrm>
            <a:off x="502920" y="3657600"/>
            <a:ext cx="8138160" cy="786384"/>
          </a:xfrm>
          <a:prstGeom prst="roundRect">
            <a:avLst>
              <a:gd name="adj" fmla="val 930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731520" y="3657600"/>
            <a:ext cx="7680960" cy="7863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 de cierre sin think time, programas triviales: es el techo de la plataforma, no del negocio. Soak de 15 min: 61.225 llamadas, 0 errores.</a:t>
            </a:r>
            <a:endParaRPr lang="en-US" sz="860" dirty="0"/>
          </a:p>
        </p:txBody>
      </p:sp>
      <p:sp>
        <p:nvSpPr>
          <p:cNvPr id="70" name="Text 6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MULTI-ENTORNO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endpoint, un entorno: DEV, TST y PRD no se mezclan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02920" y="1225296"/>
            <a:ext cx="2542032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316736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984248" y="1344168"/>
            <a:ext cx="896112" cy="256032"/>
          </a:xfrm>
          <a:prstGeom prst="roundRect">
            <a:avLst>
              <a:gd name="adj" fmla="val 25000"/>
            </a:avLst>
          </a:prstGeom>
          <a:solidFill>
            <a:srgbClr val="0A224F"/>
          </a:solidFill>
          <a:ln/>
        </p:spPr>
      </p:sp>
      <p:sp>
        <p:nvSpPr>
          <p:cNvPr id="7" name="Text 5"/>
          <p:cNvSpPr/>
          <p:nvPr/>
        </p:nvSpPr>
        <p:spPr>
          <a:xfrm>
            <a:off x="1984248" y="1344168"/>
            <a:ext cx="8961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sesiones</a:t>
            </a:r>
            <a:endParaRPr lang="en-US" sz="740" dirty="0"/>
          </a:p>
        </p:txBody>
      </p:sp>
      <p:sp>
        <p:nvSpPr>
          <p:cNvPr id="8" name="Text 6"/>
          <p:cNvSpPr/>
          <p:nvPr/>
        </p:nvSpPr>
        <p:spPr>
          <a:xfrm>
            <a:off x="685800" y="171907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NATBP · fuser=22,20 · FUSER /data/ns/fusers/dev</a:t>
            </a:r>
            <a:endParaRPr lang="en-US" sz="840" dirty="0"/>
          </a:p>
        </p:txBody>
      </p:sp>
      <p:sp>
        <p:nvSpPr>
          <p:cNvPr id="9" name="Text 7"/>
          <p:cNvSpPr/>
          <p:nvPr/>
        </p:nvSpPr>
        <p:spPr>
          <a:xfrm>
            <a:off x="685800" y="2249424"/>
            <a:ext cx="2240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i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 + buffer pool propios</a:t>
            </a:r>
            <a:endParaRPr lang="en-US" sz="760" dirty="0"/>
          </a:p>
        </p:txBody>
      </p:sp>
      <p:sp>
        <p:nvSpPr>
          <p:cNvPr id="10" name="Shape 8"/>
          <p:cNvSpPr/>
          <p:nvPr/>
        </p:nvSpPr>
        <p:spPr>
          <a:xfrm>
            <a:off x="3310128" y="1225296"/>
            <a:ext cx="2542032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493008" y="1316736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791456" y="1344168"/>
            <a:ext cx="896112" cy="256032"/>
          </a:xfrm>
          <a:prstGeom prst="roundRect">
            <a:avLst>
              <a:gd name="adj" fmla="val 25000"/>
            </a:avLst>
          </a:prstGeom>
          <a:solidFill>
            <a:srgbClr val="0A224F"/>
          </a:solidFill>
          <a:ln/>
        </p:spPr>
      </p:sp>
      <p:sp>
        <p:nvSpPr>
          <p:cNvPr id="13" name="Text 11"/>
          <p:cNvSpPr/>
          <p:nvPr/>
        </p:nvSpPr>
        <p:spPr>
          <a:xfrm>
            <a:off x="4791456" y="1344168"/>
            <a:ext cx="8961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sesiones</a:t>
            </a:r>
            <a:endParaRPr lang="en-US" sz="740" dirty="0"/>
          </a:p>
        </p:txBody>
      </p:sp>
      <p:sp>
        <p:nvSpPr>
          <p:cNvPr id="14" name="Text 12"/>
          <p:cNvSpPr/>
          <p:nvPr/>
        </p:nvSpPr>
        <p:spPr>
          <a:xfrm>
            <a:off x="3493008" y="171907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NATTST · fuser=22,30 · FUSER /data/ns/fusers/tst</a:t>
            </a:r>
            <a:endParaRPr lang="en-US" sz="840" dirty="0"/>
          </a:p>
        </p:txBody>
      </p:sp>
      <p:sp>
        <p:nvSpPr>
          <p:cNvPr id="15" name="Text 13"/>
          <p:cNvSpPr/>
          <p:nvPr/>
        </p:nvSpPr>
        <p:spPr>
          <a:xfrm>
            <a:off x="3493008" y="2249424"/>
            <a:ext cx="2240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i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 + buffer pool propios</a:t>
            </a:r>
            <a:endParaRPr lang="en-US" sz="760" dirty="0"/>
          </a:p>
        </p:txBody>
      </p:sp>
      <p:sp>
        <p:nvSpPr>
          <p:cNvPr id="16" name="Shape 14"/>
          <p:cNvSpPr/>
          <p:nvPr/>
        </p:nvSpPr>
        <p:spPr>
          <a:xfrm>
            <a:off x="6117336" y="1225296"/>
            <a:ext cx="2542032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00216" y="1316736"/>
            <a:ext cx="12801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PRD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7598664" y="1344168"/>
            <a:ext cx="896112" cy="256032"/>
          </a:xfrm>
          <a:prstGeom prst="roundRect">
            <a:avLst>
              <a:gd name="adj" fmla="val 25000"/>
            </a:avLst>
          </a:prstGeom>
          <a:solidFill>
            <a:srgbClr val="0A224F"/>
          </a:solidFill>
          <a:ln/>
        </p:spPr>
      </p:sp>
      <p:sp>
        <p:nvSpPr>
          <p:cNvPr id="19" name="Text 17"/>
          <p:cNvSpPr/>
          <p:nvPr/>
        </p:nvSpPr>
        <p:spPr>
          <a:xfrm>
            <a:off x="7598664" y="1344168"/>
            <a:ext cx="8961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definir</a:t>
            </a:r>
            <a:endParaRPr lang="en-US" sz="740" dirty="0"/>
          </a:p>
        </p:txBody>
      </p:sp>
      <p:sp>
        <p:nvSpPr>
          <p:cNvPr id="20" name="Text 18"/>
          <p:cNvSpPr/>
          <p:nvPr/>
        </p:nvSpPr>
        <p:spPr>
          <a:xfrm>
            <a:off x="6300216" y="1719072"/>
            <a:ext cx="2240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Buffer pool y FUSER propios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6300216" y="2249424"/>
            <a:ext cx="22402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i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FUSER + buffer pool propios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502920" y="285292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22960" y="2852928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entorno declara su binario Natural, su sagenv, su buffer pool, su NATPARM y su FUSER.</a:t>
            </a:r>
            <a:endParaRPr lang="en-US" sz="920" dirty="0"/>
          </a:p>
        </p:txBody>
      </p:sp>
      <p:sp>
        <p:nvSpPr>
          <p:cNvPr id="24" name="Text 22"/>
          <p:cNvSpPr/>
          <p:nvPr/>
        </p:nvSpPr>
        <p:spPr>
          <a:xfrm>
            <a:off x="502920" y="325526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22960" y="3255264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endpoint elige entorno; el entorno por defecto cubre los que no lo eligen.</a:t>
            </a:r>
            <a:endParaRPr lang="en-US" sz="920" dirty="0"/>
          </a:p>
        </p:txBody>
      </p:sp>
      <p:sp>
        <p:nvSpPr>
          <p:cNvPr id="26" name="Text 24"/>
          <p:cNvSpPr/>
          <p:nvPr/>
        </p:nvSpPr>
        <p:spPr>
          <a:xfrm>
            <a:off x="502920" y="365760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22960" y="365760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pool de sesiones se dimensiona por entorno: 3 sesiones en DEV y 8 en TST conviven sin mezclarse.</a:t>
            </a:r>
            <a:endParaRPr lang="en-US" sz="920" dirty="0"/>
          </a:p>
        </p:txBody>
      </p:sp>
      <p:sp>
        <p:nvSpPr>
          <p:cNvPr id="28" name="Text 26"/>
          <p:cNvSpPr/>
          <p:nvPr/>
        </p:nvSpPr>
        <p:spPr>
          <a:xfrm>
            <a:off x="502920" y="405993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22960" y="4059936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llamadas quedan registradas con su entorno, y la página Calls filtra por él.</a:t>
            </a:r>
            <a:endParaRPr lang="en-US" sz="920" dirty="0"/>
          </a:p>
        </p:txBody>
      </p:sp>
      <p:sp>
        <p:nvSpPr>
          <p:cNvPr id="30" name="Shape 28"/>
          <p:cNvSpPr/>
          <p:nvPr/>
        </p:nvSpPr>
        <p:spPr>
          <a:xfrm>
            <a:off x="6035040" y="2798064"/>
            <a:ext cx="2606040" cy="1371600"/>
          </a:xfrm>
          <a:prstGeom prst="roundRect">
            <a:avLst>
              <a:gd name="adj" fmla="val 533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217920" y="2889504"/>
            <a:ext cx="2286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mismo binario nsnatapi sirve para los tres: cambia el destino, no el código.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6217920" y="3675888"/>
            <a:ext cx="2286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  ·  TST  ·  PRD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DE USO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Dónde aporta valor el día uno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225296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335024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de back-office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85800" y="1627632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Saldos, pólizas, catalogación: una consulta desde la web sin abrir el terminal.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3310128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10128" y="1225296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10" name="Text 8"/>
          <p:cNvSpPr/>
          <p:nvPr/>
        </p:nvSpPr>
        <p:spPr>
          <a:xfrm>
            <a:off x="3493008" y="1335024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Alta y captura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93008" y="1627632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Formularios de alta que escriben en Adabas con validación de negocio en el propio programa.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6117336" y="1225296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17336" y="1225296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14" name="Text 12"/>
          <p:cNvSpPr/>
          <p:nvPr/>
        </p:nvSpPr>
        <p:spPr>
          <a:xfrm>
            <a:off x="6300216" y="1335024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Pasarelas de pago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300216" y="1627632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endpoint POST con su rc de negocio: la app distingue 'rechazado' de 'caído'.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502920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2920" y="2706624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281635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Radar móvil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85800" y="310896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de alta frecuencia en modo sesión, a coste de milisegundos.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3310128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310128" y="2706624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22" name="Text 20"/>
          <p:cNvSpPr/>
          <p:nvPr/>
        </p:nvSpPr>
        <p:spPr>
          <a:xfrm>
            <a:off x="3493008" y="281635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Integración ERP / iPaaS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493008" y="310896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ERP llama por HTTP; si habla JSON, el endpoint publica data ya tipado.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6117336" y="2706624"/>
            <a:ext cx="2542032" cy="1316736"/>
          </a:xfrm>
          <a:prstGeom prst="roundRect">
            <a:avLst>
              <a:gd name="adj" fmla="val 486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17336" y="2706624"/>
            <a:ext cx="45720" cy="1316736"/>
          </a:xfrm>
          <a:prstGeom prst="rect">
            <a:avLst/>
          </a:prstGeom>
          <a:solidFill>
            <a:srgbClr val="7B2CBF"/>
          </a:solidFill>
          <a:ln/>
        </p:spPr>
      </p:sp>
      <p:sp>
        <p:nvSpPr>
          <p:cNvPr id="26" name="Text 24"/>
          <p:cNvSpPr/>
          <p:nvPr/>
        </p:nvSpPr>
        <p:spPr>
          <a:xfrm>
            <a:off x="6300216" y="281635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Modernización progresiva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300216" y="3108960"/>
            <a:ext cx="2240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migra endpoint a endpoint, sin reescribir el negocio Natural ni pararlo.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 en cuatro pasos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1938528" cy="2432304"/>
          </a:xfrm>
          <a:prstGeom prst="roundRect">
            <a:avLst>
              <a:gd name="adj" fmla="val 330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9224" y="1316736"/>
            <a:ext cx="329184" cy="329184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49224" y="131673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51560" y="1335024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 y arranca</a:t>
            </a:r>
            <a:endParaRPr lang="en-US" sz="960" dirty="0"/>
          </a:p>
        </p:txBody>
      </p:sp>
      <p:sp>
        <p:nvSpPr>
          <p:cNvPr id="8" name="Shape 6"/>
          <p:cNvSpPr/>
          <p:nvPr/>
        </p:nvSpPr>
        <p:spPr>
          <a:xfrm>
            <a:off x="630936" y="1755648"/>
            <a:ext cx="1682496" cy="1737360"/>
          </a:xfrm>
          <a:prstGeom prst="roundRect">
            <a:avLst>
              <a:gd name="adj" fmla="val 2717"/>
            </a:avLst>
          </a:prstGeom>
          <a:solidFill>
            <a:srgbClr val="071A3C"/>
          </a:solidFill>
          <a:ln w="12700">
            <a:solidFill>
              <a:srgbClr val="071A3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22376" y="1847088"/>
            <a:ext cx="1536192" cy="1591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nsnatapi init ./data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nsnatapi start ./data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2450592" y="2377440"/>
            <a:ext cx="118872" cy="14630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1" name="Shape 9"/>
          <p:cNvSpPr/>
          <p:nvPr/>
        </p:nvSpPr>
        <p:spPr>
          <a:xfrm>
            <a:off x="2587752" y="1207008"/>
            <a:ext cx="1938528" cy="2432304"/>
          </a:xfrm>
          <a:prstGeom prst="roundRect">
            <a:avLst>
              <a:gd name="adj" fmla="val 330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1316736"/>
            <a:ext cx="329184" cy="329184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3" name="Text 11"/>
          <p:cNvSpPr/>
          <p:nvPr/>
        </p:nvSpPr>
        <p:spPr>
          <a:xfrm>
            <a:off x="2734056" y="131673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136392" y="1335024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 el endpoint</a:t>
            </a:r>
            <a:endParaRPr lang="en-US" sz="960" dirty="0"/>
          </a:p>
        </p:txBody>
      </p:sp>
      <p:sp>
        <p:nvSpPr>
          <p:cNvPr id="15" name="Shape 13"/>
          <p:cNvSpPr/>
          <p:nvPr/>
        </p:nvSpPr>
        <p:spPr>
          <a:xfrm>
            <a:off x="2715768" y="1755648"/>
            <a:ext cx="1682496" cy="1737360"/>
          </a:xfrm>
          <a:prstGeom prst="roundRect">
            <a:avLst>
              <a:gd name="adj" fmla="val 2717"/>
            </a:avLst>
          </a:prstGeom>
          <a:solidFill>
            <a:srgbClr val="071A3C"/>
          </a:solidFill>
          <a:ln w="12700">
            <a:solidFill>
              <a:srgbClr val="071A3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807208" y="1847088"/>
            <a:ext cx="1536192" cy="1591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POST /api/endpoints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method, path_template,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library, program,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environment, fields_json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580" dirty="0"/>
          </a:p>
        </p:txBody>
      </p:sp>
      <p:sp>
        <p:nvSpPr>
          <p:cNvPr id="17" name="Shape 15"/>
          <p:cNvSpPr/>
          <p:nvPr/>
        </p:nvSpPr>
        <p:spPr>
          <a:xfrm>
            <a:off x="4535424" y="2377440"/>
            <a:ext cx="118872" cy="14630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8" name="Shape 16"/>
          <p:cNvSpPr/>
          <p:nvPr/>
        </p:nvSpPr>
        <p:spPr>
          <a:xfrm>
            <a:off x="4672584" y="1207008"/>
            <a:ext cx="1938528" cy="2432304"/>
          </a:xfrm>
          <a:prstGeom prst="roundRect">
            <a:avLst>
              <a:gd name="adj" fmla="val 330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818888" y="1316736"/>
            <a:ext cx="329184" cy="329184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0" name="Text 18"/>
          <p:cNvSpPr/>
          <p:nvPr/>
        </p:nvSpPr>
        <p:spPr>
          <a:xfrm>
            <a:off x="4818888" y="131673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221224" y="1335024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Despliega el stub</a:t>
            </a:r>
            <a:endParaRPr lang="en-US" sz="960" dirty="0"/>
          </a:p>
        </p:txBody>
      </p:sp>
      <p:sp>
        <p:nvSpPr>
          <p:cNvPr id="22" name="Shape 20"/>
          <p:cNvSpPr/>
          <p:nvPr/>
        </p:nvSpPr>
        <p:spPr>
          <a:xfrm>
            <a:off x="4800600" y="1755648"/>
            <a:ext cx="1682496" cy="1737360"/>
          </a:xfrm>
          <a:prstGeom prst="roundRect">
            <a:avLst>
              <a:gd name="adj" fmla="val 2717"/>
            </a:avLst>
          </a:prstGeom>
          <a:solidFill>
            <a:srgbClr val="071A3C"/>
          </a:solidFill>
          <a:ln w="12700">
            <a:solidFill>
              <a:srgbClr val="071A3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892040" y="1847088"/>
            <a:ext cx="1536192" cy="1591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POST /api/endpoints/1/deploy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(ftouch + STOW en el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FUSER del entorno)</a:t>
            </a:r>
            <a:endParaRPr lang="en-US" sz="580" dirty="0"/>
          </a:p>
        </p:txBody>
      </p:sp>
      <p:sp>
        <p:nvSpPr>
          <p:cNvPr id="24" name="Shape 22"/>
          <p:cNvSpPr/>
          <p:nvPr/>
        </p:nvSpPr>
        <p:spPr>
          <a:xfrm>
            <a:off x="6620256" y="2377440"/>
            <a:ext cx="118872" cy="146304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5" name="Shape 23"/>
          <p:cNvSpPr/>
          <p:nvPr/>
        </p:nvSpPr>
        <p:spPr>
          <a:xfrm>
            <a:off x="6757416" y="1207008"/>
            <a:ext cx="1938528" cy="2432304"/>
          </a:xfrm>
          <a:prstGeom prst="roundRect">
            <a:avLst>
              <a:gd name="adj" fmla="val 3302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903720" y="1316736"/>
            <a:ext cx="329184" cy="329184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7" name="Text 25"/>
          <p:cNvSpPr/>
          <p:nvPr/>
        </p:nvSpPr>
        <p:spPr>
          <a:xfrm>
            <a:off x="6903720" y="1316736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306056" y="1335024"/>
            <a:ext cx="1280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Emite el token y llama</a:t>
            </a:r>
            <a:endParaRPr lang="en-US" sz="960" dirty="0"/>
          </a:p>
        </p:txBody>
      </p:sp>
      <p:sp>
        <p:nvSpPr>
          <p:cNvPr id="29" name="Shape 27"/>
          <p:cNvSpPr/>
          <p:nvPr/>
        </p:nvSpPr>
        <p:spPr>
          <a:xfrm>
            <a:off x="6885432" y="1755648"/>
            <a:ext cx="1682496" cy="1737360"/>
          </a:xfrm>
          <a:prstGeom prst="roundRect">
            <a:avLst>
              <a:gd name="adj" fmla="val 2717"/>
            </a:avLst>
          </a:prstGeom>
          <a:solidFill>
            <a:srgbClr val="071A3C"/>
          </a:solidFill>
          <a:ln w="12700">
            <a:solidFill>
              <a:srgbClr val="071A3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976872" y="1847088"/>
            <a:ext cx="1536192" cy="15910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nsnatapi token ./data \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--name java-prd \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--endpoint saldo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curl -H "Authorization: \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Bearer nstm_..." \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http://host:11032/api/ext/</a:t>
            </a:r>
            <a:endParaRPr lang="en-US" sz="58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580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v1/saldo/123</a:t>
            </a:r>
            <a:endParaRPr lang="en-US" sz="580" dirty="0"/>
          </a:p>
        </p:txBody>
      </p:sp>
      <p:sp>
        <p:nvSpPr>
          <p:cNvPr id="31" name="Shape 29"/>
          <p:cNvSpPr/>
          <p:nvPr/>
        </p:nvSpPr>
        <p:spPr>
          <a:xfrm>
            <a:off x="502920" y="382219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85800" y="3822192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consola web (Configuration, Endpoints, Tokens, Sessions) cubre el resto: RBAC, entornos, auditoría y ajustes en caliente.</a:t>
            </a:r>
            <a:endParaRPr lang="en-US" sz="860" dirty="0"/>
          </a:p>
        </p:txBody>
      </p:sp>
      <p:sp>
        <p:nvSpPr>
          <p:cNvPr id="33" name="Text 3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03504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necesita tu entorno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3950208" cy="2926080"/>
          </a:xfrm>
          <a:prstGeom prst="roundRect">
            <a:avLst>
              <a:gd name="adj" fmla="val 2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16736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31520" y="1700784"/>
            <a:ext cx="35204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Linux RHEL 8 o 9 (x86-64).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Software AG Natural y cliente Adabas (sagenv), con el buffer pool arrancado.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FUSER con los subprogramas de negocio, con permiso de lectura y escritura para desplegar.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Reverse proxy con HTTPS en producción (nsnatapi no sirve TLS por sí mismo).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Un Natural por entorno: DEV, TST y PRD pueden apuntar a instalaciones distintas.</a:t>
            </a:r>
            <a:endParaRPr lang="en-US" sz="880" dirty="0"/>
          </a:p>
        </p:txBody>
      </p:sp>
      <p:sp>
        <p:nvSpPr>
          <p:cNvPr id="7" name="Shape 5"/>
          <p:cNvSpPr/>
          <p:nvPr/>
        </p:nvSpPr>
        <p:spPr>
          <a:xfrm>
            <a:off x="4690872" y="1188720"/>
            <a:ext cx="3950208" cy="2926080"/>
          </a:xfrm>
          <a:prstGeom prst="roundRect">
            <a:avLst>
              <a:gd name="adj" fmla="val 2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316736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919472" y="1700784"/>
            <a:ext cx="352044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Licencia por instalación, con huella de máquina y vigencia.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Sin licencia válida, el login y la API máquina responden 403.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Prueba de 30 días al instalar, sin clave.</a:t>
            </a:r>
            <a:endParaRPr lang="en-US" sz="8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Precio de lista: 7.900 € / 6.320 € de renovación anual.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502920" y="4261104"/>
            <a:ext cx="8138160" cy="402336"/>
          </a:xfrm>
          <a:prstGeom prst="roundRect">
            <a:avLst>
              <a:gd name="adj" fmla="val 1818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4261104"/>
            <a:ext cx="777240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licencia se comprueba en el login y en cada llamada máquina: el interior de Adabas sigue protegido.</a:t>
            </a:r>
            <a:endParaRPr lang="en-US" sz="860" dirty="0"/>
          </a:p>
        </p:txBody>
      </p:sp>
      <p:sp>
        <p:nvSpPr>
          <p:cNvPr id="12" name="Text 1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nsnatapi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4754880" cy="475488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280160" y="3108960"/>
            <a:ext cx="3474720" cy="347472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22960"/>
            <a:ext cx="5486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Tus datos ya están en Adabas.</a:t>
            </a:r>
            <a:endParaRPr lang="en-US" sz="25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falta la puerta.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502920" y="1938528"/>
            <a:ext cx="5120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NSNatAPI la abre: con tokens, con alcance, con auditoría y con los dos modos de ejecución que necesites. Sin reescribir tu negocio Natural y sin EntireX.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798064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Demo de 30 minutos con tus propios subprogramas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02920" y="3127248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Prueba en DEV con un endpoint real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3456432"/>
            <a:ext cx="5120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Despliegue en TST y, después, en PRD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02920" y="3913632"/>
            <a:ext cx="31089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913632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PEDIR INFORMACIÓN  ·  nacarsoft.com</a:t>
            </a:r>
            <a:endParaRPr lang="en-US" sz="1100" dirty="0"/>
          </a:p>
        </p:txBody>
      </p:sp>
      <p:pic>
        <p:nvPicPr>
          <p:cNvPr id="12" name="Image 0" descr="/data/ns/nssuite/nsnatapi/ppt/logo-nsnatap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1417320"/>
            <a:ext cx="1417320" cy="1417320"/>
          </a:xfrm>
          <a:prstGeom prst="rect">
            <a:avLst/>
          </a:prstGeom>
        </p:spPr>
      </p:pic>
      <p:pic>
        <p:nvPicPr>
          <p:cNvPr id="13" name="Image 1" descr="/data/ns/nssuite/nsnatapi/ppt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3840480"/>
            <a:ext cx="2377440" cy="92072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02920" y="4526280"/>
            <a:ext cx="54864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Suite Adabas / Natural  ·  nsnatapi 26.1 build 185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2026-10-19T16:19:30Z</dcterms:created>
  <dcterms:modified xsi:type="dcterms:W3CDTF">2026-10-19T16:19:30Z</dcterms:modified>
</cp:coreProperties>
</file>