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1463040"/>
            <a:ext cx="4389120" cy="4389120"/>
          </a:xfrm>
          <a:prstGeom prst="ellipse">
            <a:avLst/>
          </a:prstGeom>
          <a:solidFill>
            <a:srgbClr val="00B4D8">
              <a:alpha val="11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566160"/>
            <a:ext cx="3291840" cy="329184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ADABAS / NATURAL SUITE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13232"/>
            <a:ext cx="39776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Adabas data,</a:t>
            </a:r>
            <a:endParaRPr lang="en-US" sz="25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exposed as a REST API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502920" y="2011680"/>
            <a:ext cx="39319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NSNatAPI turns your Natural subprograms into secure REST endpoints: Bearer tokens, RBAC, auditing and multi-environment. No EntireX, no RPC broker, not a single line of business logic rewritten.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3063240"/>
            <a:ext cx="2651760" cy="457200"/>
          </a:xfrm>
          <a:prstGeom prst="roundRect">
            <a:avLst>
              <a:gd name="adj" fmla="val 20000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0632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HOW IT WORKS  →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3639312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26.1 build 185  ·  2 execution modes  ·  ~1–5 ms per call</a:t>
            </a:r>
            <a:endParaRPr lang="en-US" sz="950" dirty="0"/>
          </a:p>
        </p:txBody>
      </p:sp>
      <p:pic>
        <p:nvPicPr>
          <p:cNvPr id="10" name="Image 0" descr="/data/ns/nssuite/nsnatapi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069080"/>
            <a:ext cx="1417320" cy="548893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956048" y="411480"/>
            <a:ext cx="3703320" cy="475488"/>
          </a:xfrm>
          <a:prstGeom prst="roundRect">
            <a:avLst>
              <a:gd name="adj" fmla="val 15385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956048" y="411480"/>
            <a:ext cx="3703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Java · ERP · web · scripts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684264" y="932688"/>
            <a:ext cx="237744" cy="219456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4" name="Shape 11"/>
          <p:cNvSpPr/>
          <p:nvPr/>
        </p:nvSpPr>
        <p:spPr>
          <a:xfrm>
            <a:off x="4956048" y="1188720"/>
            <a:ext cx="3703320" cy="603504"/>
          </a:xfrm>
          <a:prstGeom prst="roundRect">
            <a:avLst>
              <a:gd name="adj" fmla="val 12121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pic>
        <p:nvPicPr>
          <p:cNvPr id="15" name="Image 1" descr="/data/ns/nssuite/nsnatapi/ppt/logo-nsnatapi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352" y="1243584"/>
            <a:ext cx="493776" cy="493776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705856" y="1243584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NSNatAPI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5705856" y="1508760"/>
            <a:ext cx="23774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 gateway over Natural</a:t>
            </a:r>
            <a:endParaRPr lang="en-US" sz="850" dirty="0"/>
          </a:p>
        </p:txBody>
      </p:sp>
      <p:sp>
        <p:nvSpPr>
          <p:cNvPr id="18" name="Shape 14"/>
          <p:cNvSpPr/>
          <p:nvPr/>
        </p:nvSpPr>
        <p:spPr>
          <a:xfrm>
            <a:off x="6684264" y="1828800"/>
            <a:ext cx="237744" cy="219456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9" name="Shape 15"/>
          <p:cNvSpPr/>
          <p:nvPr/>
        </p:nvSpPr>
        <p:spPr>
          <a:xfrm>
            <a:off x="4956048" y="2084832"/>
            <a:ext cx="3703320" cy="603504"/>
          </a:xfrm>
          <a:prstGeom prst="roundRect">
            <a:avLst>
              <a:gd name="adj" fmla="val 1212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5138928" y="2139696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5138928" y="2395728"/>
            <a:ext cx="21945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.NSN subprograms</a:t>
            </a:r>
            <a:endParaRPr lang="en-US" sz="850" dirty="0"/>
          </a:p>
        </p:txBody>
      </p:sp>
      <p:sp>
        <p:nvSpPr>
          <p:cNvPr id="22" name="Shape 18"/>
          <p:cNvSpPr/>
          <p:nvPr/>
        </p:nvSpPr>
        <p:spPr>
          <a:xfrm>
            <a:off x="6684264" y="2724912"/>
            <a:ext cx="237744" cy="219456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23" name="Shape 19"/>
          <p:cNvSpPr/>
          <p:nvPr/>
        </p:nvSpPr>
        <p:spPr>
          <a:xfrm>
            <a:off x="4956048" y="2980944"/>
            <a:ext cx="3703320" cy="603504"/>
          </a:xfrm>
          <a:prstGeom prst="roundRect">
            <a:avLst>
              <a:gd name="adj" fmla="val 1212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5175504" y="3127248"/>
            <a:ext cx="310896" cy="105705"/>
          </a:xfrm>
          <a:prstGeom prst="ellipse">
            <a:avLst/>
          </a:prstGeom>
          <a:solidFill>
            <a:srgbClr val="00B4D8">
              <a:alpha val="0"/>
            </a:srgbClr>
          </a:solidFill>
          <a:ln w="20320">
            <a:solidFill>
              <a:srgbClr val="00B4D8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5175504" y="3180100"/>
            <a:ext cx="310896" cy="223479"/>
          </a:xfrm>
          <a:prstGeom prst="rect">
            <a:avLst/>
          </a:prstGeom>
          <a:solidFill>
            <a:srgbClr val="00B4D8">
              <a:alpha val="0"/>
            </a:srgbClr>
          </a:solidFill>
          <a:ln w="20320">
            <a:solidFill>
              <a:srgbClr val="00B4D8"/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5175504" y="3350727"/>
            <a:ext cx="310896" cy="105705"/>
          </a:xfrm>
          <a:prstGeom prst="ellipse">
            <a:avLst/>
          </a:prstGeom>
          <a:solidFill>
            <a:srgbClr val="00B4D8">
              <a:alpha val="0"/>
            </a:srgbClr>
          </a:solidFill>
          <a:ln w="20320">
            <a:solidFill>
              <a:srgbClr val="00B4D8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5614416" y="3035808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</a:t>
            </a:r>
            <a:endParaRPr lang="en-US" sz="1200" dirty="0"/>
          </a:p>
        </p:txBody>
      </p:sp>
      <p:sp>
        <p:nvSpPr>
          <p:cNvPr id="28" name="Text 24"/>
          <p:cNvSpPr/>
          <p:nvPr/>
        </p:nvSpPr>
        <p:spPr>
          <a:xfrm>
            <a:off x="5614416" y="3291840"/>
            <a:ext cx="21945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data, untouched</a:t>
            </a:r>
            <a:endParaRPr lang="en-US" sz="850" dirty="0"/>
          </a:p>
        </p:txBody>
      </p:sp>
      <p:sp>
        <p:nvSpPr>
          <p:cNvPr id="29" name="Text 25"/>
          <p:cNvSpPr/>
          <p:nvPr/>
        </p:nvSpPr>
        <p:spPr>
          <a:xfrm>
            <a:off x="4956048" y="3840480"/>
            <a:ext cx="37033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Natural subprogram, two execution paths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 is a great data store, but it is not an API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42032" cy="2286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517904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7512" y="190195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silo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67512" y="2395728"/>
            <a:ext cx="224028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data lives in Adabas and is reached through Natural subprograms. For a web app, an ERP or a phone, that is not a contract: it is an INTEGRATION.</a:t>
            </a:r>
            <a:endParaRPr lang="en-US" sz="930" dirty="0"/>
          </a:p>
        </p:txBody>
      </p:sp>
      <p:sp>
        <p:nvSpPr>
          <p:cNvPr id="8" name="Shape 6"/>
          <p:cNvSpPr/>
          <p:nvPr/>
        </p:nvSpPr>
        <p:spPr>
          <a:xfrm>
            <a:off x="3310128" y="1371600"/>
            <a:ext cx="2542032" cy="2286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517904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474720" y="190195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toll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3474720" y="2395728"/>
            <a:ext cx="224028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usual way is EntireX or an RPC broker: licences, a broker to run and maintain, and a deployment that breaks the day something changes.</a:t>
            </a:r>
            <a:endParaRPr lang="en-US" sz="930" dirty="0"/>
          </a:p>
        </p:txBody>
      </p:sp>
      <p:sp>
        <p:nvSpPr>
          <p:cNvPr id="12" name="Shape 10"/>
          <p:cNvSpPr/>
          <p:nvPr/>
        </p:nvSpPr>
        <p:spPr>
          <a:xfrm>
            <a:off x="6117336" y="1371600"/>
            <a:ext cx="2542032" cy="2286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81928" y="1517904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281928" y="190195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risk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281928" y="2395728"/>
            <a:ext cx="224028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Exposing Natural to the network without control: no tokens, no scopes, no auditing, no concurrency or time limits.</a:t>
            </a:r>
            <a:endParaRPr lang="en-US" sz="930" dirty="0"/>
          </a:p>
        </p:txBody>
      </p:sp>
      <p:sp>
        <p:nvSpPr>
          <p:cNvPr id="16" name="Shape 14"/>
          <p:cNvSpPr/>
          <p:nvPr/>
        </p:nvSpPr>
        <p:spPr>
          <a:xfrm>
            <a:off x="502920" y="3886200"/>
            <a:ext cx="8138160" cy="658368"/>
          </a:xfrm>
          <a:prstGeom prst="roundRect">
            <a:avLst>
              <a:gd name="adj" fmla="val 1111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3886200"/>
            <a:ext cx="25603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Without an API, every app rebuilds the connection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429000" y="3886200"/>
            <a:ext cx="25603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With EntireX, the infrastructure is the project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126480" y="3886200"/>
            <a:ext cx="25603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Without control, security is a problem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97280"/>
            <a:ext cx="3291840" cy="329184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IS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gateway, not a proxy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02920" y="1243584"/>
            <a:ext cx="51206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NSNatAPI sits between your applications and Natural. Your business programs stay exactly the same .NSN: they are not rewritten, not compiled by nsnatapi, and their contract never changes. What changes is how callers reach them.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502920" y="230428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41248" y="2304288"/>
            <a:ext cx="47548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 endpoints defined in the console: method, path, environment, program and fields.</a:t>
            </a:r>
            <a:endParaRPr lang="en-US" sz="940" dirty="0"/>
          </a:p>
        </p:txBody>
      </p:sp>
      <p:sp>
        <p:nvSpPr>
          <p:cNvPr id="8" name="Text 6"/>
          <p:cNvSpPr/>
          <p:nvPr/>
        </p:nvSpPr>
        <p:spPr>
          <a:xfrm>
            <a:off x="502920" y="274320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41248" y="2743200"/>
            <a:ext cx="47548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execution modes per endpoint: batch (ephemeral process) or session (persistent pool).</a:t>
            </a:r>
            <a:endParaRPr lang="en-US" sz="940" dirty="0"/>
          </a:p>
        </p:txBody>
      </p:sp>
      <p:sp>
        <p:nvSpPr>
          <p:cNvPr id="10" name="Text 8"/>
          <p:cNvSpPr/>
          <p:nvPr/>
        </p:nvSpPr>
        <p:spPr>
          <a:xfrm>
            <a:off x="502920" y="318211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1248" y="3182112"/>
            <a:ext cx="47548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Bearer tokens scoped per endpoint, with expiry, revocation and IP allowlist.</a:t>
            </a:r>
            <a:endParaRPr lang="en-US" sz="940" dirty="0"/>
          </a:p>
        </p:txBody>
      </p:sp>
      <p:sp>
        <p:nvSpPr>
          <p:cNvPr id="12" name="Text 10"/>
          <p:cNvSpPr/>
          <p:nvPr/>
        </p:nvSpPr>
        <p:spPr>
          <a:xfrm>
            <a:off x="502920" y="362102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1248" y="3621024"/>
            <a:ext cx="47548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 console with RBAC (roles and groups), TOTP 2FA and hot configuration.</a:t>
            </a:r>
            <a:endParaRPr lang="en-US" sz="940" dirty="0"/>
          </a:p>
        </p:txBody>
      </p:sp>
      <p:sp>
        <p:nvSpPr>
          <p:cNvPr id="14" name="Text 12"/>
          <p:cNvSpPr/>
          <p:nvPr/>
        </p:nvSpPr>
        <p:spPr>
          <a:xfrm>
            <a:off x="502920" y="405993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41248" y="4059936"/>
            <a:ext cx="47548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call audited with metadata only: never the request or response bodies.</a:t>
            </a:r>
            <a:endParaRPr lang="en-US" sz="940" dirty="0"/>
          </a:p>
        </p:txBody>
      </p:sp>
      <p:sp>
        <p:nvSpPr>
          <p:cNvPr id="16" name="Shape 14"/>
          <p:cNvSpPr/>
          <p:nvPr/>
        </p:nvSpPr>
        <p:spPr>
          <a:xfrm>
            <a:off x="5852160" y="1280160"/>
            <a:ext cx="2788920" cy="3246120"/>
          </a:xfrm>
          <a:prstGeom prst="roundRect">
            <a:avLst>
              <a:gd name="adj" fmla="val 262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053328" y="1517904"/>
            <a:ext cx="1280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6053328" y="2084832"/>
            <a:ext cx="12344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EntireX, brokers or</a:t>
            </a:r>
            <a:endParaRPr lang="en-US" sz="8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daemons in Natural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7379208" y="1517904"/>
            <a:ext cx="1280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1–5 ms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7379208" y="2084832"/>
            <a:ext cx="12344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call in session</a:t>
            </a:r>
            <a:endParaRPr lang="en-US" sz="8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 (measured)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6053328" y="2999232"/>
            <a:ext cx="1280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6053328" y="3566160"/>
            <a:ext cx="12344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 modes</a:t>
            </a:r>
            <a:endParaRPr lang="en-US" sz="8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endpoint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7379208" y="2999232"/>
            <a:ext cx="1280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195k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379208" y="3566160"/>
            <a:ext cx="12344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calls audited in</a:t>
            </a:r>
            <a:endParaRPr lang="en-US" sz="8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certification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application to data: two paths, one program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02920" y="1060704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spc="150" kern="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Consuming services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060704" cy="347472"/>
          </a:xfrm>
          <a:prstGeom prst="roundRect">
            <a:avLst>
              <a:gd name="adj" fmla="val 18421"/>
            </a:avLst>
          </a:prstGeom>
          <a:solidFill>
            <a:srgbClr val="FFFFFF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280160"/>
            <a:ext cx="106070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Java / Backend</a:t>
            </a:r>
            <a:endParaRPr lang="en-US" sz="760" dirty="0"/>
          </a:p>
        </p:txBody>
      </p:sp>
      <p:sp>
        <p:nvSpPr>
          <p:cNvPr id="7" name="Shape 5"/>
          <p:cNvSpPr/>
          <p:nvPr/>
        </p:nvSpPr>
        <p:spPr>
          <a:xfrm>
            <a:off x="1033272" y="1627632"/>
            <a:ext cx="0" cy="182880"/>
          </a:xfrm>
          <a:prstGeom prst="line">
            <a:avLst/>
          </a:prstGeom>
          <a:noFill/>
          <a:ln w="15240">
            <a:solidFill>
              <a:srgbClr val="1A4FD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677924" y="1280160"/>
            <a:ext cx="1060704" cy="347472"/>
          </a:xfrm>
          <a:prstGeom prst="roundRect">
            <a:avLst>
              <a:gd name="adj" fmla="val 18421"/>
            </a:avLst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1677924" y="1280160"/>
            <a:ext cx="106070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</a:t>
            </a:r>
            <a:endParaRPr lang="en-US" sz="760" dirty="0"/>
          </a:p>
        </p:txBody>
      </p:sp>
      <p:sp>
        <p:nvSpPr>
          <p:cNvPr id="10" name="Shape 8"/>
          <p:cNvSpPr/>
          <p:nvPr/>
        </p:nvSpPr>
        <p:spPr>
          <a:xfrm>
            <a:off x="2208276" y="1627632"/>
            <a:ext cx="0" cy="182880"/>
          </a:xfrm>
          <a:prstGeom prst="line">
            <a:avLst/>
          </a:prstGeom>
          <a:noFill/>
          <a:ln w="15240">
            <a:solidFill>
              <a:srgbClr val="1A4FD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52928" y="1280160"/>
            <a:ext cx="1060704" cy="347472"/>
          </a:xfrm>
          <a:prstGeom prst="roundRect">
            <a:avLst>
              <a:gd name="adj" fmla="val 18421"/>
            </a:avLst>
          </a:pr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2852928" y="1280160"/>
            <a:ext cx="106070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Scripts &amp; cron</a:t>
            </a:r>
            <a:endParaRPr lang="en-US" sz="760" dirty="0"/>
          </a:p>
        </p:txBody>
      </p:sp>
      <p:sp>
        <p:nvSpPr>
          <p:cNvPr id="13" name="Shape 11"/>
          <p:cNvSpPr/>
          <p:nvPr/>
        </p:nvSpPr>
        <p:spPr>
          <a:xfrm>
            <a:off x="3383280" y="1627632"/>
            <a:ext cx="0" cy="182880"/>
          </a:xfrm>
          <a:prstGeom prst="line">
            <a:avLst/>
          </a:prstGeom>
          <a:noFill/>
          <a:ln w="15240">
            <a:solidFill>
              <a:srgbClr val="1A4FD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027932" y="1280160"/>
            <a:ext cx="1060704" cy="347472"/>
          </a:xfrm>
          <a:prstGeom prst="roundRect">
            <a:avLst>
              <a:gd name="adj" fmla="val 18421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4027932" y="1280160"/>
            <a:ext cx="106070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Microservices</a:t>
            </a:r>
            <a:endParaRPr lang="en-US" sz="760" dirty="0"/>
          </a:p>
        </p:txBody>
      </p:sp>
      <p:sp>
        <p:nvSpPr>
          <p:cNvPr id="16" name="Shape 14"/>
          <p:cNvSpPr/>
          <p:nvPr/>
        </p:nvSpPr>
        <p:spPr>
          <a:xfrm>
            <a:off x="4558284" y="1627632"/>
            <a:ext cx="0" cy="182880"/>
          </a:xfrm>
          <a:prstGeom prst="line">
            <a:avLst/>
          </a:prstGeom>
          <a:noFill/>
          <a:ln w="15240">
            <a:solidFill>
              <a:srgbClr val="1A4FD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202936" y="1280160"/>
            <a:ext cx="1060704" cy="347472"/>
          </a:xfrm>
          <a:prstGeom prst="roundRect">
            <a:avLst>
              <a:gd name="adj" fmla="val 18421"/>
            </a:avLst>
          </a:prstGeom>
          <a:solidFill>
            <a:srgbClr val="FF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5202936" y="1280160"/>
            <a:ext cx="106070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portal</a:t>
            </a:r>
            <a:endParaRPr lang="en-US" sz="760" dirty="0"/>
          </a:p>
        </p:txBody>
      </p:sp>
      <p:sp>
        <p:nvSpPr>
          <p:cNvPr id="19" name="Shape 17"/>
          <p:cNvSpPr/>
          <p:nvPr/>
        </p:nvSpPr>
        <p:spPr>
          <a:xfrm>
            <a:off x="5733288" y="1627632"/>
            <a:ext cx="0" cy="182880"/>
          </a:xfrm>
          <a:prstGeom prst="line">
            <a:avLst/>
          </a:prstGeom>
          <a:noFill/>
          <a:ln w="15240">
            <a:solidFill>
              <a:srgbClr val="1A4FD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377940" y="1280160"/>
            <a:ext cx="1060704" cy="347472"/>
          </a:xfrm>
          <a:prstGeom prst="roundRect">
            <a:avLst>
              <a:gd name="adj" fmla="val 18421"/>
            </a:avLst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6377940" y="1280160"/>
            <a:ext cx="106070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 app</a:t>
            </a:r>
            <a:endParaRPr lang="en-US" sz="760" dirty="0"/>
          </a:p>
        </p:txBody>
      </p:sp>
      <p:sp>
        <p:nvSpPr>
          <p:cNvPr id="22" name="Shape 20"/>
          <p:cNvSpPr/>
          <p:nvPr/>
        </p:nvSpPr>
        <p:spPr>
          <a:xfrm>
            <a:off x="6908292" y="1627632"/>
            <a:ext cx="0" cy="182880"/>
          </a:xfrm>
          <a:prstGeom prst="line">
            <a:avLst/>
          </a:prstGeom>
          <a:noFill/>
          <a:ln w="15240">
            <a:solidFill>
              <a:srgbClr val="1A4FD1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552944" y="1280160"/>
            <a:ext cx="1060704" cy="347472"/>
          </a:xfrm>
          <a:prstGeom prst="roundRect">
            <a:avLst>
              <a:gd name="adj" fmla="val 18421"/>
            </a:avLst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7552944" y="1280160"/>
            <a:ext cx="106070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iPaaS / SOAP</a:t>
            </a:r>
            <a:endParaRPr lang="en-US" sz="760" dirty="0"/>
          </a:p>
        </p:txBody>
      </p:sp>
      <p:sp>
        <p:nvSpPr>
          <p:cNvPr id="25" name="Shape 23"/>
          <p:cNvSpPr/>
          <p:nvPr/>
        </p:nvSpPr>
        <p:spPr>
          <a:xfrm>
            <a:off x="8083296" y="1627632"/>
            <a:ext cx="0" cy="182880"/>
          </a:xfrm>
          <a:prstGeom prst="line">
            <a:avLst/>
          </a:prstGeom>
          <a:noFill/>
          <a:ln w="15240">
            <a:solidFill>
              <a:srgbClr val="1A4FD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02920" y="1810512"/>
            <a:ext cx="8138160" cy="566928"/>
          </a:xfrm>
          <a:prstGeom prst="roundRect">
            <a:avLst>
              <a:gd name="adj" fmla="val 12903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pic>
        <p:nvPicPr>
          <p:cNvPr id="27" name="Image 0" descr="/data/ns/nssuite/nsnatapi/ppt/logo-nsnatap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874520"/>
            <a:ext cx="438912" cy="438912"/>
          </a:xfrm>
          <a:prstGeom prst="rect">
            <a:avLst/>
          </a:prstGeom>
        </p:spPr>
      </p:pic>
      <p:sp>
        <p:nvSpPr>
          <p:cNvPr id="28" name="Text 25"/>
          <p:cNvSpPr/>
          <p:nvPr/>
        </p:nvSpPr>
        <p:spPr>
          <a:xfrm>
            <a:off x="1207008" y="186537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NSNatAPI — REST gateway</a:t>
            </a:r>
            <a:endParaRPr lang="en-US" sz="1250" dirty="0"/>
          </a:p>
        </p:txBody>
      </p:sp>
      <p:sp>
        <p:nvSpPr>
          <p:cNvPr id="29" name="Text 26"/>
          <p:cNvSpPr/>
          <p:nvPr/>
        </p:nvSpPr>
        <p:spPr>
          <a:xfrm>
            <a:off x="1207008" y="2112264"/>
            <a:ext cx="49377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 /api/ext  ·  Bearer + RBAC  ·  rate limit  ·  auditing  ·  interactive OpenAPI</a:t>
            </a:r>
            <a:endParaRPr lang="en-US" sz="820" dirty="0"/>
          </a:p>
        </p:txBody>
      </p:sp>
      <p:sp>
        <p:nvSpPr>
          <p:cNvPr id="30" name="Text 27"/>
          <p:cNvSpPr/>
          <p:nvPr/>
        </p:nvSpPr>
        <p:spPr>
          <a:xfrm>
            <a:off x="6583680" y="1865376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 /api/ext</a:t>
            </a:r>
            <a:endParaRPr lang="en-US" sz="1000" dirty="0"/>
          </a:p>
        </p:txBody>
      </p:sp>
      <p:sp>
        <p:nvSpPr>
          <p:cNvPr id="31" name="Text 28"/>
          <p:cNvSpPr/>
          <p:nvPr/>
        </p:nvSpPr>
        <p:spPr>
          <a:xfrm>
            <a:off x="5852160" y="2112264"/>
            <a:ext cx="26517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 200  ·  rc  ·  output  ·  duration_ms</a:t>
            </a:r>
            <a:endParaRPr lang="en-US" sz="760" dirty="0"/>
          </a:p>
        </p:txBody>
      </p:sp>
      <p:sp>
        <p:nvSpPr>
          <p:cNvPr id="32" name="Shape 29"/>
          <p:cNvSpPr/>
          <p:nvPr/>
        </p:nvSpPr>
        <p:spPr>
          <a:xfrm>
            <a:off x="502920" y="2542032"/>
            <a:ext cx="3950208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85800" y="2615184"/>
            <a:ext cx="20116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BATCH MODE</a:t>
            </a:r>
            <a:endParaRPr lang="en-US" sz="900" dirty="0"/>
          </a:p>
        </p:txBody>
      </p:sp>
      <p:sp>
        <p:nvSpPr>
          <p:cNvPr id="34" name="Text 31"/>
          <p:cNvSpPr/>
          <p:nvPr/>
        </p:nvSpPr>
        <p:spPr>
          <a:xfrm>
            <a:off x="685800" y="2816352"/>
            <a:ext cx="35661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8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ephemeral Natural process per call</a:t>
            </a:r>
            <a:endParaRPr lang="en-US" sz="980" dirty="0"/>
          </a:p>
        </p:txBody>
      </p:sp>
      <p:sp>
        <p:nvSpPr>
          <p:cNvPr id="35" name="Text 32"/>
          <p:cNvSpPr/>
          <p:nvPr/>
        </p:nvSpPr>
        <p:spPr>
          <a:xfrm>
            <a:off x="685800" y="3017520"/>
            <a:ext cx="3566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LOGON → CALLNAT → FIN.  Total isolation.  30–90 ms.</a:t>
            </a:r>
            <a:endParaRPr lang="en-US" sz="780" dirty="0"/>
          </a:p>
        </p:txBody>
      </p:sp>
      <p:sp>
        <p:nvSpPr>
          <p:cNvPr id="36" name="Shape 33"/>
          <p:cNvSpPr/>
          <p:nvPr/>
        </p:nvSpPr>
        <p:spPr>
          <a:xfrm>
            <a:off x="4690872" y="2542032"/>
            <a:ext cx="3950208" cy="713232"/>
          </a:xfrm>
          <a:prstGeom prst="roundRect">
            <a:avLst>
              <a:gd name="adj" fmla="val 897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4873752" y="2615184"/>
            <a:ext cx="21945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MODE</a:t>
            </a:r>
            <a:endParaRPr lang="en-US" sz="900" dirty="0"/>
          </a:p>
        </p:txBody>
      </p:sp>
      <p:sp>
        <p:nvSpPr>
          <p:cNvPr id="38" name="Text 35"/>
          <p:cNvSpPr/>
          <p:nvPr/>
        </p:nvSpPr>
        <p:spPr>
          <a:xfrm>
            <a:off x="4873752" y="2816352"/>
            <a:ext cx="35661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 of persistent sessions that open the connection</a:t>
            </a:r>
            <a:endParaRPr lang="en-US" sz="980" dirty="0"/>
          </a:p>
        </p:txBody>
      </p:sp>
      <p:sp>
        <p:nvSpPr>
          <p:cNvPr id="39" name="Text 36"/>
          <p:cNvSpPr/>
          <p:nvPr/>
        </p:nvSpPr>
        <p:spPr>
          <a:xfrm>
            <a:off x="4873752" y="3017520"/>
            <a:ext cx="3566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LOGON to the library and the session STAYS OPEN, reused.  1–5 ms.</a:t>
            </a:r>
            <a:endParaRPr lang="en-US" sz="780" dirty="0"/>
          </a:p>
        </p:txBody>
      </p:sp>
      <p:sp>
        <p:nvSpPr>
          <p:cNvPr id="40" name="Shape 37"/>
          <p:cNvSpPr/>
          <p:nvPr/>
        </p:nvSpPr>
        <p:spPr>
          <a:xfrm>
            <a:off x="2478024" y="2377440"/>
            <a:ext cx="0" cy="164592"/>
          </a:xfrm>
          <a:prstGeom prst="line">
            <a:avLst/>
          </a:prstGeom>
          <a:noFill/>
          <a:ln w="17780">
            <a:solidFill>
              <a:srgbClr val="1A4FD1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6665976" y="2377440"/>
            <a:ext cx="0" cy="164592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502920" y="3401568"/>
            <a:ext cx="8138160" cy="566928"/>
          </a:xfrm>
          <a:prstGeom prst="roundRect">
            <a:avLst>
              <a:gd name="adj" fmla="val 12903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713232" y="3465576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</a:t>
            </a:r>
            <a:endParaRPr lang="en-US" sz="1150" dirty="0"/>
          </a:p>
        </p:txBody>
      </p:sp>
      <p:sp>
        <p:nvSpPr>
          <p:cNvPr id="44" name="Text 41"/>
          <p:cNvSpPr/>
          <p:nvPr/>
        </p:nvSpPr>
        <p:spPr>
          <a:xfrm>
            <a:off x="1828800" y="3474720"/>
            <a:ext cx="47548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runtime · NSNAT libraries · NATBP buffer pool · FUSER per environment</a:t>
            </a:r>
            <a:endParaRPr lang="en-US" sz="840" dirty="0"/>
          </a:p>
        </p:txBody>
      </p:sp>
      <p:sp>
        <p:nvSpPr>
          <p:cNvPr id="45" name="Text 42"/>
          <p:cNvSpPr/>
          <p:nvPr/>
        </p:nvSpPr>
        <p:spPr>
          <a:xfrm>
            <a:off x="713232" y="3712464"/>
            <a:ext cx="76809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8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connections: 1 per pooled session (one buffer-pool user each)</a:t>
            </a:r>
            <a:endParaRPr lang="en-US" sz="780" dirty="0"/>
          </a:p>
        </p:txBody>
      </p:sp>
      <p:sp>
        <p:nvSpPr>
          <p:cNvPr id="46" name="Shape 43"/>
          <p:cNvSpPr/>
          <p:nvPr/>
        </p:nvSpPr>
        <p:spPr>
          <a:xfrm>
            <a:off x="2478024" y="3255264"/>
            <a:ext cx="0" cy="146304"/>
          </a:xfrm>
          <a:prstGeom prst="line">
            <a:avLst/>
          </a:prstGeom>
          <a:noFill/>
          <a:ln w="17780">
            <a:solidFill>
              <a:srgbClr val="1A4FD1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6665976" y="3255264"/>
            <a:ext cx="0" cy="146304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502920" y="4114800"/>
            <a:ext cx="8138160" cy="475488"/>
          </a:xfrm>
          <a:prstGeom prst="roundRect">
            <a:avLst>
              <a:gd name="adj" fmla="val 1346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713232" y="4187952"/>
            <a:ext cx="274320" cy="93269"/>
          </a:xfrm>
          <a:prstGeom prst="ellipse">
            <a:avLst/>
          </a:prstGeom>
          <a:solidFill>
            <a:srgbClr val="1A4FD1">
              <a:alpha val="0"/>
            </a:srgbClr>
          </a:solidFill>
          <a:ln w="20320">
            <a:solidFill>
              <a:srgbClr val="1A4FD1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713232" y="4234586"/>
            <a:ext cx="274320" cy="217627"/>
          </a:xfrm>
          <a:prstGeom prst="rect">
            <a:avLst/>
          </a:prstGeom>
          <a:solidFill>
            <a:srgbClr val="1A4FD1">
              <a:alpha val="0"/>
            </a:srgbClr>
          </a:solidFill>
          <a:ln w="20320">
            <a:solidFill>
              <a:srgbClr val="1A4FD1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713232" y="4405579"/>
            <a:ext cx="274320" cy="93269"/>
          </a:xfrm>
          <a:prstGeom prst="ellipse">
            <a:avLst/>
          </a:prstGeom>
          <a:solidFill>
            <a:srgbClr val="1A4FD1">
              <a:alpha val="0"/>
            </a:srgbClr>
          </a:solidFill>
          <a:ln w="20320">
            <a:solidFill>
              <a:srgbClr val="1A4FD1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1097280" y="4169664"/>
            <a:ext cx="1463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</a:t>
            </a:r>
            <a:endParaRPr lang="en-US" sz="1100" dirty="0"/>
          </a:p>
        </p:txBody>
      </p:sp>
      <p:sp>
        <p:nvSpPr>
          <p:cNvPr id="53" name="Text 50"/>
          <p:cNvSpPr/>
          <p:nvPr/>
        </p:nvSpPr>
        <p:spPr>
          <a:xfrm>
            <a:off x="2240280" y="4178808"/>
            <a:ext cx="29260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files: READ / WRITE / ST</a:t>
            </a:r>
            <a:endParaRPr lang="en-US" sz="840" dirty="0"/>
          </a:p>
        </p:txBody>
      </p:sp>
      <p:sp>
        <p:nvSpPr>
          <p:cNvPr id="54" name="Text 51"/>
          <p:cNvSpPr/>
          <p:nvPr/>
        </p:nvSpPr>
        <p:spPr>
          <a:xfrm>
            <a:off x="4572000" y="4142232"/>
            <a:ext cx="39319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740" i="1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.NSN subprogram, same contract, same data. Only the caller of the connection — and how long it is kept — changes.</a:t>
            </a:r>
            <a:endParaRPr lang="en-US" sz="740" dirty="0"/>
          </a:p>
        </p:txBody>
      </p:sp>
      <p:sp>
        <p:nvSpPr>
          <p:cNvPr id="55" name="Shape 52"/>
          <p:cNvSpPr/>
          <p:nvPr/>
        </p:nvSpPr>
        <p:spPr>
          <a:xfrm>
            <a:off x="4572000" y="3968496"/>
            <a:ext cx="0" cy="146304"/>
          </a:xfrm>
          <a:prstGeom prst="line">
            <a:avLst/>
          </a:prstGeom>
          <a:noFill/>
          <a:ln w="17780">
            <a:solidFill>
              <a:srgbClr val="1A4FD1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HTTP request to your subprogram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502920" y="1225296"/>
            <a:ext cx="1481328" cy="1481328"/>
          </a:xfrm>
          <a:prstGeom prst="roundRect">
            <a:avLst>
              <a:gd name="adj" fmla="val 432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2648" y="1335024"/>
            <a:ext cx="310896" cy="31089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12648" y="1335024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978408" y="135331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Authenticate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612648" y="1719072"/>
            <a:ext cx="12618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Bearer nstm_…: hash, scope, expiry, revocation, CIDR and rate limit.</a:t>
            </a:r>
            <a:endParaRPr lang="en-US" sz="760" dirty="0"/>
          </a:p>
        </p:txBody>
      </p:sp>
      <p:sp>
        <p:nvSpPr>
          <p:cNvPr id="9" name="Shape 7"/>
          <p:cNvSpPr/>
          <p:nvPr/>
        </p:nvSpPr>
        <p:spPr>
          <a:xfrm>
            <a:off x="1993392" y="1874520"/>
            <a:ext cx="128016" cy="146304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10" name="Shape 8"/>
          <p:cNvSpPr/>
          <p:nvPr/>
        </p:nvSpPr>
        <p:spPr>
          <a:xfrm>
            <a:off x="2130552" y="1225296"/>
            <a:ext cx="1481328" cy="1481328"/>
          </a:xfrm>
          <a:prstGeom prst="roundRect">
            <a:avLst>
              <a:gd name="adj" fmla="val 432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240280" y="1335024"/>
            <a:ext cx="310896" cy="31089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2" name="Text 10"/>
          <p:cNvSpPr/>
          <p:nvPr/>
        </p:nvSpPr>
        <p:spPr>
          <a:xfrm>
            <a:off x="2240280" y="1335024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606040" y="135331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Resolve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2240280" y="1719072"/>
            <a:ext cx="12618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and path template pick the endpoint; the token decides whether it may call it.</a:t>
            </a:r>
            <a:endParaRPr lang="en-US" sz="760" dirty="0"/>
          </a:p>
        </p:txBody>
      </p:sp>
      <p:sp>
        <p:nvSpPr>
          <p:cNvPr id="15" name="Shape 13"/>
          <p:cNvSpPr/>
          <p:nvPr/>
        </p:nvSpPr>
        <p:spPr>
          <a:xfrm>
            <a:off x="3621024" y="1874520"/>
            <a:ext cx="128016" cy="146304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16" name="Shape 14"/>
          <p:cNvSpPr/>
          <p:nvPr/>
        </p:nvSpPr>
        <p:spPr>
          <a:xfrm>
            <a:off x="3758184" y="1225296"/>
            <a:ext cx="1481328" cy="1481328"/>
          </a:xfrm>
          <a:prstGeom prst="roundRect">
            <a:avLst>
              <a:gd name="adj" fmla="val 432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867912" y="1335024"/>
            <a:ext cx="310896" cy="31089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3867912" y="1335024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233672" y="135331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Bind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3867912" y="1719072"/>
            <a:ext cx="12618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Path captures + query/body → a single line ≤240 joined with the endpoint separator.</a:t>
            </a:r>
            <a:endParaRPr lang="en-US" sz="760" dirty="0"/>
          </a:p>
        </p:txBody>
      </p:sp>
      <p:sp>
        <p:nvSpPr>
          <p:cNvPr id="21" name="Shape 19"/>
          <p:cNvSpPr/>
          <p:nvPr/>
        </p:nvSpPr>
        <p:spPr>
          <a:xfrm>
            <a:off x="5248656" y="1874520"/>
            <a:ext cx="128016" cy="146304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22" name="Shape 20"/>
          <p:cNvSpPr/>
          <p:nvPr/>
        </p:nvSpPr>
        <p:spPr>
          <a:xfrm>
            <a:off x="5385816" y="1225296"/>
            <a:ext cx="1481328" cy="1481328"/>
          </a:xfrm>
          <a:prstGeom prst="roundRect">
            <a:avLst>
              <a:gd name="adj" fmla="val 432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495544" y="1335024"/>
            <a:ext cx="310896" cy="31089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4" name="Text 22"/>
          <p:cNvSpPr/>
          <p:nvPr/>
        </p:nvSpPr>
        <p:spPr>
          <a:xfrm>
            <a:off x="5495544" y="1335024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861304" y="135331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Execute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5495544" y="1719072"/>
            <a:ext cx="12618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Stub NX000042 (batch) or the NSRPDRV driver (session) calls your .NSN with CALLNAT.</a:t>
            </a:r>
            <a:endParaRPr lang="en-US" sz="760" dirty="0"/>
          </a:p>
        </p:txBody>
      </p:sp>
      <p:sp>
        <p:nvSpPr>
          <p:cNvPr id="27" name="Shape 25"/>
          <p:cNvSpPr/>
          <p:nvPr/>
        </p:nvSpPr>
        <p:spPr>
          <a:xfrm>
            <a:off x="6876288" y="1874520"/>
            <a:ext cx="128016" cy="146304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28" name="Shape 26"/>
          <p:cNvSpPr/>
          <p:nvPr/>
        </p:nvSpPr>
        <p:spPr>
          <a:xfrm>
            <a:off x="7013448" y="1225296"/>
            <a:ext cx="1481328" cy="1481328"/>
          </a:xfrm>
          <a:prstGeom prst="roundRect">
            <a:avLst>
              <a:gd name="adj" fmla="val 432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123176" y="1335024"/>
            <a:ext cx="310896" cy="31089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0" name="Text 28"/>
          <p:cNvSpPr/>
          <p:nvPr/>
        </p:nvSpPr>
        <p:spPr>
          <a:xfrm>
            <a:off x="7123176" y="1335024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7488936" y="135331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Envelope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7123176" y="1719072"/>
            <a:ext cx="12618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reply comes back fragmented and is reassembled into output, with rc and duration.</a:t>
            </a:r>
            <a:endParaRPr lang="en-US" sz="760" dirty="0"/>
          </a:p>
        </p:txBody>
      </p:sp>
      <p:sp>
        <p:nvSpPr>
          <p:cNvPr id="33" name="Shape 31"/>
          <p:cNvSpPr/>
          <p:nvPr/>
        </p:nvSpPr>
        <p:spPr>
          <a:xfrm>
            <a:off x="502920" y="2926080"/>
            <a:ext cx="4754880" cy="1371600"/>
          </a:xfrm>
          <a:prstGeom prst="roundRect">
            <a:avLst>
              <a:gd name="adj" fmla="val 4667"/>
            </a:avLst>
          </a:prstGeom>
          <a:solidFill>
            <a:srgbClr val="071A3C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85800" y="3054096"/>
            <a:ext cx="44805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curl -H "Authorization: Bearer nstm_…" \</a:t>
            </a:r>
            <a:endParaRPr lang="en-US" sz="84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http://host:11032/api/ext/v1/saldo/001234</a:t>
            </a:r>
            <a:endParaRPr lang="en-US" sz="840" dirty="0"/>
          </a:p>
          <a:p>
            <a:pPr indent="0" marL="0">
              <a:lnSpc>
                <a:spcPct val="120000"/>
              </a:lnSpc>
              <a:buNone/>
            </a:pPr>
            <a:endParaRPr lang="en-US" sz="84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HTTP/1.1 200 OK</a:t>
            </a:r>
            <a:endParaRPr lang="en-US" sz="84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"ok": true, "rc": 0,</a:t>
            </a:r>
            <a:endParaRPr lang="en-US" sz="84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"output": "SALDO 1234.56",</a:t>
            </a:r>
            <a:endParaRPr lang="en-US" sz="84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"duration_ms": 22 }</a:t>
            </a:r>
            <a:endParaRPr lang="en-US" sz="840" dirty="0"/>
          </a:p>
        </p:txBody>
      </p:sp>
      <p:sp>
        <p:nvSpPr>
          <p:cNvPr id="35" name="Shape 33"/>
          <p:cNvSpPr/>
          <p:nvPr/>
        </p:nvSpPr>
        <p:spPr>
          <a:xfrm>
            <a:off x="5486400" y="2926080"/>
            <a:ext cx="3154680" cy="1371600"/>
          </a:xfrm>
          <a:prstGeom prst="roundRect">
            <a:avLst>
              <a:gd name="adj" fmla="val 466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687568" y="3072384"/>
            <a:ext cx="2788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 200 = it ran. The business error travels in rc: the client always tells the two apart.</a:t>
            </a:r>
            <a:endParaRPr lang="en-US" sz="940" dirty="0"/>
          </a:p>
        </p:txBody>
      </p:sp>
      <p:sp>
        <p:nvSpPr>
          <p:cNvPr id="37" name="Text 35"/>
          <p:cNvSpPr/>
          <p:nvPr/>
        </p:nvSpPr>
        <p:spPr>
          <a:xfrm>
            <a:off x="5687568" y="3931920"/>
            <a:ext cx="2788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output  ·  rc  ·  data  ·  duration_ms</a:t>
            </a:r>
            <a:endParaRPr lang="en-US" sz="820" dirty="0"/>
          </a:p>
        </p:txBody>
      </p:sp>
      <p:sp>
        <p:nvSpPr>
          <p:cNvPr id="38" name="Text 3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 MODES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modes, one program contract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3950208" cy="301752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298448"/>
            <a:ext cx="2194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BATCH  (default)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04088" y="1536192"/>
            <a:ext cx="3566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Natural process per call</a:t>
            </a:r>
            <a:endParaRPr lang="en-US" sz="860" dirty="0"/>
          </a:p>
        </p:txBody>
      </p:sp>
      <p:sp>
        <p:nvSpPr>
          <p:cNvPr id="7" name="Text 5"/>
          <p:cNvSpPr/>
          <p:nvPr/>
        </p:nvSpPr>
        <p:spPr>
          <a:xfrm>
            <a:off x="704088" y="18470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Start-up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1801368" y="18470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~30–90 ms on every call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704088" y="2249424"/>
            <a:ext cx="3566160" cy="0"/>
          </a:xfrm>
          <a:prstGeom prst="line">
            <a:avLst/>
          </a:prstGeom>
          <a:noFill/>
          <a:ln w="9525">
            <a:solidFill>
              <a:srgbClr val="D8E3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04088" y="23042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Isolation</a:t>
            </a:r>
            <a:endParaRPr lang="en-US" sz="840" dirty="0"/>
          </a:p>
        </p:txBody>
      </p:sp>
      <p:sp>
        <p:nvSpPr>
          <p:cNvPr id="11" name="Text 9"/>
          <p:cNvSpPr/>
          <p:nvPr/>
        </p:nvSpPr>
        <p:spPr>
          <a:xfrm>
            <a:off x="1801368" y="23042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Total: a new process per call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704088" y="2706624"/>
            <a:ext cx="3566160" cy="0"/>
          </a:xfrm>
          <a:prstGeom prst="line">
            <a:avLst/>
          </a:prstGeom>
          <a:noFill/>
          <a:ln w="9525">
            <a:solidFill>
              <a:srgbClr val="D8E3F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04088" y="27614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 / start-up</a:t>
            </a:r>
            <a:endParaRPr lang="en-US" sz="840" dirty="0"/>
          </a:p>
        </p:txBody>
      </p:sp>
      <p:sp>
        <p:nvSpPr>
          <p:cNvPr id="14" name="Text 12"/>
          <p:cNvSpPr/>
          <p:nvPr/>
        </p:nvSpPr>
        <p:spPr>
          <a:xfrm>
            <a:off x="1801368" y="27614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under heavy load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704088" y="3163824"/>
            <a:ext cx="3566160" cy="0"/>
          </a:xfrm>
          <a:prstGeom prst="line">
            <a:avLst/>
          </a:prstGeom>
          <a:noFill/>
          <a:ln w="9525">
            <a:solidFill>
              <a:srgbClr val="D8E3F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04088" y="32186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</a:t>
            </a:r>
            <a:endParaRPr lang="en-US" sz="840" dirty="0"/>
          </a:p>
        </p:txBody>
      </p:sp>
      <p:sp>
        <p:nvSpPr>
          <p:cNvPr id="17" name="Text 15"/>
          <p:cNvSpPr/>
          <p:nvPr/>
        </p:nvSpPr>
        <p:spPr>
          <a:xfrm>
            <a:off x="1801368" y="32186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None: ephemeral process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04088" y="3621024"/>
            <a:ext cx="3566160" cy="0"/>
          </a:xfrm>
          <a:prstGeom prst="line">
            <a:avLst/>
          </a:prstGeom>
          <a:noFill/>
          <a:ln w="9525">
            <a:solidFill>
              <a:srgbClr val="D8E3F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04088" y="36758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for</a:t>
            </a:r>
            <a:endParaRPr lang="en-US" sz="840" dirty="0"/>
          </a:p>
        </p:txBody>
      </p:sp>
      <p:sp>
        <p:nvSpPr>
          <p:cNvPr id="20" name="Text 18"/>
          <p:cNvSpPr/>
          <p:nvPr/>
        </p:nvSpPr>
        <p:spPr>
          <a:xfrm>
            <a:off x="1801368" y="36758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Low/medium traffic, strict isolation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704088" y="4078224"/>
            <a:ext cx="3566160" cy="0"/>
          </a:xfrm>
          <a:prstGeom prst="line">
            <a:avLst/>
          </a:prstGeom>
          <a:noFill/>
          <a:ln w="9525">
            <a:solidFill>
              <a:srgbClr val="D8E3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690872" y="1188720"/>
            <a:ext cx="3950208" cy="3017520"/>
          </a:xfrm>
          <a:prstGeom prst="roundRect">
            <a:avLst>
              <a:gd name="adj" fmla="val 242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892040" y="1298448"/>
            <a:ext cx="2194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 (opt-in)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4892040" y="1536192"/>
            <a:ext cx="3566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 of persistent Natural sessions</a:t>
            </a:r>
            <a:endParaRPr lang="en-US" sz="860" dirty="0"/>
          </a:p>
        </p:txBody>
      </p:sp>
      <p:sp>
        <p:nvSpPr>
          <p:cNvPr id="25" name="Text 23"/>
          <p:cNvSpPr/>
          <p:nvPr/>
        </p:nvSpPr>
        <p:spPr>
          <a:xfrm>
            <a:off x="4892040" y="18470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Start-up</a:t>
            </a:r>
            <a:endParaRPr lang="en-US" sz="840" dirty="0"/>
          </a:p>
        </p:txBody>
      </p:sp>
      <p:sp>
        <p:nvSpPr>
          <p:cNvPr id="26" name="Text 24"/>
          <p:cNvSpPr/>
          <p:nvPr/>
        </p:nvSpPr>
        <p:spPr>
          <a:xfrm>
            <a:off x="5989320" y="18470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~1–5 ms with a warm pool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4892040" y="2249424"/>
            <a:ext cx="3566160" cy="0"/>
          </a:xfrm>
          <a:prstGeom prst="line">
            <a:avLst/>
          </a:prstGeom>
          <a:noFill/>
          <a:ln w="9525">
            <a:solidFill>
              <a:srgbClr val="1E3F8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892040" y="23042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Isolation</a:t>
            </a:r>
            <a:endParaRPr lang="en-US" sz="840" dirty="0"/>
          </a:p>
        </p:txBody>
      </p:sp>
      <p:sp>
        <p:nvSpPr>
          <p:cNvPr id="29" name="Text 27"/>
          <p:cNvSpPr/>
          <p:nvPr/>
        </p:nvSpPr>
        <p:spPr>
          <a:xfrm>
            <a:off x="5989320" y="23042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shared across calls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4892040" y="2706624"/>
            <a:ext cx="3566160" cy="0"/>
          </a:xfrm>
          <a:prstGeom prst="line">
            <a:avLst/>
          </a:prstGeom>
          <a:noFill/>
          <a:ln w="9525">
            <a:solidFill>
              <a:srgbClr val="1E3F8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892040" y="27614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 / start-up</a:t>
            </a:r>
            <a:endParaRPr lang="en-US" sz="840" dirty="0"/>
          </a:p>
        </p:txBody>
      </p:sp>
      <p:sp>
        <p:nvSpPr>
          <p:cNvPr id="32" name="Text 30"/>
          <p:cNvSpPr/>
          <p:nvPr/>
        </p:nvSpPr>
        <p:spPr>
          <a:xfrm>
            <a:off x="5989320" y="27614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Low: the pool is reused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4892040" y="3163824"/>
            <a:ext cx="3566160" cy="0"/>
          </a:xfrm>
          <a:prstGeom prst="line">
            <a:avLst/>
          </a:prstGeom>
          <a:noFill/>
          <a:ln w="9525">
            <a:solidFill>
              <a:srgbClr val="1E3F8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892040" y="32186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</a:t>
            </a:r>
            <a:endParaRPr lang="en-US" sz="840" dirty="0"/>
          </a:p>
        </p:txBody>
      </p:sp>
      <p:sp>
        <p:nvSpPr>
          <p:cNvPr id="35" name="Text 33"/>
          <p:cNvSpPr/>
          <p:nvPr/>
        </p:nvSpPr>
        <p:spPr>
          <a:xfrm>
            <a:off x="5989320" y="32186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fatal error recycles the session (automatic)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4892040" y="3621024"/>
            <a:ext cx="3566160" cy="0"/>
          </a:xfrm>
          <a:prstGeom prst="line">
            <a:avLst/>
          </a:prstGeom>
          <a:noFill/>
          <a:ln w="9525">
            <a:solidFill>
              <a:srgbClr val="1E3F8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892040" y="36758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for</a:t>
            </a:r>
            <a:endParaRPr lang="en-US" sz="840" dirty="0"/>
          </a:p>
        </p:txBody>
      </p:sp>
      <p:sp>
        <p:nvSpPr>
          <p:cNvPr id="38" name="Text 36"/>
          <p:cNvSpPr/>
          <p:nvPr/>
        </p:nvSpPr>
        <p:spPr>
          <a:xfrm>
            <a:off x="5989320" y="36758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Polling and high-frequency lookups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4892040" y="4078224"/>
            <a:ext cx="3566160" cy="0"/>
          </a:xfrm>
          <a:prstGeom prst="line">
            <a:avLst/>
          </a:prstGeom>
          <a:noFill/>
          <a:ln w="9525">
            <a:solidFill>
              <a:srgbClr val="1E3F85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02920" y="4315968"/>
            <a:ext cx="8138160" cy="384048"/>
          </a:xfrm>
          <a:prstGeom prst="roundRect">
            <a:avLst>
              <a:gd name="adj" fmla="val 1904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4315968"/>
            <a:ext cx="7772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the mode per endpoint, in the console (Endpoints → Execution mode) or via API with exec_mode.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NATURAL MODULE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programs do not change. Only the input and the output.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4114800" cy="3035808"/>
          </a:xfrm>
          <a:prstGeom prst="roundRect">
            <a:avLst>
              <a:gd name="adj" fmla="val 2108"/>
            </a:avLst>
          </a:prstGeom>
          <a:solidFill>
            <a:srgbClr val="071A3C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335024"/>
            <a:ext cx="3794760" cy="2788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0010* CPOLIZA - policy lookup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0020DEFINE DATA PARAMETER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00301 #PARM-IN  (A) DYNAMIC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00401 #PARM-OUT (A) DYNAMIC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00501 #RESP     (I4)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0060END-DEFINE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0070RESET #PARM-OUT #RESP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0080* ... your business logic ...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0090MOVE 'BAL 1234.56' TO #PARM-OUT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0100MOVE 0 TO #RESP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0110END TRANSACTION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0120END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846320" y="1243584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166360" y="1243584"/>
            <a:ext cx="3474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parameters, always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166360" y="1481328"/>
            <a:ext cx="3474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#PARM-IN (A) DYNAMIC, #PARM-OUT (A) DYNAMIC and #RESP (I4). The house convention.</a:t>
            </a:r>
            <a:endParaRPr lang="en-US" sz="820" dirty="0"/>
          </a:p>
        </p:txBody>
      </p:sp>
      <p:sp>
        <p:nvSpPr>
          <p:cNvPr id="9" name="Text 7"/>
          <p:cNvSpPr/>
          <p:nvPr/>
        </p:nvSpPr>
        <p:spPr>
          <a:xfrm>
            <a:off x="4846320" y="1956816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166360" y="1956816"/>
            <a:ext cx="3474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with END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166360" y="2194560"/>
            <a:ext cx="3474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STOP or LOGON: in session mode they would kill the driver.</a:t>
            </a:r>
            <a:endParaRPr lang="en-US" sz="820" dirty="0"/>
          </a:p>
        </p:txBody>
      </p:sp>
      <p:sp>
        <p:nvSpPr>
          <p:cNvPr id="12" name="Text 10"/>
          <p:cNvSpPr/>
          <p:nvPr/>
        </p:nvSpPr>
        <p:spPr>
          <a:xfrm>
            <a:off x="4846320" y="267004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166360" y="2670048"/>
            <a:ext cx="3474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state between calls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166360" y="2907792"/>
            <a:ext cx="3474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globals or AIVs; always END TRANSACTION or BACKOUT.</a:t>
            </a:r>
            <a:endParaRPr lang="en-US" sz="820" dirty="0"/>
          </a:p>
        </p:txBody>
      </p:sp>
      <p:sp>
        <p:nvSpPr>
          <p:cNvPr id="15" name="Text 13"/>
          <p:cNvSpPr/>
          <p:nvPr/>
        </p:nvSpPr>
        <p:spPr>
          <a:xfrm>
            <a:off x="4846320" y="338328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166360" y="3383280"/>
            <a:ext cx="3474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name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166360" y="3621024"/>
            <a:ext cx="3474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A-Z0-9-_, max 8 characters, uppercase.</a:t>
            </a:r>
            <a:endParaRPr lang="en-US" sz="820" dirty="0"/>
          </a:p>
        </p:txBody>
      </p:sp>
      <p:sp>
        <p:nvSpPr>
          <p:cNvPr id="18" name="Shape 16"/>
          <p:cNvSpPr/>
          <p:nvPr/>
        </p:nvSpPr>
        <p:spPr>
          <a:xfrm>
            <a:off x="4846320" y="4133088"/>
            <a:ext cx="3794760" cy="457200"/>
          </a:xfrm>
          <a:prstGeom prst="roundRect">
            <a:avLst>
              <a:gd name="adj" fmla="val 16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83480" y="4133088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nsnatapi never recompiles your programs: it only generates and compiles the stub or driver that calls them.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business decides the outcome; HTTP only carries it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02920" y="1188720"/>
            <a:ext cx="32918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 200  ·  the envelope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02920" y="1481328"/>
            <a:ext cx="4297680" cy="347472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76072" y="1481328"/>
            <a:ext cx="73060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</a:t>
            </a:r>
            <a:endParaRPr lang="en-US" sz="840" dirty="0"/>
          </a:p>
        </p:txBody>
      </p:sp>
      <p:sp>
        <p:nvSpPr>
          <p:cNvPr id="7" name="Text 5"/>
          <p:cNvSpPr/>
          <p:nvPr/>
        </p:nvSpPr>
        <p:spPr>
          <a:xfrm>
            <a:off x="1306678" y="1481328"/>
            <a:ext cx="120335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true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2510028" y="1481328"/>
            <a:ext cx="236372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call ran</a:t>
            </a:r>
            <a:endParaRPr lang="en-US" sz="840" dirty="0"/>
          </a:p>
        </p:txBody>
      </p:sp>
      <p:sp>
        <p:nvSpPr>
          <p:cNvPr id="9" name="Shape 7"/>
          <p:cNvSpPr/>
          <p:nvPr/>
        </p:nvSpPr>
        <p:spPr>
          <a:xfrm>
            <a:off x="502920" y="1865376"/>
            <a:ext cx="4297680" cy="347472"/>
          </a:xfrm>
          <a:prstGeom prst="roundRect">
            <a:avLst>
              <a:gd name="adj" fmla="val 13158"/>
            </a:avLst>
          </a:prstGeom>
          <a:solidFill>
            <a:srgbClr val="F4F8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6072" y="1865376"/>
            <a:ext cx="73060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rc</a:t>
            </a:r>
            <a:endParaRPr lang="en-US" sz="840" dirty="0"/>
          </a:p>
        </p:txBody>
      </p:sp>
      <p:sp>
        <p:nvSpPr>
          <p:cNvPr id="11" name="Text 9"/>
          <p:cNvSpPr/>
          <p:nvPr/>
        </p:nvSpPr>
        <p:spPr>
          <a:xfrm>
            <a:off x="1306678" y="1865376"/>
            <a:ext cx="120335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40" dirty="0"/>
          </a:p>
        </p:txBody>
      </p:sp>
      <p:sp>
        <p:nvSpPr>
          <p:cNvPr id="12" name="Text 10"/>
          <p:cNvSpPr/>
          <p:nvPr/>
        </p:nvSpPr>
        <p:spPr>
          <a:xfrm>
            <a:off x="2510028" y="1865376"/>
            <a:ext cx="236372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#RESP: 0 = ok, &gt;0 = business error</a:t>
            </a:r>
            <a:endParaRPr lang="en-US" sz="840" dirty="0"/>
          </a:p>
        </p:txBody>
      </p:sp>
      <p:sp>
        <p:nvSpPr>
          <p:cNvPr id="13" name="Shape 11"/>
          <p:cNvSpPr/>
          <p:nvPr/>
        </p:nvSpPr>
        <p:spPr>
          <a:xfrm>
            <a:off x="502920" y="2249424"/>
            <a:ext cx="4297680" cy="347472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76072" y="2249424"/>
            <a:ext cx="73060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</a:t>
            </a:r>
            <a:endParaRPr lang="en-US" sz="840" dirty="0"/>
          </a:p>
        </p:txBody>
      </p:sp>
      <p:sp>
        <p:nvSpPr>
          <p:cNvPr id="15" name="Text 13"/>
          <p:cNvSpPr/>
          <p:nvPr/>
        </p:nvSpPr>
        <p:spPr>
          <a:xfrm>
            <a:off x="1306678" y="2249424"/>
            <a:ext cx="120335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"BAL 1234.56"</a:t>
            </a:r>
            <a:endParaRPr lang="en-US" sz="840" dirty="0"/>
          </a:p>
        </p:txBody>
      </p:sp>
      <p:sp>
        <p:nvSpPr>
          <p:cNvPr id="16" name="Text 14"/>
          <p:cNvSpPr/>
          <p:nvPr/>
        </p:nvSpPr>
        <p:spPr>
          <a:xfrm>
            <a:off x="2510028" y="2249424"/>
            <a:ext cx="236372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Raw #PARM-OUT text (verbatim)</a:t>
            </a:r>
            <a:endParaRPr lang="en-US" sz="840" dirty="0"/>
          </a:p>
        </p:txBody>
      </p:sp>
      <p:sp>
        <p:nvSpPr>
          <p:cNvPr id="17" name="Shape 15"/>
          <p:cNvSpPr/>
          <p:nvPr/>
        </p:nvSpPr>
        <p:spPr>
          <a:xfrm>
            <a:off x="502920" y="2633472"/>
            <a:ext cx="4297680" cy="347472"/>
          </a:xfrm>
          <a:prstGeom prst="roundRect">
            <a:avLst>
              <a:gd name="adj" fmla="val 13158"/>
            </a:avLst>
          </a:prstGeom>
          <a:solidFill>
            <a:srgbClr val="F4F8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76072" y="2633472"/>
            <a:ext cx="73060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endParaRPr lang="en-US" sz="840" dirty="0"/>
          </a:p>
        </p:txBody>
      </p:sp>
      <p:sp>
        <p:nvSpPr>
          <p:cNvPr id="19" name="Text 17"/>
          <p:cNvSpPr/>
          <p:nvPr/>
        </p:nvSpPr>
        <p:spPr>
          <a:xfrm>
            <a:off x="1306678" y="2633472"/>
            <a:ext cx="120335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 "balance": 1234.56 }</a:t>
            </a:r>
            <a:endParaRPr lang="en-US" sz="840" dirty="0"/>
          </a:p>
        </p:txBody>
      </p:sp>
      <p:sp>
        <p:nvSpPr>
          <p:cNvPr id="20" name="Text 18"/>
          <p:cNvSpPr/>
          <p:nvPr/>
        </p:nvSpPr>
        <p:spPr>
          <a:xfrm>
            <a:off x="2510028" y="2633472"/>
            <a:ext cx="236372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in the fields and json modes</a:t>
            </a:r>
            <a:endParaRPr lang="en-US" sz="840" dirty="0"/>
          </a:p>
        </p:txBody>
      </p:sp>
      <p:sp>
        <p:nvSpPr>
          <p:cNvPr id="21" name="Shape 19"/>
          <p:cNvSpPr/>
          <p:nvPr/>
        </p:nvSpPr>
        <p:spPr>
          <a:xfrm>
            <a:off x="502920" y="3017520"/>
            <a:ext cx="4297680" cy="347472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76072" y="3017520"/>
            <a:ext cx="73060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duration_ms</a:t>
            </a:r>
            <a:endParaRPr lang="en-US" sz="840" dirty="0"/>
          </a:p>
        </p:txBody>
      </p:sp>
      <p:sp>
        <p:nvSpPr>
          <p:cNvPr id="23" name="Text 21"/>
          <p:cNvSpPr/>
          <p:nvPr/>
        </p:nvSpPr>
        <p:spPr>
          <a:xfrm>
            <a:off x="1306678" y="3017520"/>
            <a:ext cx="120335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840" dirty="0"/>
          </a:p>
        </p:txBody>
      </p:sp>
      <p:sp>
        <p:nvSpPr>
          <p:cNvPr id="24" name="Text 22"/>
          <p:cNvSpPr/>
          <p:nvPr/>
        </p:nvSpPr>
        <p:spPr>
          <a:xfrm>
            <a:off x="2510028" y="3017520"/>
            <a:ext cx="236372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duration</a:t>
            </a:r>
            <a:endParaRPr lang="en-US" sz="840" dirty="0"/>
          </a:p>
        </p:txBody>
      </p:sp>
      <p:sp>
        <p:nvSpPr>
          <p:cNvPr id="25" name="Text 23"/>
          <p:cNvSpPr/>
          <p:nvPr/>
        </p:nvSpPr>
        <p:spPr>
          <a:xfrm>
            <a:off x="502920" y="3493008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rc ≠ 0 is still HTTP 200. The client tells a business error from a technical failure.</a:t>
            </a:r>
            <a:endParaRPr lang="en-US" sz="860" dirty="0"/>
          </a:p>
        </p:txBody>
      </p:sp>
      <p:sp>
        <p:nvSpPr>
          <p:cNvPr id="26" name="Text 24"/>
          <p:cNvSpPr/>
          <p:nvPr/>
        </p:nvSpPr>
        <p:spPr>
          <a:xfrm>
            <a:off x="502920" y="4041648"/>
            <a:ext cx="32918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Machine API error codes</a:t>
            </a:r>
            <a:endParaRPr lang="en-US" sz="860" dirty="0"/>
          </a:p>
        </p:txBody>
      </p:sp>
      <p:sp>
        <p:nvSpPr>
          <p:cNvPr id="27" name="Shape 25"/>
          <p:cNvSpPr/>
          <p:nvPr/>
        </p:nvSpPr>
        <p:spPr>
          <a:xfrm>
            <a:off x="502920" y="4297680"/>
            <a:ext cx="420624" cy="274320"/>
          </a:xfrm>
          <a:prstGeom prst="roundRect">
            <a:avLst>
              <a:gd name="adj" fmla="val 23333"/>
            </a:avLst>
          </a:prstGeom>
          <a:solidFill>
            <a:srgbClr val="F59E0B"/>
          </a:solidFill>
          <a:ln/>
        </p:spPr>
      </p:sp>
      <p:sp>
        <p:nvSpPr>
          <p:cNvPr id="28" name="Text 26"/>
          <p:cNvSpPr/>
          <p:nvPr/>
        </p:nvSpPr>
        <p:spPr>
          <a:xfrm>
            <a:off x="502920" y="4297680"/>
            <a:ext cx="420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978408" y="4297680"/>
            <a:ext cx="420624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30" name="Text 28"/>
          <p:cNvSpPr/>
          <p:nvPr/>
        </p:nvSpPr>
        <p:spPr>
          <a:xfrm>
            <a:off x="978408" y="4297680"/>
            <a:ext cx="420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401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1453896" y="4297680"/>
            <a:ext cx="420624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32" name="Text 30"/>
          <p:cNvSpPr/>
          <p:nvPr/>
        </p:nvSpPr>
        <p:spPr>
          <a:xfrm>
            <a:off x="1453896" y="4297680"/>
            <a:ext cx="420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403</a:t>
            </a:r>
            <a:endParaRPr lang="en-US" sz="800" dirty="0"/>
          </a:p>
        </p:txBody>
      </p:sp>
      <p:sp>
        <p:nvSpPr>
          <p:cNvPr id="33" name="Shape 31"/>
          <p:cNvSpPr/>
          <p:nvPr/>
        </p:nvSpPr>
        <p:spPr>
          <a:xfrm>
            <a:off x="1929384" y="4297680"/>
            <a:ext cx="420624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34" name="Text 32"/>
          <p:cNvSpPr/>
          <p:nvPr/>
        </p:nvSpPr>
        <p:spPr>
          <a:xfrm>
            <a:off x="1929384" y="4297680"/>
            <a:ext cx="420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404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2404872" y="4297680"/>
            <a:ext cx="420624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36" name="Text 34"/>
          <p:cNvSpPr/>
          <p:nvPr/>
        </p:nvSpPr>
        <p:spPr>
          <a:xfrm>
            <a:off x="2404872" y="4297680"/>
            <a:ext cx="420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413</a:t>
            </a:r>
            <a:endParaRPr lang="en-US" sz="800" dirty="0"/>
          </a:p>
        </p:txBody>
      </p:sp>
      <p:sp>
        <p:nvSpPr>
          <p:cNvPr id="37" name="Shape 35"/>
          <p:cNvSpPr/>
          <p:nvPr/>
        </p:nvSpPr>
        <p:spPr>
          <a:xfrm>
            <a:off x="2880360" y="4297680"/>
            <a:ext cx="420624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38" name="Text 36"/>
          <p:cNvSpPr/>
          <p:nvPr/>
        </p:nvSpPr>
        <p:spPr>
          <a:xfrm>
            <a:off x="2880360" y="4297680"/>
            <a:ext cx="420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429</a:t>
            </a:r>
            <a:endParaRPr lang="en-US" sz="800" dirty="0"/>
          </a:p>
        </p:txBody>
      </p:sp>
      <p:sp>
        <p:nvSpPr>
          <p:cNvPr id="39" name="Shape 37"/>
          <p:cNvSpPr/>
          <p:nvPr/>
        </p:nvSpPr>
        <p:spPr>
          <a:xfrm>
            <a:off x="3355848" y="4297680"/>
            <a:ext cx="420624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40" name="Text 38"/>
          <p:cNvSpPr/>
          <p:nvPr/>
        </p:nvSpPr>
        <p:spPr>
          <a:xfrm>
            <a:off x="3355848" y="4297680"/>
            <a:ext cx="420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502</a:t>
            </a:r>
            <a:endParaRPr lang="en-US" sz="800" dirty="0"/>
          </a:p>
        </p:txBody>
      </p:sp>
      <p:sp>
        <p:nvSpPr>
          <p:cNvPr id="41" name="Shape 39"/>
          <p:cNvSpPr/>
          <p:nvPr/>
        </p:nvSpPr>
        <p:spPr>
          <a:xfrm>
            <a:off x="3831336" y="4297680"/>
            <a:ext cx="420624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42" name="Text 40"/>
          <p:cNvSpPr/>
          <p:nvPr/>
        </p:nvSpPr>
        <p:spPr>
          <a:xfrm>
            <a:off x="3831336" y="4297680"/>
            <a:ext cx="420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503</a:t>
            </a:r>
            <a:endParaRPr lang="en-US" sz="800" dirty="0"/>
          </a:p>
        </p:txBody>
      </p:sp>
      <p:sp>
        <p:nvSpPr>
          <p:cNvPr id="43" name="Shape 41"/>
          <p:cNvSpPr/>
          <p:nvPr/>
        </p:nvSpPr>
        <p:spPr>
          <a:xfrm>
            <a:off x="4306824" y="4297680"/>
            <a:ext cx="420624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44" name="Text 42"/>
          <p:cNvSpPr/>
          <p:nvPr/>
        </p:nvSpPr>
        <p:spPr>
          <a:xfrm>
            <a:off x="4306824" y="4297680"/>
            <a:ext cx="420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504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5120640" y="1188720"/>
            <a:ext cx="32918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Response modes</a:t>
            </a:r>
            <a:endParaRPr lang="en-US" sz="950" dirty="0"/>
          </a:p>
        </p:txBody>
      </p:sp>
      <p:sp>
        <p:nvSpPr>
          <p:cNvPr id="46" name="Shape 44"/>
          <p:cNvSpPr/>
          <p:nvPr/>
        </p:nvSpPr>
        <p:spPr>
          <a:xfrm>
            <a:off x="5120640" y="1481328"/>
            <a:ext cx="352044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248656" y="1609344"/>
            <a:ext cx="777240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48" name="Text 46"/>
          <p:cNvSpPr/>
          <p:nvPr/>
        </p:nvSpPr>
        <p:spPr>
          <a:xfrm>
            <a:off x="5248656" y="1609344"/>
            <a:ext cx="777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</a:t>
            </a:r>
            <a:endParaRPr lang="en-US" sz="850" dirty="0"/>
          </a:p>
        </p:txBody>
      </p:sp>
      <p:sp>
        <p:nvSpPr>
          <p:cNvPr id="49" name="Text 47"/>
          <p:cNvSpPr/>
          <p:nvPr/>
        </p:nvSpPr>
        <p:spPr>
          <a:xfrm>
            <a:off x="6144768" y="1554480"/>
            <a:ext cx="23774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 only. rc is what matters.</a:t>
            </a:r>
            <a:endParaRPr lang="en-US" sz="840" dirty="0"/>
          </a:p>
        </p:txBody>
      </p:sp>
      <p:sp>
        <p:nvSpPr>
          <p:cNvPr id="50" name="Shape 48"/>
          <p:cNvSpPr/>
          <p:nvPr/>
        </p:nvSpPr>
        <p:spPr>
          <a:xfrm>
            <a:off x="5120640" y="2194560"/>
            <a:ext cx="352044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5248656" y="2322576"/>
            <a:ext cx="777240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52" name="Text 50"/>
          <p:cNvSpPr/>
          <p:nvPr/>
        </p:nvSpPr>
        <p:spPr>
          <a:xfrm>
            <a:off x="5248656" y="2322576"/>
            <a:ext cx="777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fields</a:t>
            </a:r>
            <a:endParaRPr lang="en-US" sz="850" dirty="0"/>
          </a:p>
        </p:txBody>
      </p:sp>
      <p:sp>
        <p:nvSpPr>
          <p:cNvPr id="53" name="Text 51"/>
          <p:cNvSpPr/>
          <p:nvPr/>
        </p:nvSpPr>
        <p:spPr>
          <a:xfrm>
            <a:off x="6144768" y="2267712"/>
            <a:ext cx="23774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program returns separated positions and the endpoint types them into data.</a:t>
            </a:r>
            <a:endParaRPr lang="en-US" sz="840" dirty="0"/>
          </a:p>
        </p:txBody>
      </p:sp>
      <p:sp>
        <p:nvSpPr>
          <p:cNvPr id="54" name="Shape 52"/>
          <p:cNvSpPr/>
          <p:nvPr/>
        </p:nvSpPr>
        <p:spPr>
          <a:xfrm>
            <a:off x="5120640" y="2907792"/>
            <a:ext cx="352044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5248656" y="3035808"/>
            <a:ext cx="777240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56" name="Text 54"/>
          <p:cNvSpPr/>
          <p:nvPr/>
        </p:nvSpPr>
        <p:spPr>
          <a:xfrm>
            <a:off x="5248656" y="3035808"/>
            <a:ext cx="777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</a:t>
            </a:r>
            <a:endParaRPr lang="en-US" sz="850" dirty="0"/>
          </a:p>
        </p:txBody>
      </p:sp>
      <p:sp>
        <p:nvSpPr>
          <p:cNvPr id="57" name="Text 55"/>
          <p:cNvSpPr/>
          <p:nvPr/>
        </p:nvSpPr>
        <p:spPr>
          <a:xfrm>
            <a:off x="6144768" y="2980944"/>
            <a:ext cx="23774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program returns valid JSON and nsnatapi validates and publishes it in data.</a:t>
            </a:r>
            <a:endParaRPr lang="en-US" sz="840" dirty="0"/>
          </a:p>
        </p:txBody>
      </p:sp>
      <p:sp>
        <p:nvSpPr>
          <p:cNvPr id="58" name="Text 5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request goes through a filter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502920" y="1225296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225296"/>
            <a:ext cx="45720" cy="131673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335024"/>
            <a:ext cx="2240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Bearer tokens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85800" y="1609344"/>
            <a:ext cx="2240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 bits, SHA-256 hash with pepper, per-endpoint scope, expiry, revocation, rotation and CIDR allowlist.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3310128" y="1225296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10128" y="1225296"/>
            <a:ext cx="45720" cy="131673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0" name="Text 8"/>
          <p:cNvSpPr/>
          <p:nvPr/>
        </p:nvSpPr>
        <p:spPr>
          <a:xfrm>
            <a:off x="3493008" y="1335024"/>
            <a:ext cx="2240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Console RBAC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93008" y="1609344"/>
            <a:ext cx="2240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Roles → groups → users. Permissions are the union. No is_admin. Anti-lockout for the last admin.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6117336" y="1225296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17336" y="1225296"/>
            <a:ext cx="45720" cy="131673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4" name="Text 12"/>
          <p:cNvSpPr/>
          <p:nvPr/>
        </p:nvSpPr>
        <p:spPr>
          <a:xfrm>
            <a:off x="6300216" y="1335024"/>
            <a:ext cx="2240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TOTP 2FA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300216" y="1609344"/>
            <a:ext cx="2240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second factor per account, with password confirmation to disable it.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502920" y="2706624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2920" y="2706624"/>
            <a:ext cx="45720" cy="131673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685800" y="2816352"/>
            <a:ext cx="2240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Strict validation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685800" y="3090672"/>
            <a:ext cx="2240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reaching Natural or the FUSER is validated: no shell with user data, no path traversal.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3310128" y="2706624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310128" y="2706624"/>
            <a:ext cx="45720" cy="131673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3493008" y="2816352"/>
            <a:ext cx="2240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Auditing without bodies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493008" y="3090672"/>
            <a:ext cx="2240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call leaves metadata: environment, library, mode, PID, duration, error. Never the body.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6117336" y="2706624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17336" y="2706624"/>
            <a:ext cx="45720" cy="131673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6" name="Text 24"/>
          <p:cNvSpPr/>
          <p:nvPr/>
        </p:nvSpPr>
        <p:spPr>
          <a:xfrm>
            <a:off x="6300216" y="2816352"/>
            <a:ext cx="2240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Licence and network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300216" y="3090672"/>
            <a:ext cx="2240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Without a valid licence, login and the machine API answer 403. Only loopback is a trusted proxy by default.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OBSERVABILITY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happens in Natural, in plain sight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457200" y="1161288"/>
            <a:ext cx="5349240" cy="3048953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/data/ns/nssuite/nsnatapi/ppt/screens/dashbo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207008"/>
            <a:ext cx="5257800" cy="29575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0" y="1280160"/>
            <a:ext cx="228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2331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server telemetry: CPU, memory, load, disk, RSS, heap and goroutines, refreshed every 5 s.</a:t>
            </a:r>
            <a:endParaRPr lang="en-US" sz="860" dirty="0"/>
          </a:p>
        </p:txBody>
      </p:sp>
      <p:sp>
        <p:nvSpPr>
          <p:cNvPr id="8" name="Text 5"/>
          <p:cNvSpPr/>
          <p:nvPr/>
        </p:nvSpPr>
        <p:spPr>
          <a:xfrm>
            <a:off x="6035040" y="1993392"/>
            <a:ext cx="228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309360" y="1993392"/>
            <a:ext cx="2331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panel: PID, state, uptime, last call, calls served, errors, latency, CPU and memory per session.</a:t>
            </a:r>
            <a:endParaRPr lang="en-US" sz="860" dirty="0"/>
          </a:p>
        </p:txBody>
      </p:sp>
      <p:sp>
        <p:nvSpPr>
          <p:cNvPr id="10" name="Text 7"/>
          <p:cNvSpPr/>
          <p:nvPr/>
        </p:nvSpPr>
        <p:spPr>
          <a:xfrm>
            <a:off x="6035040" y="2706624"/>
            <a:ext cx="228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309360" y="2706624"/>
            <a:ext cx="2331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log with environment, library, execution mode and session PID: every call is correlated with its session.</a:t>
            </a:r>
            <a:endParaRPr lang="en-US" sz="860" dirty="0"/>
          </a:p>
        </p:txBody>
      </p:sp>
      <p:sp>
        <p:nvSpPr>
          <p:cNvPr id="12" name="Text 9"/>
          <p:cNvSpPr/>
          <p:nvPr/>
        </p:nvSpPr>
        <p:spPr>
          <a:xfrm>
            <a:off x="6035040" y="3419856"/>
            <a:ext cx="228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309360" y="3419856"/>
            <a:ext cx="2331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 actions: warm up, restart, kill a given session or resize the pool.</a:t>
            </a:r>
            <a:endParaRPr lang="en-US" sz="860" dirty="0"/>
          </a:p>
        </p:txBody>
      </p:sp>
      <p:sp>
        <p:nvSpPr>
          <p:cNvPr id="14" name="Shape 11"/>
          <p:cNvSpPr/>
          <p:nvPr/>
        </p:nvSpPr>
        <p:spPr>
          <a:xfrm>
            <a:off x="6035040" y="4224528"/>
            <a:ext cx="2606040" cy="384048"/>
          </a:xfrm>
          <a:prstGeom prst="roundRect">
            <a:avLst>
              <a:gd name="adj" fmla="val 1904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144768" y="4224528"/>
            <a:ext cx="2377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of it from the console, without SSH-ing into the box.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CAPACITY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Measured capacity, not promises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02920" y="1152144"/>
            <a:ext cx="3931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MODE  ·  DEV pool of 4 sessions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02920" y="1426464"/>
            <a:ext cx="3931920" cy="310896"/>
          </a:xfrm>
          <a:prstGeom prst="roundRect">
            <a:avLst>
              <a:gd name="adj" fmla="val 14706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76072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362456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rps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2148840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p50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2935224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p95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721608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Errors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502920" y="1773936"/>
            <a:ext cx="3931920" cy="292608"/>
          </a:xfrm>
          <a:prstGeom prst="roundRect">
            <a:avLst>
              <a:gd name="adj" fmla="val 1562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76072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20" dirty="0"/>
          </a:p>
        </p:txBody>
      </p:sp>
      <p:sp>
        <p:nvSpPr>
          <p:cNvPr id="13" name="Text 11"/>
          <p:cNvSpPr/>
          <p:nvPr/>
        </p:nvSpPr>
        <p:spPr>
          <a:xfrm>
            <a:off x="1362456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106</a:t>
            </a:r>
            <a:endParaRPr lang="en-US" sz="820" dirty="0"/>
          </a:p>
        </p:txBody>
      </p:sp>
      <p:sp>
        <p:nvSpPr>
          <p:cNvPr id="14" name="Text 12"/>
          <p:cNvSpPr/>
          <p:nvPr/>
        </p:nvSpPr>
        <p:spPr>
          <a:xfrm>
            <a:off x="2148840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7.8 ms</a:t>
            </a:r>
            <a:endParaRPr lang="en-US" sz="820" dirty="0"/>
          </a:p>
        </p:txBody>
      </p:sp>
      <p:sp>
        <p:nvSpPr>
          <p:cNvPr id="15" name="Text 13"/>
          <p:cNvSpPr/>
          <p:nvPr/>
        </p:nvSpPr>
        <p:spPr>
          <a:xfrm>
            <a:off x="2935224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19.5 ms</a:t>
            </a:r>
            <a:endParaRPr lang="en-US" sz="820" dirty="0"/>
          </a:p>
        </p:txBody>
      </p:sp>
      <p:sp>
        <p:nvSpPr>
          <p:cNvPr id="16" name="Text 14"/>
          <p:cNvSpPr/>
          <p:nvPr/>
        </p:nvSpPr>
        <p:spPr>
          <a:xfrm>
            <a:off x="3721608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20" dirty="0"/>
          </a:p>
        </p:txBody>
      </p:sp>
      <p:sp>
        <p:nvSpPr>
          <p:cNvPr id="17" name="Shape 15"/>
          <p:cNvSpPr/>
          <p:nvPr/>
        </p:nvSpPr>
        <p:spPr>
          <a:xfrm>
            <a:off x="502920" y="2103120"/>
            <a:ext cx="3931920" cy="292608"/>
          </a:xfrm>
          <a:prstGeom prst="roundRect">
            <a:avLst>
              <a:gd name="adj" fmla="val 1562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76072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20" dirty="0"/>
          </a:p>
        </p:txBody>
      </p:sp>
      <p:sp>
        <p:nvSpPr>
          <p:cNvPr id="19" name="Text 17"/>
          <p:cNvSpPr/>
          <p:nvPr/>
        </p:nvSpPr>
        <p:spPr>
          <a:xfrm>
            <a:off x="1362456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251</a:t>
            </a:r>
            <a:endParaRPr lang="en-US" sz="820" dirty="0"/>
          </a:p>
        </p:txBody>
      </p:sp>
      <p:sp>
        <p:nvSpPr>
          <p:cNvPr id="20" name="Text 18"/>
          <p:cNvSpPr/>
          <p:nvPr/>
        </p:nvSpPr>
        <p:spPr>
          <a:xfrm>
            <a:off x="2148840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13.9 ms</a:t>
            </a:r>
            <a:endParaRPr lang="en-US" sz="820" dirty="0"/>
          </a:p>
        </p:txBody>
      </p:sp>
      <p:sp>
        <p:nvSpPr>
          <p:cNvPr id="21" name="Text 19"/>
          <p:cNvSpPr/>
          <p:nvPr/>
        </p:nvSpPr>
        <p:spPr>
          <a:xfrm>
            <a:off x="2935224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31.3 ms</a:t>
            </a:r>
            <a:endParaRPr lang="en-US" sz="820" dirty="0"/>
          </a:p>
        </p:txBody>
      </p:sp>
      <p:sp>
        <p:nvSpPr>
          <p:cNvPr id="22" name="Text 20"/>
          <p:cNvSpPr/>
          <p:nvPr/>
        </p:nvSpPr>
        <p:spPr>
          <a:xfrm>
            <a:off x="3721608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20" dirty="0"/>
          </a:p>
        </p:txBody>
      </p:sp>
      <p:sp>
        <p:nvSpPr>
          <p:cNvPr id="23" name="Shape 21"/>
          <p:cNvSpPr/>
          <p:nvPr/>
        </p:nvSpPr>
        <p:spPr>
          <a:xfrm>
            <a:off x="502920" y="2432304"/>
            <a:ext cx="3931920" cy="292608"/>
          </a:xfrm>
          <a:prstGeom prst="roundRect">
            <a:avLst>
              <a:gd name="adj" fmla="val 1562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76072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20" dirty="0"/>
          </a:p>
        </p:txBody>
      </p:sp>
      <p:sp>
        <p:nvSpPr>
          <p:cNvPr id="25" name="Text 23"/>
          <p:cNvSpPr/>
          <p:nvPr/>
        </p:nvSpPr>
        <p:spPr>
          <a:xfrm>
            <a:off x="1362456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312</a:t>
            </a:r>
            <a:endParaRPr lang="en-US" sz="820" dirty="0"/>
          </a:p>
        </p:txBody>
      </p:sp>
      <p:sp>
        <p:nvSpPr>
          <p:cNvPr id="26" name="Text 24"/>
          <p:cNvSpPr/>
          <p:nvPr/>
        </p:nvSpPr>
        <p:spPr>
          <a:xfrm>
            <a:off x="2148840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23.1 ms</a:t>
            </a:r>
            <a:endParaRPr lang="en-US" sz="820" dirty="0"/>
          </a:p>
        </p:txBody>
      </p:sp>
      <p:sp>
        <p:nvSpPr>
          <p:cNvPr id="27" name="Text 25"/>
          <p:cNvSpPr/>
          <p:nvPr/>
        </p:nvSpPr>
        <p:spPr>
          <a:xfrm>
            <a:off x="2935224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47.7 ms</a:t>
            </a:r>
            <a:endParaRPr lang="en-US" sz="820" dirty="0"/>
          </a:p>
        </p:txBody>
      </p:sp>
      <p:sp>
        <p:nvSpPr>
          <p:cNvPr id="28" name="Text 26"/>
          <p:cNvSpPr/>
          <p:nvPr/>
        </p:nvSpPr>
        <p:spPr>
          <a:xfrm>
            <a:off x="3721608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20" dirty="0"/>
          </a:p>
        </p:txBody>
      </p:sp>
      <p:sp>
        <p:nvSpPr>
          <p:cNvPr id="29" name="Shape 27"/>
          <p:cNvSpPr/>
          <p:nvPr/>
        </p:nvSpPr>
        <p:spPr>
          <a:xfrm>
            <a:off x="502920" y="2761488"/>
            <a:ext cx="3931920" cy="292608"/>
          </a:xfrm>
          <a:prstGeom prst="roundRect">
            <a:avLst>
              <a:gd name="adj" fmla="val 1562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76072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20" dirty="0"/>
          </a:p>
        </p:txBody>
      </p:sp>
      <p:sp>
        <p:nvSpPr>
          <p:cNvPr id="31" name="Text 29"/>
          <p:cNvSpPr/>
          <p:nvPr/>
        </p:nvSpPr>
        <p:spPr>
          <a:xfrm>
            <a:off x="1362456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321</a:t>
            </a:r>
            <a:endParaRPr lang="en-US" sz="820" dirty="0"/>
          </a:p>
        </p:txBody>
      </p:sp>
      <p:sp>
        <p:nvSpPr>
          <p:cNvPr id="32" name="Text 30"/>
          <p:cNvSpPr/>
          <p:nvPr/>
        </p:nvSpPr>
        <p:spPr>
          <a:xfrm>
            <a:off x="2148840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46.9 ms</a:t>
            </a:r>
            <a:endParaRPr lang="en-US" sz="820" dirty="0"/>
          </a:p>
        </p:txBody>
      </p:sp>
      <p:sp>
        <p:nvSpPr>
          <p:cNvPr id="33" name="Text 31"/>
          <p:cNvSpPr/>
          <p:nvPr/>
        </p:nvSpPr>
        <p:spPr>
          <a:xfrm>
            <a:off x="2935224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79.9 ms</a:t>
            </a:r>
            <a:endParaRPr lang="en-US" sz="820" dirty="0"/>
          </a:p>
        </p:txBody>
      </p:sp>
      <p:sp>
        <p:nvSpPr>
          <p:cNvPr id="34" name="Text 32"/>
          <p:cNvSpPr/>
          <p:nvPr/>
        </p:nvSpPr>
        <p:spPr>
          <a:xfrm>
            <a:off x="3721608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20" dirty="0"/>
          </a:p>
        </p:txBody>
      </p:sp>
      <p:sp>
        <p:nvSpPr>
          <p:cNvPr id="35" name="Text 33"/>
          <p:cNvSpPr/>
          <p:nvPr/>
        </p:nvSpPr>
        <p:spPr>
          <a:xfrm>
            <a:off x="502920" y="3163824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certificate: 16 concurrent clients (~320 rps, p95 80 ms, 0 errors)</a:t>
            </a:r>
            <a:endParaRPr lang="en-US" sz="860" dirty="0"/>
          </a:p>
        </p:txBody>
      </p:sp>
      <p:sp>
        <p:nvSpPr>
          <p:cNvPr id="36" name="Text 34"/>
          <p:cNvSpPr/>
          <p:nvPr/>
        </p:nvSpPr>
        <p:spPr>
          <a:xfrm>
            <a:off x="4709160" y="1152144"/>
            <a:ext cx="3931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BATCH MODE  ·  one process per call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4709160" y="1426464"/>
            <a:ext cx="3931920" cy="310896"/>
          </a:xfrm>
          <a:prstGeom prst="roundRect">
            <a:avLst>
              <a:gd name="adj" fmla="val 14706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782312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Clients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5568696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rps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6355080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p50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7141464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p95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7927848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Errors</a:t>
            </a:r>
            <a:endParaRPr lang="en-US" sz="800" dirty="0"/>
          </a:p>
        </p:txBody>
      </p:sp>
      <p:sp>
        <p:nvSpPr>
          <p:cNvPr id="43" name="Shape 41"/>
          <p:cNvSpPr/>
          <p:nvPr/>
        </p:nvSpPr>
        <p:spPr>
          <a:xfrm>
            <a:off x="4709160" y="1773936"/>
            <a:ext cx="3931920" cy="292608"/>
          </a:xfrm>
          <a:prstGeom prst="roundRect">
            <a:avLst>
              <a:gd name="adj" fmla="val 1562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782312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20" dirty="0"/>
          </a:p>
        </p:txBody>
      </p:sp>
      <p:sp>
        <p:nvSpPr>
          <p:cNvPr id="45" name="Text 43"/>
          <p:cNvSpPr/>
          <p:nvPr/>
        </p:nvSpPr>
        <p:spPr>
          <a:xfrm>
            <a:off x="5568696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8.4</a:t>
            </a:r>
            <a:endParaRPr lang="en-US" sz="820" dirty="0"/>
          </a:p>
        </p:txBody>
      </p:sp>
      <p:sp>
        <p:nvSpPr>
          <p:cNvPr id="46" name="Text 44"/>
          <p:cNvSpPr/>
          <p:nvPr/>
        </p:nvSpPr>
        <p:spPr>
          <a:xfrm>
            <a:off x="6355080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111 ms</a:t>
            </a:r>
            <a:endParaRPr lang="en-US" sz="820" dirty="0"/>
          </a:p>
        </p:txBody>
      </p:sp>
      <p:sp>
        <p:nvSpPr>
          <p:cNvPr id="47" name="Text 45"/>
          <p:cNvSpPr/>
          <p:nvPr/>
        </p:nvSpPr>
        <p:spPr>
          <a:xfrm>
            <a:off x="7141464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 ms</a:t>
            </a:r>
            <a:endParaRPr lang="en-US" sz="820" dirty="0"/>
          </a:p>
        </p:txBody>
      </p:sp>
      <p:sp>
        <p:nvSpPr>
          <p:cNvPr id="48" name="Text 46"/>
          <p:cNvSpPr/>
          <p:nvPr/>
        </p:nvSpPr>
        <p:spPr>
          <a:xfrm>
            <a:off x="7927848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20" dirty="0"/>
          </a:p>
        </p:txBody>
      </p:sp>
      <p:sp>
        <p:nvSpPr>
          <p:cNvPr id="49" name="Shape 47"/>
          <p:cNvSpPr/>
          <p:nvPr/>
        </p:nvSpPr>
        <p:spPr>
          <a:xfrm>
            <a:off x="4709160" y="2103120"/>
            <a:ext cx="3931920" cy="292608"/>
          </a:xfrm>
          <a:prstGeom prst="roundRect">
            <a:avLst>
              <a:gd name="adj" fmla="val 1562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4782312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20" dirty="0"/>
          </a:p>
        </p:txBody>
      </p:sp>
      <p:sp>
        <p:nvSpPr>
          <p:cNvPr id="51" name="Text 49"/>
          <p:cNvSpPr/>
          <p:nvPr/>
        </p:nvSpPr>
        <p:spPr>
          <a:xfrm>
            <a:off x="5568696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25.7</a:t>
            </a:r>
            <a:endParaRPr lang="en-US" sz="820" dirty="0"/>
          </a:p>
        </p:txBody>
      </p:sp>
      <p:sp>
        <p:nvSpPr>
          <p:cNvPr id="52" name="Text 50"/>
          <p:cNvSpPr/>
          <p:nvPr/>
        </p:nvSpPr>
        <p:spPr>
          <a:xfrm>
            <a:off x="6355080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 ms</a:t>
            </a:r>
            <a:endParaRPr lang="en-US" sz="820" dirty="0"/>
          </a:p>
        </p:txBody>
      </p:sp>
      <p:sp>
        <p:nvSpPr>
          <p:cNvPr id="53" name="Text 51"/>
          <p:cNvSpPr/>
          <p:nvPr/>
        </p:nvSpPr>
        <p:spPr>
          <a:xfrm>
            <a:off x="7141464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230 ms</a:t>
            </a:r>
            <a:endParaRPr lang="en-US" sz="820" dirty="0"/>
          </a:p>
        </p:txBody>
      </p:sp>
      <p:sp>
        <p:nvSpPr>
          <p:cNvPr id="54" name="Text 52"/>
          <p:cNvSpPr/>
          <p:nvPr/>
        </p:nvSpPr>
        <p:spPr>
          <a:xfrm>
            <a:off x="7927848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20" dirty="0"/>
          </a:p>
        </p:txBody>
      </p:sp>
      <p:sp>
        <p:nvSpPr>
          <p:cNvPr id="55" name="Shape 53"/>
          <p:cNvSpPr/>
          <p:nvPr/>
        </p:nvSpPr>
        <p:spPr>
          <a:xfrm>
            <a:off x="4709160" y="2432304"/>
            <a:ext cx="3931920" cy="292608"/>
          </a:xfrm>
          <a:prstGeom prst="roundRect">
            <a:avLst>
              <a:gd name="adj" fmla="val 1562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782312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20" dirty="0"/>
          </a:p>
        </p:txBody>
      </p:sp>
      <p:sp>
        <p:nvSpPr>
          <p:cNvPr id="57" name="Text 55"/>
          <p:cNvSpPr/>
          <p:nvPr/>
        </p:nvSpPr>
        <p:spPr>
          <a:xfrm>
            <a:off x="5568696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40.0</a:t>
            </a:r>
            <a:endParaRPr lang="en-US" sz="820" dirty="0"/>
          </a:p>
        </p:txBody>
      </p:sp>
      <p:sp>
        <p:nvSpPr>
          <p:cNvPr id="58" name="Text 56"/>
          <p:cNvSpPr/>
          <p:nvPr/>
        </p:nvSpPr>
        <p:spPr>
          <a:xfrm>
            <a:off x="6355080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 ms</a:t>
            </a:r>
            <a:endParaRPr lang="en-US" sz="820" dirty="0"/>
          </a:p>
        </p:txBody>
      </p:sp>
      <p:sp>
        <p:nvSpPr>
          <p:cNvPr id="59" name="Text 57"/>
          <p:cNvSpPr/>
          <p:nvPr/>
        </p:nvSpPr>
        <p:spPr>
          <a:xfrm>
            <a:off x="7141464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285 ms</a:t>
            </a:r>
            <a:endParaRPr lang="en-US" sz="820" dirty="0"/>
          </a:p>
        </p:txBody>
      </p:sp>
      <p:sp>
        <p:nvSpPr>
          <p:cNvPr id="60" name="Text 58"/>
          <p:cNvSpPr/>
          <p:nvPr/>
        </p:nvSpPr>
        <p:spPr>
          <a:xfrm>
            <a:off x="7927848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20" dirty="0"/>
          </a:p>
        </p:txBody>
      </p:sp>
      <p:sp>
        <p:nvSpPr>
          <p:cNvPr id="61" name="Shape 59"/>
          <p:cNvSpPr/>
          <p:nvPr/>
        </p:nvSpPr>
        <p:spPr>
          <a:xfrm>
            <a:off x="4709160" y="2761488"/>
            <a:ext cx="3931920" cy="292608"/>
          </a:xfrm>
          <a:prstGeom prst="roundRect">
            <a:avLst>
              <a:gd name="adj" fmla="val 1562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4782312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20" dirty="0"/>
          </a:p>
        </p:txBody>
      </p:sp>
      <p:sp>
        <p:nvSpPr>
          <p:cNvPr id="63" name="Text 61"/>
          <p:cNvSpPr/>
          <p:nvPr/>
        </p:nvSpPr>
        <p:spPr>
          <a:xfrm>
            <a:off x="5568696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42.2</a:t>
            </a:r>
            <a:endParaRPr lang="en-US" sz="820" dirty="0"/>
          </a:p>
        </p:txBody>
      </p:sp>
      <p:sp>
        <p:nvSpPr>
          <p:cNvPr id="64" name="Text 62"/>
          <p:cNvSpPr/>
          <p:nvPr/>
        </p:nvSpPr>
        <p:spPr>
          <a:xfrm>
            <a:off x="6355080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258 ms</a:t>
            </a:r>
            <a:endParaRPr lang="en-US" sz="820" dirty="0"/>
          </a:p>
        </p:txBody>
      </p:sp>
      <p:sp>
        <p:nvSpPr>
          <p:cNvPr id="65" name="Text 63"/>
          <p:cNvSpPr/>
          <p:nvPr/>
        </p:nvSpPr>
        <p:spPr>
          <a:xfrm>
            <a:off x="7141464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 ms</a:t>
            </a:r>
            <a:endParaRPr lang="en-US" sz="820" dirty="0"/>
          </a:p>
        </p:txBody>
      </p:sp>
      <p:sp>
        <p:nvSpPr>
          <p:cNvPr id="66" name="Text 64"/>
          <p:cNvSpPr/>
          <p:nvPr/>
        </p:nvSpPr>
        <p:spPr>
          <a:xfrm>
            <a:off x="7927848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20" dirty="0"/>
          </a:p>
        </p:txBody>
      </p:sp>
      <p:sp>
        <p:nvSpPr>
          <p:cNvPr id="67" name="Text 65"/>
          <p:cNvSpPr/>
          <p:nvPr/>
        </p:nvSpPr>
        <p:spPr>
          <a:xfrm>
            <a:off x="4709160" y="3163824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Batch certificate: 8 concurrent clients (~40 rps, p95 285 ms, 0 errors)</a:t>
            </a:r>
            <a:endParaRPr lang="en-US" sz="860" dirty="0"/>
          </a:p>
        </p:txBody>
      </p:sp>
      <p:sp>
        <p:nvSpPr>
          <p:cNvPr id="68" name="Shape 66"/>
          <p:cNvSpPr/>
          <p:nvPr/>
        </p:nvSpPr>
        <p:spPr>
          <a:xfrm>
            <a:off x="502920" y="3657600"/>
            <a:ext cx="8138160" cy="786384"/>
          </a:xfrm>
          <a:prstGeom prst="roundRect">
            <a:avLst>
              <a:gd name="adj" fmla="val 930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731520" y="3657600"/>
            <a:ext cx="768096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Closed-loop load with no think time and trivial programs: this is the platform ceiling, not the business one. 15-minute soak: 61,225 calls, 0 errors.</a:t>
            </a:r>
            <a:endParaRPr lang="en-US" sz="860" dirty="0"/>
          </a:p>
        </p:txBody>
      </p:sp>
      <p:sp>
        <p:nvSpPr>
          <p:cNvPr id="70" name="Text 6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MULTI-ENVIRONMENT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endpoint, one environment: DEV, TST and PRD never mix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02920" y="1225296"/>
            <a:ext cx="2542032" cy="13716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316736"/>
            <a:ext cx="1280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1984248" y="1344168"/>
            <a:ext cx="896112" cy="256032"/>
          </a:xfrm>
          <a:prstGeom prst="roundRect">
            <a:avLst>
              <a:gd name="adj" fmla="val 25000"/>
            </a:avLst>
          </a:prstGeom>
          <a:solidFill>
            <a:srgbClr val="0A224F"/>
          </a:solidFill>
          <a:ln/>
        </p:spPr>
      </p:sp>
      <p:sp>
        <p:nvSpPr>
          <p:cNvPr id="7" name="Text 5"/>
          <p:cNvSpPr/>
          <p:nvPr/>
        </p:nvSpPr>
        <p:spPr>
          <a:xfrm>
            <a:off x="1984248" y="1344168"/>
            <a:ext cx="8961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sessions</a:t>
            </a:r>
            <a:endParaRPr lang="en-US" sz="740" dirty="0"/>
          </a:p>
        </p:txBody>
      </p:sp>
      <p:sp>
        <p:nvSpPr>
          <p:cNvPr id="8" name="Text 6"/>
          <p:cNvSpPr/>
          <p:nvPr/>
        </p:nvSpPr>
        <p:spPr>
          <a:xfrm>
            <a:off x="685800" y="171907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NATBP · fuser=22,20 · FUSER /data/ns/fusers/dev</a:t>
            </a:r>
            <a:endParaRPr lang="en-US" sz="840" dirty="0"/>
          </a:p>
        </p:txBody>
      </p:sp>
      <p:sp>
        <p:nvSpPr>
          <p:cNvPr id="9" name="Text 7"/>
          <p:cNvSpPr/>
          <p:nvPr/>
        </p:nvSpPr>
        <p:spPr>
          <a:xfrm>
            <a:off x="685800" y="2249424"/>
            <a:ext cx="22402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i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 FUSER + buffer pool</a:t>
            </a:r>
            <a:endParaRPr lang="en-US" sz="760" dirty="0"/>
          </a:p>
        </p:txBody>
      </p:sp>
      <p:sp>
        <p:nvSpPr>
          <p:cNvPr id="10" name="Shape 8"/>
          <p:cNvSpPr/>
          <p:nvPr/>
        </p:nvSpPr>
        <p:spPr>
          <a:xfrm>
            <a:off x="3310128" y="1225296"/>
            <a:ext cx="2542032" cy="13716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493008" y="1316736"/>
            <a:ext cx="1280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TST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791456" y="1344168"/>
            <a:ext cx="896112" cy="256032"/>
          </a:xfrm>
          <a:prstGeom prst="roundRect">
            <a:avLst>
              <a:gd name="adj" fmla="val 25000"/>
            </a:avLst>
          </a:prstGeom>
          <a:solidFill>
            <a:srgbClr val="0A224F"/>
          </a:solidFill>
          <a:ln/>
        </p:spPr>
      </p:sp>
      <p:sp>
        <p:nvSpPr>
          <p:cNvPr id="13" name="Text 11"/>
          <p:cNvSpPr/>
          <p:nvPr/>
        </p:nvSpPr>
        <p:spPr>
          <a:xfrm>
            <a:off x="4791456" y="1344168"/>
            <a:ext cx="8961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sessions</a:t>
            </a:r>
            <a:endParaRPr lang="en-US" sz="740" dirty="0"/>
          </a:p>
        </p:txBody>
      </p:sp>
      <p:sp>
        <p:nvSpPr>
          <p:cNvPr id="14" name="Text 12"/>
          <p:cNvSpPr/>
          <p:nvPr/>
        </p:nvSpPr>
        <p:spPr>
          <a:xfrm>
            <a:off x="3493008" y="171907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NATTST · fuser=22,30 · FUSER /data/ns/fusers/tst</a:t>
            </a:r>
            <a:endParaRPr lang="en-US" sz="840" dirty="0"/>
          </a:p>
        </p:txBody>
      </p:sp>
      <p:sp>
        <p:nvSpPr>
          <p:cNvPr id="15" name="Text 13"/>
          <p:cNvSpPr/>
          <p:nvPr/>
        </p:nvSpPr>
        <p:spPr>
          <a:xfrm>
            <a:off x="3493008" y="2249424"/>
            <a:ext cx="22402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i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 FUSER + buffer pool</a:t>
            </a:r>
            <a:endParaRPr lang="en-US" sz="760" dirty="0"/>
          </a:p>
        </p:txBody>
      </p:sp>
      <p:sp>
        <p:nvSpPr>
          <p:cNvPr id="16" name="Shape 14"/>
          <p:cNvSpPr/>
          <p:nvPr/>
        </p:nvSpPr>
        <p:spPr>
          <a:xfrm>
            <a:off x="6117336" y="1225296"/>
            <a:ext cx="2542032" cy="13716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00216" y="1316736"/>
            <a:ext cx="1280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PRD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7598664" y="1344168"/>
            <a:ext cx="896112" cy="256032"/>
          </a:xfrm>
          <a:prstGeom prst="roundRect">
            <a:avLst>
              <a:gd name="adj" fmla="val 25000"/>
            </a:avLst>
          </a:prstGeom>
          <a:solidFill>
            <a:srgbClr val="0A224F"/>
          </a:solidFill>
          <a:ln/>
        </p:spPr>
      </p:sp>
      <p:sp>
        <p:nvSpPr>
          <p:cNvPr id="19" name="Text 17"/>
          <p:cNvSpPr/>
          <p:nvPr/>
        </p:nvSpPr>
        <p:spPr>
          <a:xfrm>
            <a:off x="7598664" y="1344168"/>
            <a:ext cx="8961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 defined</a:t>
            </a:r>
            <a:endParaRPr lang="en-US" sz="740" dirty="0"/>
          </a:p>
        </p:txBody>
      </p:sp>
      <p:sp>
        <p:nvSpPr>
          <p:cNvPr id="20" name="Text 18"/>
          <p:cNvSpPr/>
          <p:nvPr/>
        </p:nvSpPr>
        <p:spPr>
          <a:xfrm>
            <a:off x="6300216" y="171907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 buffer pool and FUSER</a:t>
            </a:r>
            <a:endParaRPr lang="en-US" sz="840" dirty="0"/>
          </a:p>
        </p:txBody>
      </p:sp>
      <p:sp>
        <p:nvSpPr>
          <p:cNvPr id="21" name="Text 19"/>
          <p:cNvSpPr/>
          <p:nvPr/>
        </p:nvSpPr>
        <p:spPr>
          <a:xfrm>
            <a:off x="6300216" y="2249424"/>
            <a:ext cx="22402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i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 FUSER + buffer pool</a:t>
            </a:r>
            <a:endParaRPr lang="en-US" sz="760" dirty="0"/>
          </a:p>
        </p:txBody>
      </p:sp>
      <p:sp>
        <p:nvSpPr>
          <p:cNvPr id="22" name="Text 20"/>
          <p:cNvSpPr/>
          <p:nvPr/>
        </p:nvSpPr>
        <p:spPr>
          <a:xfrm>
            <a:off x="502920" y="285292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22960" y="2852928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environment declares its Natural binary, sagenv, buffer pool, NATPARM and FUSER.</a:t>
            </a:r>
            <a:endParaRPr lang="en-US" sz="920" dirty="0"/>
          </a:p>
        </p:txBody>
      </p:sp>
      <p:sp>
        <p:nvSpPr>
          <p:cNvPr id="24" name="Text 22"/>
          <p:cNvSpPr/>
          <p:nvPr/>
        </p:nvSpPr>
        <p:spPr>
          <a:xfrm>
            <a:off x="502920" y="3255264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22960" y="3255264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endpoint picks the environment; the default environment covers those that do not.</a:t>
            </a:r>
            <a:endParaRPr lang="en-US" sz="920" dirty="0"/>
          </a:p>
        </p:txBody>
      </p:sp>
      <p:sp>
        <p:nvSpPr>
          <p:cNvPr id="26" name="Text 24"/>
          <p:cNvSpPr/>
          <p:nvPr/>
        </p:nvSpPr>
        <p:spPr>
          <a:xfrm>
            <a:off x="502920" y="365760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22960" y="365760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session pool is sized per environment: 3 sessions in DEV and 8 in TST coexist without mixing.</a:t>
            </a:r>
            <a:endParaRPr lang="en-US" sz="920" dirty="0"/>
          </a:p>
        </p:txBody>
      </p:sp>
      <p:sp>
        <p:nvSpPr>
          <p:cNvPr id="28" name="Text 26"/>
          <p:cNvSpPr/>
          <p:nvPr/>
        </p:nvSpPr>
        <p:spPr>
          <a:xfrm>
            <a:off x="502920" y="4059936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822960" y="4059936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Calls are recorded with their environment, and the Calls page filters by it.</a:t>
            </a:r>
            <a:endParaRPr lang="en-US" sz="920" dirty="0"/>
          </a:p>
        </p:txBody>
      </p:sp>
      <p:sp>
        <p:nvSpPr>
          <p:cNvPr id="30" name="Shape 28"/>
          <p:cNvSpPr/>
          <p:nvPr/>
        </p:nvSpPr>
        <p:spPr>
          <a:xfrm>
            <a:off x="6035040" y="2798064"/>
            <a:ext cx="2606040" cy="1371600"/>
          </a:xfrm>
          <a:prstGeom prst="roundRect">
            <a:avLst>
              <a:gd name="adj" fmla="val 5333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217920" y="2889504"/>
            <a:ext cx="2286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nsnatapi binary serves all three: the destination changes, not the code.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6217920" y="3675888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  ·  TST  ·  PRD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CASES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it pays off from day one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502920" y="1225296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225296"/>
            <a:ext cx="45720" cy="1316736"/>
          </a:xfrm>
          <a:prstGeom prst="rect">
            <a:avLst/>
          </a:prstGeom>
          <a:solidFill>
            <a:srgbClr val="7B2CBF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335024"/>
            <a:ext cx="2240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Back-office lookups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85800" y="1627632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Balances, policies, catalogues: a query from the web without opening the terminal.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3310128" y="1225296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10128" y="1225296"/>
            <a:ext cx="45720" cy="1316736"/>
          </a:xfrm>
          <a:prstGeom prst="rect">
            <a:avLst/>
          </a:prstGeom>
          <a:solidFill>
            <a:srgbClr val="7B2CBF"/>
          </a:solidFill>
          <a:ln/>
        </p:spPr>
      </p:sp>
      <p:sp>
        <p:nvSpPr>
          <p:cNvPr id="10" name="Text 8"/>
          <p:cNvSpPr/>
          <p:nvPr/>
        </p:nvSpPr>
        <p:spPr>
          <a:xfrm>
            <a:off x="3493008" y="1335024"/>
            <a:ext cx="2240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Capture and entry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93008" y="1627632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Entry forms writing into Adabas with the business validation inside the program itself.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6117336" y="1225296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17336" y="1225296"/>
            <a:ext cx="45720" cy="1316736"/>
          </a:xfrm>
          <a:prstGeom prst="rect">
            <a:avLst/>
          </a:prstGeom>
          <a:solidFill>
            <a:srgbClr val="7B2CBF"/>
          </a:solidFill>
          <a:ln/>
        </p:spPr>
      </p:sp>
      <p:sp>
        <p:nvSpPr>
          <p:cNvPr id="14" name="Text 12"/>
          <p:cNvSpPr/>
          <p:nvPr/>
        </p:nvSpPr>
        <p:spPr>
          <a:xfrm>
            <a:off x="6300216" y="1335024"/>
            <a:ext cx="2240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Payment gateways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300216" y="1627632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POST endpoint with its business rc: the app tells 'rejected' from 'down'.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502920" y="2706624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2920" y="2706624"/>
            <a:ext cx="45720" cy="1316736"/>
          </a:xfrm>
          <a:prstGeom prst="rect">
            <a:avLst/>
          </a:prstGeom>
          <a:solidFill>
            <a:srgbClr val="7B2CBF"/>
          </a:solidFill>
          <a:ln/>
        </p:spPr>
      </p:sp>
      <p:sp>
        <p:nvSpPr>
          <p:cNvPr id="18" name="Text 16"/>
          <p:cNvSpPr/>
          <p:nvPr/>
        </p:nvSpPr>
        <p:spPr>
          <a:xfrm>
            <a:off x="685800" y="2816352"/>
            <a:ext cx="2240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 radar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685800" y="3108960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High-frequency lookups in session mode, at millisecond cost.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3310128" y="2706624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310128" y="2706624"/>
            <a:ext cx="45720" cy="1316736"/>
          </a:xfrm>
          <a:prstGeom prst="rect">
            <a:avLst/>
          </a:prstGeom>
          <a:solidFill>
            <a:srgbClr val="7B2CBF"/>
          </a:solidFill>
          <a:ln/>
        </p:spPr>
      </p:sp>
      <p:sp>
        <p:nvSpPr>
          <p:cNvPr id="22" name="Text 20"/>
          <p:cNvSpPr/>
          <p:nvPr/>
        </p:nvSpPr>
        <p:spPr>
          <a:xfrm>
            <a:off x="3493008" y="2816352"/>
            <a:ext cx="2240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 / iPaaS integration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493008" y="3108960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ERP calls over HTTP; if it speaks JSON, the endpoint publishes typed data.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6117336" y="2706624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17336" y="2706624"/>
            <a:ext cx="45720" cy="1316736"/>
          </a:xfrm>
          <a:prstGeom prst="rect">
            <a:avLst/>
          </a:prstGeom>
          <a:solidFill>
            <a:srgbClr val="7B2CBF"/>
          </a:solidFill>
          <a:ln/>
        </p:spPr>
      </p:sp>
      <p:sp>
        <p:nvSpPr>
          <p:cNvPr id="26" name="Text 24"/>
          <p:cNvSpPr/>
          <p:nvPr/>
        </p:nvSpPr>
        <p:spPr>
          <a:xfrm>
            <a:off x="6300216" y="2816352"/>
            <a:ext cx="2240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Progressive modernisation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300216" y="3108960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Migrate endpoint by endpoint, without rewriting the Natural business logic or stopping it.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STARTED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 and running in four steps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1938528" cy="2432304"/>
          </a:xfrm>
          <a:prstGeom prst="roundRect">
            <a:avLst>
              <a:gd name="adj" fmla="val 330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9224" y="1316736"/>
            <a:ext cx="329184" cy="329184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6" name="Text 4"/>
          <p:cNvSpPr/>
          <p:nvPr/>
        </p:nvSpPr>
        <p:spPr>
          <a:xfrm>
            <a:off x="649224" y="1316736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51560" y="1335024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 and start</a:t>
            </a:r>
            <a:endParaRPr lang="en-US" sz="960" dirty="0"/>
          </a:p>
        </p:txBody>
      </p:sp>
      <p:sp>
        <p:nvSpPr>
          <p:cNvPr id="8" name="Shape 6"/>
          <p:cNvSpPr/>
          <p:nvPr/>
        </p:nvSpPr>
        <p:spPr>
          <a:xfrm>
            <a:off x="630936" y="1755648"/>
            <a:ext cx="1682496" cy="1737360"/>
          </a:xfrm>
          <a:prstGeom prst="roundRect">
            <a:avLst>
              <a:gd name="adj" fmla="val 2717"/>
            </a:avLst>
          </a:prstGeom>
          <a:solidFill>
            <a:srgbClr val="071A3C"/>
          </a:solidFill>
          <a:ln w="12700">
            <a:solidFill>
              <a:srgbClr val="071A3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22376" y="1847088"/>
            <a:ext cx="1536192" cy="15910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nsnatapi init ./data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nsnatapi start ./data</a:t>
            </a:r>
            <a:endParaRPr lang="en-US" sz="580" dirty="0"/>
          </a:p>
        </p:txBody>
      </p:sp>
      <p:sp>
        <p:nvSpPr>
          <p:cNvPr id="10" name="Shape 8"/>
          <p:cNvSpPr/>
          <p:nvPr/>
        </p:nvSpPr>
        <p:spPr>
          <a:xfrm>
            <a:off x="2450592" y="2377440"/>
            <a:ext cx="118872" cy="146304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1" name="Shape 9"/>
          <p:cNvSpPr/>
          <p:nvPr/>
        </p:nvSpPr>
        <p:spPr>
          <a:xfrm>
            <a:off x="2587752" y="1207008"/>
            <a:ext cx="1938528" cy="2432304"/>
          </a:xfrm>
          <a:prstGeom prst="roundRect">
            <a:avLst>
              <a:gd name="adj" fmla="val 330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34056" y="1316736"/>
            <a:ext cx="329184" cy="329184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3" name="Text 11"/>
          <p:cNvSpPr/>
          <p:nvPr/>
        </p:nvSpPr>
        <p:spPr>
          <a:xfrm>
            <a:off x="2734056" y="1316736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136392" y="1335024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the endpoint</a:t>
            </a:r>
            <a:endParaRPr lang="en-US" sz="960" dirty="0"/>
          </a:p>
        </p:txBody>
      </p:sp>
      <p:sp>
        <p:nvSpPr>
          <p:cNvPr id="15" name="Shape 13"/>
          <p:cNvSpPr/>
          <p:nvPr/>
        </p:nvSpPr>
        <p:spPr>
          <a:xfrm>
            <a:off x="2715768" y="1755648"/>
            <a:ext cx="1682496" cy="1737360"/>
          </a:xfrm>
          <a:prstGeom prst="roundRect">
            <a:avLst>
              <a:gd name="adj" fmla="val 2717"/>
            </a:avLst>
          </a:prstGeom>
          <a:solidFill>
            <a:srgbClr val="071A3C"/>
          </a:solidFill>
          <a:ln w="12700">
            <a:solidFill>
              <a:srgbClr val="071A3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807208" y="1847088"/>
            <a:ext cx="1536192" cy="15910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POST /api/endpoints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method, path_template,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library, program,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environment, fields_json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580" dirty="0"/>
          </a:p>
        </p:txBody>
      </p:sp>
      <p:sp>
        <p:nvSpPr>
          <p:cNvPr id="17" name="Shape 15"/>
          <p:cNvSpPr/>
          <p:nvPr/>
        </p:nvSpPr>
        <p:spPr>
          <a:xfrm>
            <a:off x="4535424" y="2377440"/>
            <a:ext cx="118872" cy="146304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8" name="Shape 16"/>
          <p:cNvSpPr/>
          <p:nvPr/>
        </p:nvSpPr>
        <p:spPr>
          <a:xfrm>
            <a:off x="4672584" y="1207008"/>
            <a:ext cx="1938528" cy="2432304"/>
          </a:xfrm>
          <a:prstGeom prst="roundRect">
            <a:avLst>
              <a:gd name="adj" fmla="val 330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818888" y="1316736"/>
            <a:ext cx="329184" cy="329184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20" name="Text 18"/>
          <p:cNvSpPr/>
          <p:nvPr/>
        </p:nvSpPr>
        <p:spPr>
          <a:xfrm>
            <a:off x="4818888" y="1316736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221224" y="1335024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 the stub</a:t>
            </a:r>
            <a:endParaRPr lang="en-US" sz="960" dirty="0"/>
          </a:p>
        </p:txBody>
      </p:sp>
      <p:sp>
        <p:nvSpPr>
          <p:cNvPr id="22" name="Shape 20"/>
          <p:cNvSpPr/>
          <p:nvPr/>
        </p:nvSpPr>
        <p:spPr>
          <a:xfrm>
            <a:off x="4800600" y="1755648"/>
            <a:ext cx="1682496" cy="1737360"/>
          </a:xfrm>
          <a:prstGeom prst="roundRect">
            <a:avLst>
              <a:gd name="adj" fmla="val 2717"/>
            </a:avLst>
          </a:prstGeom>
          <a:solidFill>
            <a:srgbClr val="071A3C"/>
          </a:solidFill>
          <a:ln w="12700">
            <a:solidFill>
              <a:srgbClr val="071A3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892040" y="1847088"/>
            <a:ext cx="1536192" cy="15910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POST /api/endpoints/1/deploy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(ftouch + STOW in the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environment FUSER)</a:t>
            </a:r>
            <a:endParaRPr lang="en-US" sz="580" dirty="0"/>
          </a:p>
        </p:txBody>
      </p:sp>
      <p:sp>
        <p:nvSpPr>
          <p:cNvPr id="24" name="Shape 22"/>
          <p:cNvSpPr/>
          <p:nvPr/>
        </p:nvSpPr>
        <p:spPr>
          <a:xfrm>
            <a:off x="6620256" y="2377440"/>
            <a:ext cx="118872" cy="146304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5" name="Shape 23"/>
          <p:cNvSpPr/>
          <p:nvPr/>
        </p:nvSpPr>
        <p:spPr>
          <a:xfrm>
            <a:off x="6757416" y="1207008"/>
            <a:ext cx="1938528" cy="2432304"/>
          </a:xfrm>
          <a:prstGeom prst="roundRect">
            <a:avLst>
              <a:gd name="adj" fmla="val 330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903720" y="1316736"/>
            <a:ext cx="329184" cy="329184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27" name="Text 25"/>
          <p:cNvSpPr/>
          <p:nvPr/>
        </p:nvSpPr>
        <p:spPr>
          <a:xfrm>
            <a:off x="6903720" y="1316736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306056" y="1335024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 a token and call</a:t>
            </a:r>
            <a:endParaRPr lang="en-US" sz="960" dirty="0"/>
          </a:p>
        </p:txBody>
      </p:sp>
      <p:sp>
        <p:nvSpPr>
          <p:cNvPr id="29" name="Shape 27"/>
          <p:cNvSpPr/>
          <p:nvPr/>
        </p:nvSpPr>
        <p:spPr>
          <a:xfrm>
            <a:off x="6885432" y="1755648"/>
            <a:ext cx="1682496" cy="1737360"/>
          </a:xfrm>
          <a:prstGeom prst="roundRect">
            <a:avLst>
              <a:gd name="adj" fmla="val 2717"/>
            </a:avLst>
          </a:prstGeom>
          <a:solidFill>
            <a:srgbClr val="071A3C"/>
          </a:solidFill>
          <a:ln w="12700">
            <a:solidFill>
              <a:srgbClr val="071A3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976872" y="1847088"/>
            <a:ext cx="1536192" cy="15910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nsnatapi token ./data \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--name java-prd \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--endpoint saldo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curl -H "Authorization: \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Bearer nstm_..." \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http://host:11032/api/ext/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v1/saldo/123</a:t>
            </a:r>
            <a:endParaRPr lang="en-US" sz="580" dirty="0"/>
          </a:p>
        </p:txBody>
      </p:sp>
      <p:sp>
        <p:nvSpPr>
          <p:cNvPr id="31" name="Shape 29"/>
          <p:cNvSpPr/>
          <p:nvPr/>
        </p:nvSpPr>
        <p:spPr>
          <a:xfrm>
            <a:off x="502920" y="3822192"/>
            <a:ext cx="8138160" cy="457200"/>
          </a:xfrm>
          <a:prstGeom prst="roundRect">
            <a:avLst>
              <a:gd name="adj" fmla="val 16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85800" y="3822192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web console (Configuration, Endpoints, Tokens, Sessions) covers the rest: RBAC, environments, auditing and hot tuning.</a:t>
            </a:r>
            <a:endParaRPr lang="en-US" sz="860" dirty="0"/>
          </a:p>
        </p:txBody>
      </p:sp>
      <p:sp>
        <p:nvSpPr>
          <p:cNvPr id="33" name="Text 3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your environment needs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3950208" cy="2926080"/>
          </a:xfrm>
          <a:prstGeom prst="roundRect">
            <a:avLst>
              <a:gd name="adj" fmla="val 2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316736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20" y="1700784"/>
            <a:ext cx="352044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Linux RHEL 8 or 9 (x86-64).</a:t>
            </a:r>
            <a:endParaRPr lang="en-US" sz="8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Software AG Natural and Adabas client (sagenv), with the buffer pool running.</a:t>
            </a:r>
            <a:endParaRPr lang="en-US" sz="8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FUSER with the business subprograms, readable and writable for deployment.</a:t>
            </a:r>
            <a:endParaRPr lang="en-US" sz="8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 reverse proxy with HTTPS in production (nsnatapi does not serve TLS itself).</a:t>
            </a:r>
            <a:endParaRPr lang="en-US" sz="8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One Natural per environment: DEV, TST and PRD may point at different installs.</a:t>
            </a:r>
            <a:endParaRPr lang="en-US" sz="880" dirty="0"/>
          </a:p>
        </p:txBody>
      </p:sp>
      <p:sp>
        <p:nvSpPr>
          <p:cNvPr id="7" name="Shape 5"/>
          <p:cNvSpPr/>
          <p:nvPr/>
        </p:nvSpPr>
        <p:spPr>
          <a:xfrm>
            <a:off x="4690872" y="1188720"/>
            <a:ext cx="3950208" cy="2926080"/>
          </a:xfrm>
          <a:prstGeom prst="roundRect">
            <a:avLst>
              <a:gd name="adj" fmla="val 2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19472" y="1316736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919472" y="1700784"/>
            <a:ext cx="352044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Per-installation licence, with machine fingerprint and validity.</a:t>
            </a:r>
            <a:endParaRPr lang="en-US" sz="8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Without a valid licence, login and the machine API answer 403.</a:t>
            </a:r>
            <a:endParaRPr lang="en-US" sz="8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30-day trial on install, no key needed.</a:t>
            </a:r>
            <a:endParaRPr lang="en-US" sz="8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List price: €7,900 / €6,320 annual renewal.</a:t>
            </a:r>
            <a:endParaRPr lang="en-US" sz="880" dirty="0"/>
          </a:p>
        </p:txBody>
      </p:sp>
      <p:sp>
        <p:nvSpPr>
          <p:cNvPr id="10" name="Shape 8"/>
          <p:cNvSpPr/>
          <p:nvPr/>
        </p:nvSpPr>
        <p:spPr>
          <a:xfrm>
            <a:off x="502920" y="4261104"/>
            <a:ext cx="8138160" cy="402336"/>
          </a:xfrm>
          <a:prstGeom prst="roundRect">
            <a:avLst>
              <a:gd name="adj" fmla="val 18182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4261104"/>
            <a:ext cx="77724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licence is checked at login and on every machine call: the inside of Adabas stays protected.</a:t>
            </a:r>
            <a:endParaRPr lang="en-US" sz="860" dirty="0"/>
          </a:p>
        </p:txBody>
      </p:sp>
      <p:sp>
        <p:nvSpPr>
          <p:cNvPr id="12" name="Text 10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1645920"/>
            <a:ext cx="4754880" cy="475488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280160" y="3108960"/>
            <a:ext cx="3474720" cy="3474720"/>
          </a:xfrm>
          <a:prstGeom prst="ellipse">
            <a:avLst/>
          </a:prstGeom>
          <a:solidFill>
            <a:srgbClr val="7B2CBF">
              <a:alpha val="8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822960"/>
            <a:ext cx="5486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data is already in Adabas.</a:t>
            </a:r>
            <a:endParaRPr lang="en-US" sz="25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the door is missing.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502920" y="1938528"/>
            <a:ext cx="5120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NSNatAPI opens it: with tokens, with scope, with auditing and with whichever execution mode you need. Without rewriting your Natural logic and without EntireX.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2798064"/>
            <a:ext cx="5120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 30-minute demo with your own subprograms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3127248"/>
            <a:ext cx="5120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 Trial in DEV with one real endpoint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3456432"/>
            <a:ext cx="5120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 Rollout to TST and then to PRD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02920" y="3913632"/>
            <a:ext cx="3108960" cy="457200"/>
          </a:xfrm>
          <a:prstGeom prst="roundRect">
            <a:avLst>
              <a:gd name="adj" fmla="val 20000"/>
            </a:avLst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913632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 INFO  ·  nacarsoft.com</a:t>
            </a:r>
            <a:endParaRPr lang="en-US" sz="1100" dirty="0"/>
          </a:p>
        </p:txBody>
      </p:sp>
      <p:pic>
        <p:nvPicPr>
          <p:cNvPr id="12" name="Image 0" descr="/data/ns/nssuite/nsnatapi/ppt/logo-nsnatap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3720" y="1417320"/>
            <a:ext cx="1417320" cy="1417320"/>
          </a:xfrm>
          <a:prstGeom prst="rect">
            <a:avLst/>
          </a:prstGeom>
        </p:spPr>
      </p:pic>
      <p:pic>
        <p:nvPicPr>
          <p:cNvPr id="13" name="Image 1" descr="/data/ns/nssuite/nsnatapi/ppt/logo-nacarsoft-horizont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3840480"/>
            <a:ext cx="2377440" cy="92072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02920" y="4526280"/>
            <a:ext cx="5486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Adabas / Natural Suite  ·  nsnatapi 26.1 build 185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2026-10-19T16:19:30Z</dcterms:created>
  <dcterms:modified xsi:type="dcterms:W3CDTF">2026-10-19T16:19:30Z</dcterms:modified>
</cp:coreProperties>
</file>