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0" y="-1463040"/>
            <a:ext cx="4389120" cy="4389120"/>
          </a:xfrm>
          <a:prstGeom prst="ellipse">
            <a:avLst/>
          </a:prstGeom>
          <a:solidFill>
            <a:srgbClr val="00B4D8">
              <a:alpha val="11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-1463040" y="3566160"/>
            <a:ext cx="3291840" cy="3291840"/>
          </a:xfrm>
          <a:prstGeom prst="ellipse">
            <a:avLst/>
          </a:prstGeom>
          <a:solidFill>
            <a:srgbClr val="7B2CBF">
              <a:alpha val="1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· GESTOR DE FICHEROS WEB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502920" y="713232"/>
            <a:ext cx="3977640" cy="1234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2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server files,</a:t>
            </a:r>
            <a:endParaRPr lang="en-US" sz="225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2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the browser. No downloads.</a:t>
            </a:r>
            <a:endParaRPr lang="en-US" sz="2250" dirty="0"/>
          </a:p>
        </p:txBody>
      </p:sp>
      <p:sp>
        <p:nvSpPr>
          <p:cNvPr id="6" name="Text 4"/>
          <p:cNvSpPr/>
          <p:nvPr/>
        </p:nvSpPr>
        <p:spPr>
          <a:xfrm>
            <a:off x="502920" y="2011680"/>
            <a:ext cx="393192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2000"/>
              </a:lnSpc>
              <a:buNone/>
            </a:pPr>
            <a:r>
              <a:rPr lang="en-US" sz="102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NSFS publishes the file system as a web application: you browse the folders and see the files straight in the browser, from the PC, the tablet or the phone, without downloading anything.</a:t>
            </a:r>
            <a:endParaRPr lang="en-US" sz="1020" dirty="0"/>
          </a:p>
        </p:txBody>
      </p:sp>
      <p:sp>
        <p:nvSpPr>
          <p:cNvPr id="7" name="Shape 5"/>
          <p:cNvSpPr/>
          <p:nvPr/>
        </p:nvSpPr>
        <p:spPr>
          <a:xfrm>
            <a:off x="502920" y="3035808"/>
            <a:ext cx="2651760" cy="457200"/>
          </a:xfrm>
          <a:prstGeom prst="roundRect">
            <a:avLst>
              <a:gd name="adj" fmla="val 20000"/>
            </a:avLst>
          </a:prstGeom>
          <a:solidFill>
            <a:srgbClr val="00B4D8"/>
          </a:solidFill>
          <a:ln/>
        </p:spPr>
      </p:sp>
      <p:sp>
        <p:nvSpPr>
          <p:cNvPr id="8" name="Text 6"/>
          <p:cNvSpPr/>
          <p:nvPr/>
        </p:nvSpPr>
        <p:spPr>
          <a:xfrm>
            <a:off x="502920" y="3035808"/>
            <a:ext cx="2651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SEE FEATURES  →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502920" y="3611880"/>
            <a:ext cx="39319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2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Published folders · In-browser viewer · SFTP connections</a:t>
            </a:r>
            <a:endParaRPr lang="en-US" sz="920" dirty="0"/>
          </a:p>
        </p:txBody>
      </p:sp>
      <p:pic>
        <p:nvPicPr>
          <p:cNvPr id="10" name="Image 0" descr="/data/ns/nssuite/nsfs/ppt/logo-nacarsoft-horizontal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069080"/>
            <a:ext cx="1417320" cy="548893"/>
          </a:xfrm>
          <a:prstGeom prst="rect">
            <a:avLst/>
          </a:prstGeom>
        </p:spPr>
      </p:pic>
      <p:sp>
        <p:nvSpPr>
          <p:cNvPr id="11" name="Shape 8"/>
          <p:cNvSpPr/>
          <p:nvPr/>
        </p:nvSpPr>
        <p:spPr>
          <a:xfrm>
            <a:off x="4709160" y="411480"/>
            <a:ext cx="1828800" cy="1188720"/>
          </a:xfrm>
          <a:prstGeom prst="roundRect">
            <a:avLst>
              <a:gd name="adj" fmla="val 5385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4928616" y="557784"/>
            <a:ext cx="1389888" cy="566928"/>
          </a:xfrm>
          <a:prstGeom prst="roundRect">
            <a:avLst>
              <a:gd name="adj" fmla="val 6452"/>
            </a:avLst>
          </a:prstGeom>
          <a:solidFill>
            <a:srgbClr val="00B4D8">
              <a:alpha val="0"/>
            </a:srgbClr>
          </a:solidFill>
          <a:ln w="19050">
            <a:solidFill>
              <a:srgbClr val="00B4D8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4928616" y="682508"/>
            <a:ext cx="1389888" cy="0"/>
          </a:xfrm>
          <a:prstGeom prst="line">
            <a:avLst/>
          </a:prstGeom>
          <a:noFill/>
          <a:ln w="15240">
            <a:solidFill>
              <a:srgbClr val="00B4D8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4992624" y="603138"/>
            <a:ext cx="64008" cy="64008"/>
          </a:xfrm>
          <a:prstGeom prst="ellipse">
            <a:avLst/>
          </a:prstGeom>
          <a:solidFill>
            <a:srgbClr val="00B4D8">
              <a:alpha val="8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5093208" y="603138"/>
            <a:ext cx="64008" cy="64008"/>
          </a:xfrm>
          <a:prstGeom prst="ellipse">
            <a:avLst/>
          </a:prstGeom>
          <a:solidFill>
            <a:srgbClr val="00B4D8">
              <a:alpha val="80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5193792" y="603138"/>
            <a:ext cx="64008" cy="64008"/>
          </a:xfrm>
          <a:prstGeom prst="ellipse">
            <a:avLst/>
          </a:prstGeom>
          <a:solidFill>
            <a:srgbClr val="00B4D8">
              <a:alpha val="80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5257800" y="603138"/>
            <a:ext cx="764438" cy="64008"/>
          </a:xfrm>
          <a:prstGeom prst="rect">
            <a:avLst/>
          </a:prstGeom>
          <a:solidFill>
            <a:srgbClr val="00B4D8">
              <a:alpha val="40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5038344" y="812902"/>
            <a:ext cx="694944" cy="0"/>
          </a:xfrm>
          <a:prstGeom prst="line">
            <a:avLst/>
          </a:prstGeom>
          <a:noFill/>
          <a:ln w="13970">
            <a:solidFill>
              <a:srgbClr val="00B4D8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5038344" y="909279"/>
            <a:ext cx="1000719" cy="0"/>
          </a:xfrm>
          <a:prstGeom prst="line">
            <a:avLst/>
          </a:prstGeom>
          <a:noFill/>
          <a:ln w="13970">
            <a:solidFill>
              <a:srgbClr val="00B4D8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5038344" y="1005657"/>
            <a:ext cx="500360" cy="0"/>
          </a:xfrm>
          <a:prstGeom prst="line">
            <a:avLst/>
          </a:prstGeom>
          <a:noFill/>
          <a:ln w="13970">
            <a:solidFill>
              <a:srgbClr val="00B4D8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4709160" y="1234440"/>
            <a:ext cx="18288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Browser</a:t>
            </a:r>
            <a:endParaRPr lang="en-US" sz="780" dirty="0"/>
          </a:p>
        </p:txBody>
      </p:sp>
      <p:sp>
        <p:nvSpPr>
          <p:cNvPr id="22" name="Text 19"/>
          <p:cNvSpPr/>
          <p:nvPr/>
        </p:nvSpPr>
        <p:spPr>
          <a:xfrm>
            <a:off x="4709160" y="1399032"/>
            <a:ext cx="182880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58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desktop</a:t>
            </a:r>
            <a:endParaRPr lang="en-US" sz="580" dirty="0"/>
          </a:p>
        </p:txBody>
      </p:sp>
      <p:sp>
        <p:nvSpPr>
          <p:cNvPr id="23" name="Shape 20"/>
          <p:cNvSpPr/>
          <p:nvPr/>
        </p:nvSpPr>
        <p:spPr>
          <a:xfrm>
            <a:off x="6693408" y="411480"/>
            <a:ext cx="841248" cy="1188720"/>
          </a:xfrm>
          <a:prstGeom prst="roundRect">
            <a:avLst>
              <a:gd name="adj" fmla="val 7609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6858000" y="521208"/>
            <a:ext cx="512064" cy="640080"/>
          </a:xfrm>
          <a:prstGeom prst="roundRect">
            <a:avLst>
              <a:gd name="adj" fmla="val 10714"/>
            </a:avLst>
          </a:prstGeom>
          <a:solidFill>
            <a:srgbClr val="00B4D8">
              <a:alpha val="0"/>
            </a:srgbClr>
          </a:solidFill>
          <a:ln w="19050">
            <a:solidFill>
              <a:srgbClr val="00B4D8"/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6903720" y="612648"/>
            <a:ext cx="420624" cy="457200"/>
          </a:xfrm>
          <a:prstGeom prst="roundRect">
            <a:avLst>
              <a:gd name="adj" fmla="val 6522"/>
            </a:avLst>
          </a:prstGeom>
          <a:solidFill>
            <a:srgbClr val="00B4D8">
              <a:alpha val="12000"/>
            </a:srgbClr>
          </a:solidFill>
          <a:ln w="10160">
            <a:solidFill>
              <a:srgbClr val="00B4D8"/>
            </a:solidFill>
            <a:prstDash val="solid"/>
          </a:ln>
        </p:spPr>
      </p:sp>
      <p:sp>
        <p:nvSpPr>
          <p:cNvPr id="26" name="Shape 23"/>
          <p:cNvSpPr/>
          <p:nvPr/>
        </p:nvSpPr>
        <p:spPr>
          <a:xfrm>
            <a:off x="7077456" y="1088136"/>
            <a:ext cx="73152" cy="36576"/>
          </a:xfrm>
          <a:prstGeom prst="ellipse">
            <a:avLst/>
          </a:prstGeom>
          <a:solidFill>
            <a:srgbClr val="00B4D8"/>
          </a:solidFill>
          <a:ln/>
        </p:spPr>
      </p:sp>
      <p:sp>
        <p:nvSpPr>
          <p:cNvPr id="27" name="Text 24"/>
          <p:cNvSpPr/>
          <p:nvPr/>
        </p:nvSpPr>
        <p:spPr>
          <a:xfrm>
            <a:off x="6693408" y="1234440"/>
            <a:ext cx="841248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Tablet</a:t>
            </a:r>
            <a:endParaRPr lang="en-US" sz="780" dirty="0"/>
          </a:p>
        </p:txBody>
      </p:sp>
      <p:sp>
        <p:nvSpPr>
          <p:cNvPr id="28" name="Text 25"/>
          <p:cNvSpPr/>
          <p:nvPr/>
        </p:nvSpPr>
        <p:spPr>
          <a:xfrm>
            <a:off x="6693408" y="1399032"/>
            <a:ext cx="841248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58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iPad</a:t>
            </a:r>
            <a:endParaRPr lang="en-US" sz="580" dirty="0"/>
          </a:p>
        </p:txBody>
      </p:sp>
      <p:sp>
        <p:nvSpPr>
          <p:cNvPr id="29" name="Shape 26"/>
          <p:cNvSpPr/>
          <p:nvPr/>
        </p:nvSpPr>
        <p:spPr>
          <a:xfrm>
            <a:off x="7680960" y="411480"/>
            <a:ext cx="621792" cy="1188720"/>
          </a:xfrm>
          <a:prstGeom prst="roundRect">
            <a:avLst>
              <a:gd name="adj" fmla="val 10294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30" name="Shape 27"/>
          <p:cNvSpPr/>
          <p:nvPr/>
        </p:nvSpPr>
        <p:spPr>
          <a:xfrm>
            <a:off x="7818120" y="521208"/>
            <a:ext cx="347472" cy="640080"/>
          </a:xfrm>
          <a:prstGeom prst="roundRect">
            <a:avLst>
              <a:gd name="adj" fmla="val 18421"/>
            </a:avLst>
          </a:prstGeom>
          <a:solidFill>
            <a:srgbClr val="00B4D8">
              <a:alpha val="0"/>
            </a:srgbClr>
          </a:solidFill>
          <a:ln w="19050">
            <a:solidFill>
              <a:srgbClr val="00B4D8"/>
            </a:solidFill>
            <a:prstDash val="solid"/>
          </a:ln>
        </p:spPr>
      </p:sp>
      <p:sp>
        <p:nvSpPr>
          <p:cNvPr id="31" name="Shape 28"/>
          <p:cNvSpPr/>
          <p:nvPr/>
        </p:nvSpPr>
        <p:spPr>
          <a:xfrm>
            <a:off x="7854696" y="612648"/>
            <a:ext cx="274320" cy="457200"/>
          </a:xfrm>
          <a:prstGeom prst="roundRect">
            <a:avLst>
              <a:gd name="adj" fmla="val 6667"/>
            </a:avLst>
          </a:prstGeom>
          <a:solidFill>
            <a:srgbClr val="00B4D8">
              <a:alpha val="12000"/>
            </a:srgbClr>
          </a:solidFill>
          <a:ln w="10160">
            <a:solidFill>
              <a:srgbClr val="00B4D8"/>
            </a:solidFill>
            <a:prstDash val="solid"/>
          </a:ln>
        </p:spPr>
      </p:sp>
      <p:sp>
        <p:nvSpPr>
          <p:cNvPr id="32" name="Shape 29"/>
          <p:cNvSpPr/>
          <p:nvPr/>
        </p:nvSpPr>
        <p:spPr>
          <a:xfrm>
            <a:off x="7959852" y="1092708"/>
            <a:ext cx="64008" cy="32004"/>
          </a:xfrm>
          <a:prstGeom prst="ellipse">
            <a:avLst/>
          </a:prstGeom>
          <a:solidFill>
            <a:srgbClr val="00B4D8"/>
          </a:solidFill>
          <a:ln/>
        </p:spPr>
      </p:sp>
      <p:sp>
        <p:nvSpPr>
          <p:cNvPr id="33" name="Text 30"/>
          <p:cNvSpPr/>
          <p:nvPr/>
        </p:nvSpPr>
        <p:spPr>
          <a:xfrm>
            <a:off x="7680960" y="1234440"/>
            <a:ext cx="621792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Phone</a:t>
            </a:r>
            <a:endParaRPr lang="en-US" sz="780" dirty="0"/>
          </a:p>
        </p:txBody>
      </p:sp>
      <p:sp>
        <p:nvSpPr>
          <p:cNvPr id="34" name="Text 31"/>
          <p:cNvSpPr/>
          <p:nvPr/>
        </p:nvSpPr>
        <p:spPr>
          <a:xfrm>
            <a:off x="7680960" y="1399032"/>
            <a:ext cx="621792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58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iPhone</a:t>
            </a:r>
            <a:endParaRPr lang="en-US" sz="580" dirty="0"/>
          </a:p>
        </p:txBody>
      </p:sp>
      <p:sp>
        <p:nvSpPr>
          <p:cNvPr id="35" name="Shape 32"/>
          <p:cNvSpPr/>
          <p:nvPr/>
        </p:nvSpPr>
        <p:spPr>
          <a:xfrm>
            <a:off x="5623560" y="1600200"/>
            <a:ext cx="0" cy="118872"/>
          </a:xfrm>
          <a:prstGeom prst="line">
            <a:avLst/>
          </a:prstGeom>
          <a:noFill/>
          <a:ln w="13970">
            <a:solidFill>
              <a:srgbClr val="1E3F85"/>
            </a:solidFill>
            <a:prstDash val="solid"/>
          </a:ln>
        </p:spPr>
      </p:sp>
      <p:sp>
        <p:nvSpPr>
          <p:cNvPr id="36" name="Shape 33"/>
          <p:cNvSpPr/>
          <p:nvPr/>
        </p:nvSpPr>
        <p:spPr>
          <a:xfrm>
            <a:off x="7114032" y="1600200"/>
            <a:ext cx="0" cy="118872"/>
          </a:xfrm>
          <a:prstGeom prst="line">
            <a:avLst/>
          </a:prstGeom>
          <a:noFill/>
          <a:ln w="13970">
            <a:solidFill>
              <a:srgbClr val="1E3F85"/>
            </a:solidFill>
            <a:prstDash val="solid"/>
          </a:ln>
        </p:spPr>
      </p:sp>
      <p:sp>
        <p:nvSpPr>
          <p:cNvPr id="37" name="Shape 34"/>
          <p:cNvSpPr/>
          <p:nvPr/>
        </p:nvSpPr>
        <p:spPr>
          <a:xfrm>
            <a:off x="7991856" y="1600200"/>
            <a:ext cx="0" cy="118872"/>
          </a:xfrm>
          <a:prstGeom prst="line">
            <a:avLst/>
          </a:prstGeom>
          <a:noFill/>
          <a:ln w="13970">
            <a:solidFill>
              <a:srgbClr val="1E3F85"/>
            </a:solidFill>
            <a:prstDash val="solid"/>
          </a:ln>
        </p:spPr>
      </p:sp>
      <p:sp>
        <p:nvSpPr>
          <p:cNvPr id="38" name="Shape 35"/>
          <p:cNvSpPr/>
          <p:nvPr/>
        </p:nvSpPr>
        <p:spPr>
          <a:xfrm>
            <a:off x="5623560" y="1719072"/>
            <a:ext cx="2368296" cy="0"/>
          </a:xfrm>
          <a:prstGeom prst="line">
            <a:avLst/>
          </a:prstGeom>
          <a:noFill/>
          <a:ln w="13970">
            <a:solidFill>
              <a:srgbClr val="1E3F85"/>
            </a:solidFill>
            <a:prstDash val="solid"/>
          </a:ln>
        </p:spPr>
      </p:sp>
      <p:sp>
        <p:nvSpPr>
          <p:cNvPr id="39" name="Shape 36"/>
          <p:cNvSpPr/>
          <p:nvPr/>
        </p:nvSpPr>
        <p:spPr>
          <a:xfrm>
            <a:off x="6807708" y="1719072"/>
            <a:ext cx="0" cy="219456"/>
          </a:xfrm>
          <a:prstGeom prst="line">
            <a:avLst/>
          </a:prstGeom>
          <a:noFill/>
          <a:ln w="20320">
            <a:solidFill>
              <a:srgbClr val="00B4D8"/>
            </a:solidFill>
            <a:prstDash val="solid"/>
            <a:tailEnd type="triangle"/>
          </a:ln>
        </p:spPr>
      </p:sp>
      <p:sp>
        <p:nvSpPr>
          <p:cNvPr id="40" name="Shape 37"/>
          <p:cNvSpPr/>
          <p:nvPr/>
        </p:nvSpPr>
        <p:spPr>
          <a:xfrm>
            <a:off x="6053328" y="1591056"/>
            <a:ext cx="1051560" cy="219456"/>
          </a:xfrm>
          <a:prstGeom prst="roundRect">
            <a:avLst>
              <a:gd name="adj" fmla="val 29167"/>
            </a:avLst>
          </a:prstGeom>
          <a:solidFill>
            <a:srgbClr val="0E2C63"/>
          </a:solidFill>
          <a:ln/>
        </p:spPr>
      </p:sp>
      <p:sp>
        <p:nvSpPr>
          <p:cNvPr id="41" name="Text 38"/>
          <p:cNvSpPr/>
          <p:nvPr/>
        </p:nvSpPr>
        <p:spPr>
          <a:xfrm>
            <a:off x="6053328" y="1591056"/>
            <a:ext cx="105156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64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HTTPS · a single binary</a:t>
            </a:r>
            <a:endParaRPr lang="en-US" sz="640" dirty="0"/>
          </a:p>
        </p:txBody>
      </p:sp>
      <p:sp>
        <p:nvSpPr>
          <p:cNvPr id="42" name="Shape 39"/>
          <p:cNvSpPr/>
          <p:nvPr/>
        </p:nvSpPr>
        <p:spPr>
          <a:xfrm>
            <a:off x="5669280" y="1938528"/>
            <a:ext cx="1828800" cy="603504"/>
          </a:xfrm>
          <a:prstGeom prst="roundRect">
            <a:avLst>
              <a:gd name="adj" fmla="val 13636"/>
            </a:avLst>
          </a:prstGeom>
          <a:solidFill>
            <a:srgbClr val="00B4D8"/>
          </a:solidFill>
          <a:ln w="12700">
            <a:solidFill>
              <a:srgbClr val="00B4D8"/>
            </a:solidFill>
            <a:prstDash val="solid"/>
          </a:ln>
        </p:spPr>
      </p:sp>
      <p:pic>
        <p:nvPicPr>
          <p:cNvPr id="43" name="Image 1" descr="/data/ns/nssuite/nsfs/ppt/logo-nsfs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9008" y="2048256"/>
            <a:ext cx="384048" cy="384048"/>
          </a:xfrm>
          <a:prstGeom prst="rect">
            <a:avLst/>
          </a:prstGeom>
        </p:spPr>
      </p:pic>
      <p:sp>
        <p:nvSpPr>
          <p:cNvPr id="44" name="Text 40"/>
          <p:cNvSpPr/>
          <p:nvPr/>
        </p:nvSpPr>
        <p:spPr>
          <a:xfrm>
            <a:off x="6236208" y="2011680"/>
            <a:ext cx="1188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NSFS</a:t>
            </a:r>
            <a:endParaRPr lang="en-US" sz="1250" dirty="0"/>
          </a:p>
        </p:txBody>
      </p:sp>
      <p:sp>
        <p:nvSpPr>
          <p:cNvPr id="45" name="Text 41"/>
          <p:cNvSpPr/>
          <p:nvPr/>
        </p:nvSpPr>
        <p:spPr>
          <a:xfrm>
            <a:off x="6236208" y="2267712"/>
            <a:ext cx="118872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web file manager</a:t>
            </a:r>
            <a:endParaRPr lang="en-US" sz="760" dirty="0"/>
          </a:p>
        </p:txBody>
      </p:sp>
      <p:sp>
        <p:nvSpPr>
          <p:cNvPr id="46" name="Shape 42"/>
          <p:cNvSpPr/>
          <p:nvPr/>
        </p:nvSpPr>
        <p:spPr>
          <a:xfrm>
            <a:off x="6583680" y="2542032"/>
            <a:ext cx="-937260" cy="347472"/>
          </a:xfrm>
          <a:prstGeom prst="line">
            <a:avLst/>
          </a:prstGeom>
          <a:noFill/>
          <a:ln w="16510">
            <a:solidFill>
              <a:srgbClr val="00B4D8"/>
            </a:solidFill>
            <a:prstDash val="solid"/>
            <a:tailEnd type="triangle"/>
          </a:ln>
        </p:spPr>
      </p:sp>
      <p:sp>
        <p:nvSpPr>
          <p:cNvPr id="47" name="Shape 43"/>
          <p:cNvSpPr/>
          <p:nvPr/>
        </p:nvSpPr>
        <p:spPr>
          <a:xfrm>
            <a:off x="4709160" y="2889504"/>
            <a:ext cx="1874520" cy="713232"/>
          </a:xfrm>
          <a:prstGeom prst="roundRect">
            <a:avLst>
              <a:gd name="adj" fmla="val 8974"/>
            </a:avLst>
          </a:prstGeom>
          <a:solidFill>
            <a:srgbClr val="0E2C63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48" name="Shape 44"/>
          <p:cNvSpPr/>
          <p:nvPr/>
        </p:nvSpPr>
        <p:spPr>
          <a:xfrm>
            <a:off x="4855464" y="3140050"/>
            <a:ext cx="292608" cy="186538"/>
          </a:xfrm>
          <a:prstGeom prst="roundRect">
            <a:avLst>
              <a:gd name="adj" fmla="val 14706"/>
            </a:avLst>
          </a:prstGeom>
          <a:solidFill>
            <a:srgbClr val="00B4D8">
              <a:alpha val="0"/>
            </a:srgbClr>
          </a:solidFill>
          <a:ln w="17780">
            <a:solidFill>
              <a:srgbClr val="00B4D8"/>
            </a:solidFill>
            <a:prstDash val="solid"/>
          </a:ln>
        </p:spPr>
      </p:sp>
      <p:sp>
        <p:nvSpPr>
          <p:cNvPr id="49" name="Shape 45"/>
          <p:cNvSpPr/>
          <p:nvPr/>
        </p:nvSpPr>
        <p:spPr>
          <a:xfrm>
            <a:off x="4855464" y="3090672"/>
            <a:ext cx="122895" cy="71323"/>
          </a:xfrm>
          <a:prstGeom prst="rect">
            <a:avLst/>
          </a:prstGeom>
          <a:solidFill>
            <a:srgbClr val="00B4D8">
              <a:alpha val="0"/>
            </a:srgbClr>
          </a:solidFill>
          <a:ln w="17780">
            <a:solidFill>
              <a:srgbClr val="00B4D8"/>
            </a:solidFill>
            <a:prstDash val="solid"/>
          </a:ln>
        </p:spPr>
      </p:sp>
      <p:sp>
        <p:nvSpPr>
          <p:cNvPr id="50" name="Text 46"/>
          <p:cNvSpPr/>
          <p:nvPr/>
        </p:nvSpPr>
        <p:spPr>
          <a:xfrm>
            <a:off x="5221224" y="2999232"/>
            <a:ext cx="1289304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Local server</a:t>
            </a:r>
            <a:endParaRPr lang="en-US" sz="840" dirty="0"/>
          </a:p>
        </p:txBody>
      </p:sp>
      <p:sp>
        <p:nvSpPr>
          <p:cNvPr id="51" name="Text 47"/>
          <p:cNvSpPr/>
          <p:nvPr/>
        </p:nvSpPr>
        <p:spPr>
          <a:xfrm>
            <a:off x="5221224" y="3236976"/>
            <a:ext cx="1289304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64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published folders and ACL</a:t>
            </a:r>
            <a:endParaRPr lang="en-US" sz="640" dirty="0"/>
          </a:p>
        </p:txBody>
      </p:sp>
      <p:sp>
        <p:nvSpPr>
          <p:cNvPr id="52" name="Shape 48"/>
          <p:cNvSpPr/>
          <p:nvPr/>
        </p:nvSpPr>
        <p:spPr>
          <a:xfrm>
            <a:off x="6583680" y="2542032"/>
            <a:ext cx="1120140" cy="347472"/>
          </a:xfrm>
          <a:prstGeom prst="line">
            <a:avLst/>
          </a:prstGeom>
          <a:noFill/>
          <a:ln w="16510">
            <a:solidFill>
              <a:srgbClr val="00B4D8"/>
            </a:solidFill>
            <a:prstDash val="solid"/>
            <a:tailEnd type="triangle"/>
          </a:ln>
        </p:spPr>
      </p:sp>
      <p:sp>
        <p:nvSpPr>
          <p:cNvPr id="53" name="Shape 49"/>
          <p:cNvSpPr/>
          <p:nvPr/>
        </p:nvSpPr>
        <p:spPr>
          <a:xfrm>
            <a:off x="6766560" y="2889504"/>
            <a:ext cx="1874520" cy="713232"/>
          </a:xfrm>
          <a:prstGeom prst="roundRect">
            <a:avLst>
              <a:gd name="adj" fmla="val 8974"/>
            </a:avLst>
          </a:prstGeom>
          <a:solidFill>
            <a:srgbClr val="0E2C63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54" name="Shape 50"/>
          <p:cNvSpPr/>
          <p:nvPr/>
        </p:nvSpPr>
        <p:spPr>
          <a:xfrm>
            <a:off x="6931152" y="3090672"/>
            <a:ext cx="256032" cy="115214"/>
          </a:xfrm>
          <a:prstGeom prst="roundRect">
            <a:avLst>
              <a:gd name="adj" fmla="val 15873"/>
            </a:avLst>
          </a:prstGeom>
          <a:solidFill>
            <a:srgbClr val="00B4D8">
              <a:alpha val="0"/>
            </a:srgbClr>
          </a:solidFill>
          <a:ln w="17780">
            <a:solidFill>
              <a:srgbClr val="00B4D8"/>
            </a:solidFill>
            <a:prstDash val="solid"/>
          </a:ln>
        </p:spPr>
      </p:sp>
      <p:sp>
        <p:nvSpPr>
          <p:cNvPr id="55" name="Shape 51"/>
          <p:cNvSpPr/>
          <p:nvPr/>
        </p:nvSpPr>
        <p:spPr>
          <a:xfrm>
            <a:off x="6931152" y="3233318"/>
            <a:ext cx="256032" cy="115214"/>
          </a:xfrm>
          <a:prstGeom prst="roundRect">
            <a:avLst>
              <a:gd name="adj" fmla="val 15873"/>
            </a:avLst>
          </a:prstGeom>
          <a:solidFill>
            <a:srgbClr val="00B4D8">
              <a:alpha val="0"/>
            </a:srgbClr>
          </a:solidFill>
          <a:ln w="17780">
            <a:solidFill>
              <a:srgbClr val="00B4D8"/>
            </a:solidFill>
            <a:prstDash val="solid"/>
          </a:ln>
        </p:spPr>
      </p:sp>
      <p:sp>
        <p:nvSpPr>
          <p:cNvPr id="56" name="Shape 52"/>
          <p:cNvSpPr/>
          <p:nvPr/>
        </p:nvSpPr>
        <p:spPr>
          <a:xfrm>
            <a:off x="6951635" y="3126334"/>
            <a:ext cx="25603" cy="25603"/>
          </a:xfrm>
          <a:prstGeom prst="ellipse">
            <a:avLst/>
          </a:prstGeom>
          <a:solidFill>
            <a:srgbClr val="00B4D8"/>
          </a:solidFill>
          <a:ln/>
        </p:spPr>
      </p:sp>
      <p:sp>
        <p:nvSpPr>
          <p:cNvPr id="57" name="Shape 53"/>
          <p:cNvSpPr/>
          <p:nvPr/>
        </p:nvSpPr>
        <p:spPr>
          <a:xfrm>
            <a:off x="6951635" y="3268980"/>
            <a:ext cx="25603" cy="25603"/>
          </a:xfrm>
          <a:prstGeom prst="ellipse">
            <a:avLst/>
          </a:prstGeom>
          <a:solidFill>
            <a:srgbClr val="00B4D8"/>
          </a:solidFill>
          <a:ln/>
        </p:spPr>
      </p:sp>
      <p:sp>
        <p:nvSpPr>
          <p:cNvPr id="58" name="Text 54"/>
          <p:cNvSpPr/>
          <p:nvPr/>
        </p:nvSpPr>
        <p:spPr>
          <a:xfrm>
            <a:off x="7278624" y="2999232"/>
            <a:ext cx="1289304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Remote servers</a:t>
            </a:r>
            <a:endParaRPr lang="en-US" sz="840" dirty="0"/>
          </a:p>
        </p:txBody>
      </p:sp>
      <p:sp>
        <p:nvSpPr>
          <p:cNvPr id="59" name="Text 55"/>
          <p:cNvSpPr/>
          <p:nvPr/>
        </p:nvSpPr>
        <p:spPr>
          <a:xfrm>
            <a:off x="7278624" y="3236976"/>
            <a:ext cx="1289304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64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SFTP with encrypted credentials</a:t>
            </a:r>
            <a:endParaRPr lang="en-US" sz="640" dirty="0"/>
          </a:p>
        </p:txBody>
      </p:sp>
      <p:sp>
        <p:nvSpPr>
          <p:cNvPr id="60" name="Text 56"/>
          <p:cNvSpPr/>
          <p:nvPr/>
        </p:nvSpPr>
        <p:spPr>
          <a:xfrm>
            <a:off x="4709160" y="3730752"/>
            <a:ext cx="393192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60" i="1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Seen in the browser: text, image, PDF, Office, binary and logs</a:t>
            </a:r>
            <a:endParaRPr lang="en-US" sz="760" dirty="0"/>
          </a:p>
        </p:txBody>
      </p:sp>
      <p:sp>
        <p:nvSpPr>
          <p:cNvPr id="61" name="Text 57"/>
          <p:cNvSpPr/>
          <p:nvPr/>
        </p:nvSpPr>
        <p:spPr>
          <a:xfrm>
            <a:off x="4709160" y="4023360"/>
            <a:ext cx="393192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4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folders · preview · search · sftp · audit</a:t>
            </a:r>
            <a:endParaRPr lang="en-US" sz="74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PROBLEMA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21792"/>
            <a:ext cx="813816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server files, reached by downloading</a:t>
            </a:r>
            <a:endParaRPr lang="en-US" sz="2300" dirty="0"/>
          </a:p>
        </p:txBody>
      </p:sp>
      <p:sp>
        <p:nvSpPr>
          <p:cNvPr id="4" name="Text 2"/>
          <p:cNvSpPr/>
          <p:nvPr/>
        </p:nvSpPr>
        <p:spPr>
          <a:xfrm>
            <a:off x="502920" y="1170432"/>
            <a:ext cx="813816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10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Folders shared over FTP or SCP, files pulled down to the laptop just to open them, and whole directories nobody knows who has touched.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502920" y="1691640"/>
            <a:ext cx="3931920" cy="1143000"/>
          </a:xfrm>
          <a:prstGeom prst="roundRect">
            <a:avLst>
              <a:gd name="adj" fmla="val 560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67512" y="1801368"/>
            <a:ext cx="5486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E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1161288" y="1801368"/>
            <a:ext cx="31089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Everything by download</a:t>
            </a:r>
            <a:endParaRPr lang="en-US" sz="1250" dirty="0"/>
          </a:p>
        </p:txBody>
      </p:sp>
      <p:sp>
        <p:nvSpPr>
          <p:cNvPr id="8" name="Text 6"/>
          <p:cNvSpPr/>
          <p:nvPr/>
        </p:nvSpPr>
        <p:spPr>
          <a:xfrm>
            <a:off x="1161288" y="2130552"/>
            <a:ext cx="310896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9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read a log you have to pull it, open it locally and upload it back if you need to fix something.</a:t>
            </a:r>
            <a:endParaRPr lang="en-US" sz="920" dirty="0"/>
          </a:p>
        </p:txBody>
      </p:sp>
      <p:sp>
        <p:nvSpPr>
          <p:cNvPr id="9" name="Shape 7"/>
          <p:cNvSpPr/>
          <p:nvPr/>
        </p:nvSpPr>
        <p:spPr>
          <a:xfrm>
            <a:off x="4663440" y="1691640"/>
            <a:ext cx="3931920" cy="1143000"/>
          </a:xfrm>
          <a:prstGeom prst="roundRect">
            <a:avLst>
              <a:gd name="adj" fmla="val 560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828032" y="1801368"/>
            <a:ext cx="5486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E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5321808" y="1801368"/>
            <a:ext cx="31089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Loose folders</a:t>
            </a:r>
            <a:endParaRPr lang="en-US" sz="1250" dirty="0"/>
          </a:p>
        </p:txBody>
      </p:sp>
      <p:sp>
        <p:nvSpPr>
          <p:cNvPr id="12" name="Text 10"/>
          <p:cNvSpPr/>
          <p:nvPr/>
        </p:nvSpPr>
        <p:spPr>
          <a:xfrm>
            <a:off x="5321808" y="2130552"/>
            <a:ext cx="310896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9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workstation decides who gets what. There is no single place to see who can reach what.</a:t>
            </a:r>
            <a:endParaRPr lang="en-US" sz="920" dirty="0"/>
          </a:p>
        </p:txBody>
      </p:sp>
      <p:sp>
        <p:nvSpPr>
          <p:cNvPr id="13" name="Shape 11"/>
          <p:cNvSpPr/>
          <p:nvPr/>
        </p:nvSpPr>
        <p:spPr>
          <a:xfrm>
            <a:off x="502920" y="2990088"/>
            <a:ext cx="3931920" cy="1143000"/>
          </a:xfrm>
          <a:prstGeom prst="roundRect">
            <a:avLst>
              <a:gd name="adj" fmla="val 560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67512" y="3099816"/>
            <a:ext cx="5486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E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1161288" y="3099816"/>
            <a:ext cx="31089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identity</a:t>
            </a:r>
            <a:endParaRPr lang="en-US" sz="1250" dirty="0"/>
          </a:p>
        </p:txBody>
      </p:sp>
      <p:sp>
        <p:nvSpPr>
          <p:cNvPr id="16" name="Text 14"/>
          <p:cNvSpPr/>
          <p:nvPr/>
        </p:nvSpPr>
        <p:spPr>
          <a:xfrm>
            <a:off x="1161288" y="3429000"/>
            <a:ext cx="310896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9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Access to a file server is spread across system accounts, with no groups and no roles.</a:t>
            </a:r>
            <a:endParaRPr lang="en-US" sz="920" dirty="0"/>
          </a:p>
        </p:txBody>
      </p:sp>
      <p:sp>
        <p:nvSpPr>
          <p:cNvPr id="17" name="Shape 15"/>
          <p:cNvSpPr/>
          <p:nvPr/>
        </p:nvSpPr>
        <p:spPr>
          <a:xfrm>
            <a:off x="4663440" y="2990088"/>
            <a:ext cx="3931920" cy="1143000"/>
          </a:xfrm>
          <a:prstGeom prst="roundRect">
            <a:avLst>
              <a:gd name="adj" fmla="val 560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828032" y="3099816"/>
            <a:ext cx="5486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E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5321808" y="3099816"/>
            <a:ext cx="31089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trace</a:t>
            </a:r>
            <a:endParaRPr lang="en-US" sz="1250" dirty="0"/>
          </a:p>
        </p:txBody>
      </p:sp>
      <p:sp>
        <p:nvSpPr>
          <p:cNvPr id="20" name="Text 18"/>
          <p:cNvSpPr/>
          <p:nvPr/>
        </p:nvSpPr>
        <p:spPr>
          <a:xfrm>
            <a:off x="5321808" y="3429000"/>
            <a:ext cx="310896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9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was downloaded, from where and by whom is not recorded anywhere.</a:t>
            </a:r>
            <a:endParaRPr lang="en-US" sz="920" dirty="0"/>
          </a:p>
        </p:txBody>
      </p:sp>
      <p:sp>
        <p:nvSpPr>
          <p:cNvPr id="21" name="Shape 19"/>
          <p:cNvSpPr/>
          <p:nvPr/>
        </p:nvSpPr>
        <p:spPr>
          <a:xfrm>
            <a:off x="502920" y="4370832"/>
            <a:ext cx="8138160" cy="457200"/>
          </a:xfrm>
          <a:prstGeom prst="roundRect">
            <a:avLst>
              <a:gd name="adj" fmla="val 16000"/>
            </a:avLst>
          </a:prstGeom>
          <a:solidFill>
            <a:srgbClr val="0A224F"/>
          </a:solidFill>
          <a:ln w="12700">
            <a:solidFill>
              <a:srgbClr val="0A224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731520" y="4370832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Downloads and copies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3429000" y="4370832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Per-user permissions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6126480" y="4370832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Zero traceability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nsfs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223760" y="-1097280"/>
            <a:ext cx="3291840" cy="3291840"/>
          </a:xfrm>
          <a:prstGeom prst="ellipse">
            <a:avLst/>
          </a:prstGeom>
          <a:solidFill>
            <a:srgbClr val="00B4D8">
              <a:alpha val="1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QUÉ ES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02920" y="621792"/>
            <a:ext cx="813816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server file manager, as a website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02920" y="1298448"/>
            <a:ext cx="5120640" cy="1143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2000"/>
              </a:lnSpc>
              <a:buNone/>
            </a:pPr>
            <a:r>
              <a:rPr lang="en-US" sz="102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NSFS is a self-hosted file manager in a single binary: the administrator publishes the folders and their permissions, and every user browses, previews and works with the files from the browser, with nothing to install.</a:t>
            </a:r>
            <a:endParaRPr lang="en-US" sz="1020" dirty="0"/>
          </a:p>
        </p:txBody>
      </p:sp>
      <p:sp>
        <p:nvSpPr>
          <p:cNvPr id="6" name="Text 4"/>
          <p:cNvSpPr/>
          <p:nvPr/>
        </p:nvSpPr>
        <p:spPr>
          <a:xfrm>
            <a:off x="502920" y="2578608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2C5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841248" y="2578608"/>
            <a:ext cx="47548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Published folders (shares) assigned to groups, with permissions per connection and prefix</a:t>
            </a:r>
            <a:endParaRPr lang="en-US" sz="980" dirty="0"/>
          </a:p>
        </p:txBody>
      </p:sp>
      <p:sp>
        <p:nvSpPr>
          <p:cNvPr id="8" name="Text 6"/>
          <p:cNvSpPr/>
          <p:nvPr/>
        </p:nvSpPr>
        <p:spPr>
          <a:xfrm>
            <a:off x="502920" y="3090672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2C5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841248" y="3090672"/>
            <a:ext cx="47548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In-browser viewer: text, code, image, PDF, Office, binary and live log</a:t>
            </a:r>
            <a:endParaRPr lang="en-US" sz="980" dirty="0"/>
          </a:p>
        </p:txBody>
      </p:sp>
      <p:sp>
        <p:nvSpPr>
          <p:cNvPr id="10" name="Text 8"/>
          <p:cNvSpPr/>
          <p:nvPr/>
        </p:nvSpPr>
        <p:spPr>
          <a:xfrm>
            <a:off x="502920" y="3602736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2C5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841248" y="3602736"/>
            <a:ext cx="47548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Remote connections over SFTP with the credentials encrypted at rest</a:t>
            </a:r>
            <a:endParaRPr lang="en-US" sz="980" dirty="0"/>
          </a:p>
        </p:txBody>
      </p:sp>
      <p:sp>
        <p:nvSpPr>
          <p:cNvPr id="12" name="Text 10"/>
          <p:cNvSpPr/>
          <p:nvPr/>
        </p:nvSpPr>
        <p:spPr>
          <a:xfrm>
            <a:off x="502920" y="4114800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2C5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841248" y="4114800"/>
            <a:ext cx="47548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Content index and full-text search inside the files</a:t>
            </a:r>
            <a:endParaRPr lang="en-US" sz="980" dirty="0"/>
          </a:p>
        </p:txBody>
      </p:sp>
      <p:sp>
        <p:nvSpPr>
          <p:cNvPr id="14" name="Shape 12"/>
          <p:cNvSpPr/>
          <p:nvPr/>
        </p:nvSpPr>
        <p:spPr>
          <a:xfrm>
            <a:off x="5852160" y="1298448"/>
            <a:ext cx="2788920" cy="3200400"/>
          </a:xfrm>
          <a:prstGeom prst="roundRect">
            <a:avLst>
              <a:gd name="adj" fmla="val 2623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035040" y="1536192"/>
            <a:ext cx="1234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endParaRPr lang="en-US" sz="3000" dirty="0"/>
          </a:p>
        </p:txBody>
      </p:sp>
      <p:sp>
        <p:nvSpPr>
          <p:cNvPr id="16" name="Text 14"/>
          <p:cNvSpPr/>
          <p:nvPr/>
        </p:nvSpPr>
        <p:spPr>
          <a:xfrm>
            <a:off x="6035040" y="2194560"/>
            <a:ext cx="1234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4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downloads to read</a:t>
            </a:r>
            <a:endParaRPr lang="en-US" sz="840" dirty="0"/>
          </a:p>
        </p:txBody>
      </p:sp>
      <p:sp>
        <p:nvSpPr>
          <p:cNvPr id="17" name="Text 15"/>
          <p:cNvSpPr/>
          <p:nvPr/>
        </p:nvSpPr>
        <p:spPr>
          <a:xfrm>
            <a:off x="7360920" y="1536192"/>
            <a:ext cx="1234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3000" dirty="0"/>
          </a:p>
        </p:txBody>
      </p:sp>
      <p:sp>
        <p:nvSpPr>
          <p:cNvPr id="18" name="Text 16"/>
          <p:cNvSpPr/>
          <p:nvPr/>
        </p:nvSpPr>
        <p:spPr>
          <a:xfrm>
            <a:off x="7360920" y="2194560"/>
            <a:ext cx="1234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4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binary, no dependencies</a:t>
            </a:r>
            <a:endParaRPr lang="en-US" sz="840" dirty="0"/>
          </a:p>
        </p:txBody>
      </p:sp>
      <p:sp>
        <p:nvSpPr>
          <p:cNvPr id="19" name="Text 17"/>
          <p:cNvSpPr/>
          <p:nvPr/>
        </p:nvSpPr>
        <p:spPr>
          <a:xfrm>
            <a:off x="6035040" y="2999232"/>
            <a:ext cx="1234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3000" dirty="0"/>
          </a:p>
        </p:txBody>
      </p:sp>
      <p:sp>
        <p:nvSpPr>
          <p:cNvPr id="20" name="Text 18"/>
          <p:cNvSpPr/>
          <p:nvPr/>
        </p:nvSpPr>
        <p:spPr>
          <a:xfrm>
            <a:off x="6035040" y="3657600"/>
            <a:ext cx="1234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4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languages and 6 themes</a:t>
            </a:r>
            <a:endParaRPr lang="en-US" sz="840" dirty="0"/>
          </a:p>
        </p:txBody>
      </p:sp>
      <p:sp>
        <p:nvSpPr>
          <p:cNvPr id="21" name="Text 19"/>
          <p:cNvSpPr/>
          <p:nvPr/>
        </p:nvSpPr>
        <p:spPr>
          <a:xfrm>
            <a:off x="7360920" y="2999232"/>
            <a:ext cx="1234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3000" dirty="0"/>
          </a:p>
        </p:txBody>
      </p:sp>
      <p:sp>
        <p:nvSpPr>
          <p:cNvPr id="22" name="Text 20"/>
          <p:cNvSpPr/>
          <p:nvPr/>
        </p:nvSpPr>
        <p:spPr>
          <a:xfrm>
            <a:off x="7360920" y="3657600"/>
            <a:ext cx="1234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4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per-connection permissions</a:t>
            </a:r>
            <a:endParaRPr lang="en-US" sz="840" dirty="0"/>
          </a:p>
        </p:txBody>
      </p:sp>
      <p:sp>
        <p:nvSpPr>
          <p:cNvPr id="23" name="Text 21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nsfs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ARQUITECTURA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21792"/>
            <a:ext cx="813816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a file reaches the screen</a:t>
            </a:r>
            <a:endParaRPr lang="en-US" sz="2300" dirty="0"/>
          </a:p>
        </p:txBody>
      </p:sp>
      <p:sp>
        <p:nvSpPr>
          <p:cNvPr id="4" name="Shape 2"/>
          <p:cNvSpPr/>
          <p:nvPr/>
        </p:nvSpPr>
        <p:spPr>
          <a:xfrm>
            <a:off x="502920" y="1325880"/>
            <a:ext cx="1499616" cy="1572768"/>
          </a:xfrm>
          <a:prstGeom prst="roundRect">
            <a:avLst>
              <a:gd name="adj" fmla="val 4878"/>
            </a:avLst>
          </a:prstGeom>
          <a:solidFill>
            <a:srgbClr val="0A224F"/>
          </a:solidFill>
          <a:ln w="12700">
            <a:solidFill>
              <a:srgbClr val="0A224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1435608"/>
            <a:ext cx="1316736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Browser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594360" y="1801368"/>
            <a:ext cx="1316736" cy="10241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7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published folder opens in the web, with its ACL and session.</a:t>
            </a:r>
            <a:endParaRPr lang="en-US" sz="760" dirty="0"/>
          </a:p>
        </p:txBody>
      </p:sp>
      <p:sp>
        <p:nvSpPr>
          <p:cNvPr id="7" name="Text 5"/>
          <p:cNvSpPr/>
          <p:nvPr/>
        </p:nvSpPr>
        <p:spPr>
          <a:xfrm>
            <a:off x="1709928" y="1380744"/>
            <a:ext cx="25603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2025396" y="1965960"/>
            <a:ext cx="123444" cy="274320"/>
          </a:xfrm>
          <a:prstGeom prst="rightArrow">
            <a:avLst/>
          </a:prstGeom>
          <a:solidFill>
            <a:srgbClr val="1A4FD1"/>
          </a:solidFill>
          <a:ln/>
        </p:spPr>
      </p:sp>
      <p:sp>
        <p:nvSpPr>
          <p:cNvPr id="9" name="Shape 7"/>
          <p:cNvSpPr/>
          <p:nvPr/>
        </p:nvSpPr>
        <p:spPr>
          <a:xfrm>
            <a:off x="2171700" y="1325880"/>
            <a:ext cx="1499616" cy="1572768"/>
          </a:xfrm>
          <a:prstGeom prst="roundRect">
            <a:avLst>
              <a:gd name="adj" fmla="val 4878"/>
            </a:avLst>
          </a:prstGeom>
          <a:solidFill>
            <a:srgbClr val="1A4FD1"/>
          </a:solidFill>
          <a:ln w="12700">
            <a:solidFill>
              <a:srgbClr val="1A4FD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2263140" y="1435608"/>
            <a:ext cx="1316736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Session and RBAC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2263140" y="1801368"/>
            <a:ext cx="1316736" cy="10241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760" dirty="0">
                <a:solidFill>
                  <a:srgbClr val="EAF3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Cookie + JWT: user, group, roles and per-prefix permissions.</a:t>
            </a:r>
            <a:endParaRPr lang="en-US" sz="760" dirty="0"/>
          </a:p>
        </p:txBody>
      </p:sp>
      <p:sp>
        <p:nvSpPr>
          <p:cNvPr id="12" name="Text 10"/>
          <p:cNvSpPr/>
          <p:nvPr/>
        </p:nvSpPr>
        <p:spPr>
          <a:xfrm>
            <a:off x="3378708" y="1380744"/>
            <a:ext cx="25603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3694176" y="1965960"/>
            <a:ext cx="123444" cy="274320"/>
          </a:xfrm>
          <a:prstGeom prst="rightArrow">
            <a:avLst/>
          </a:prstGeom>
          <a:solidFill>
            <a:srgbClr val="1A4FD1"/>
          </a:solidFill>
          <a:ln/>
        </p:spPr>
      </p:sp>
      <p:sp>
        <p:nvSpPr>
          <p:cNvPr id="14" name="Shape 12"/>
          <p:cNvSpPr/>
          <p:nvPr/>
        </p:nvSpPr>
        <p:spPr>
          <a:xfrm>
            <a:off x="3840480" y="1325880"/>
            <a:ext cx="1499616" cy="1572768"/>
          </a:xfrm>
          <a:prstGeom prst="roundRect">
            <a:avLst>
              <a:gd name="adj" fmla="val 4878"/>
            </a:avLst>
          </a:prstGeom>
          <a:solidFill>
            <a:srgbClr val="7B2CBF"/>
          </a:solidFill>
          <a:ln w="12700">
            <a:solidFill>
              <a:srgbClr val="7B2CBF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931920" y="1435608"/>
            <a:ext cx="1316736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Backend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3931920" y="1801368"/>
            <a:ext cx="1316736" cy="10241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760" dirty="0">
                <a:solidFill>
                  <a:srgbClr val="EAF3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LocalFS on the server, or SftpFS over the remote connection.</a:t>
            </a:r>
            <a:endParaRPr lang="en-US" sz="760" dirty="0"/>
          </a:p>
        </p:txBody>
      </p:sp>
      <p:sp>
        <p:nvSpPr>
          <p:cNvPr id="17" name="Text 15"/>
          <p:cNvSpPr/>
          <p:nvPr/>
        </p:nvSpPr>
        <p:spPr>
          <a:xfrm>
            <a:off x="5047488" y="1380744"/>
            <a:ext cx="25603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5362956" y="1965960"/>
            <a:ext cx="123444" cy="274320"/>
          </a:xfrm>
          <a:prstGeom prst="rightArrow">
            <a:avLst/>
          </a:prstGeom>
          <a:solidFill>
            <a:srgbClr val="1A4FD1"/>
          </a:solidFill>
          <a:ln/>
        </p:spPr>
      </p:sp>
      <p:sp>
        <p:nvSpPr>
          <p:cNvPr id="19" name="Shape 17"/>
          <p:cNvSpPr/>
          <p:nvPr/>
        </p:nvSpPr>
        <p:spPr>
          <a:xfrm>
            <a:off x="5509260" y="1325880"/>
            <a:ext cx="1499616" cy="1572768"/>
          </a:xfrm>
          <a:prstGeom prst="roundRect">
            <a:avLst>
              <a:gd name="adj" fmla="val 4878"/>
            </a:avLst>
          </a:prstGeom>
          <a:solidFill>
            <a:srgbClr val="0E7490"/>
          </a:solidFill>
          <a:ln w="12700">
            <a:solidFill>
              <a:srgbClr val="0E7490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5600700" y="1435608"/>
            <a:ext cx="1316736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Viewer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5600700" y="1801368"/>
            <a:ext cx="1316736" cy="10241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760" dirty="0">
                <a:solidFill>
                  <a:srgbClr val="EAF3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content is served to the viewer, never through the user disk.</a:t>
            </a:r>
            <a:endParaRPr lang="en-US" sz="760" dirty="0"/>
          </a:p>
        </p:txBody>
      </p:sp>
      <p:sp>
        <p:nvSpPr>
          <p:cNvPr id="22" name="Text 20"/>
          <p:cNvSpPr/>
          <p:nvPr/>
        </p:nvSpPr>
        <p:spPr>
          <a:xfrm>
            <a:off x="6716268" y="1380744"/>
            <a:ext cx="25603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7031736" y="1965960"/>
            <a:ext cx="123444" cy="274320"/>
          </a:xfrm>
          <a:prstGeom prst="rightArrow">
            <a:avLst/>
          </a:prstGeom>
          <a:solidFill>
            <a:srgbClr val="1A4FD1"/>
          </a:solidFill>
          <a:ln/>
        </p:spPr>
      </p:sp>
      <p:sp>
        <p:nvSpPr>
          <p:cNvPr id="24" name="Shape 22"/>
          <p:cNvSpPr/>
          <p:nvPr/>
        </p:nvSpPr>
        <p:spPr>
          <a:xfrm>
            <a:off x="7178040" y="1325880"/>
            <a:ext cx="1499616" cy="1572768"/>
          </a:xfrm>
          <a:prstGeom prst="roundRect">
            <a:avLst>
              <a:gd name="adj" fmla="val 4878"/>
            </a:avLst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7269480" y="1435608"/>
            <a:ext cx="1316736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Record</a:t>
            </a:r>
            <a:endParaRPr lang="en-US" sz="1050" dirty="0"/>
          </a:p>
        </p:txBody>
      </p:sp>
      <p:sp>
        <p:nvSpPr>
          <p:cNvPr id="26" name="Text 24"/>
          <p:cNvSpPr/>
          <p:nvPr/>
        </p:nvSpPr>
        <p:spPr>
          <a:xfrm>
            <a:off x="7269480" y="1801368"/>
            <a:ext cx="1316736" cy="10241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760" dirty="0">
                <a:solidFill>
                  <a:srgbClr val="EAF3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operation lands in the audit log and in the event feed.</a:t>
            </a:r>
            <a:endParaRPr lang="en-US" sz="760" dirty="0"/>
          </a:p>
        </p:txBody>
      </p:sp>
      <p:sp>
        <p:nvSpPr>
          <p:cNvPr id="27" name="Text 25"/>
          <p:cNvSpPr/>
          <p:nvPr/>
        </p:nvSpPr>
        <p:spPr>
          <a:xfrm>
            <a:off x="8385048" y="1380744"/>
            <a:ext cx="25603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502920" y="3035808"/>
            <a:ext cx="8138160" cy="603504"/>
          </a:xfrm>
          <a:prstGeom prst="roundRect">
            <a:avLst>
              <a:gd name="adj" fmla="val 10606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85800" y="3035808"/>
            <a:ext cx="7772400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⚠  Reading a file is not downloading it: the bytes go from the server to the viewer, not to the user disk.</a:t>
            </a:r>
            <a:endParaRPr lang="en-US" sz="1000" dirty="0"/>
          </a:p>
        </p:txBody>
      </p:sp>
      <p:sp>
        <p:nvSpPr>
          <p:cNvPr id="30" name="Shape 28"/>
          <p:cNvSpPr/>
          <p:nvPr/>
        </p:nvSpPr>
        <p:spPr>
          <a:xfrm>
            <a:off x="502920" y="3822192"/>
            <a:ext cx="2542032" cy="475488"/>
          </a:xfrm>
          <a:prstGeom prst="roundRect">
            <a:avLst>
              <a:gd name="adj" fmla="val 13462"/>
            </a:avLst>
          </a:prstGeom>
          <a:solidFill>
            <a:srgbClr val="0E2C63"/>
          </a:solidFill>
          <a:ln/>
        </p:spPr>
      </p:sp>
      <p:sp>
        <p:nvSpPr>
          <p:cNvPr id="31" name="Text 29"/>
          <p:cNvSpPr/>
          <p:nvPr/>
        </p:nvSpPr>
        <p:spPr>
          <a:xfrm>
            <a:off x="502920" y="3822192"/>
            <a:ext cx="2542032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FTP</a:t>
            </a:r>
            <a:endParaRPr lang="en-US" sz="950" dirty="0"/>
          </a:p>
        </p:txBody>
      </p:sp>
      <p:sp>
        <p:nvSpPr>
          <p:cNvPr id="32" name="Shape 30"/>
          <p:cNvSpPr/>
          <p:nvPr/>
        </p:nvSpPr>
        <p:spPr>
          <a:xfrm>
            <a:off x="3310128" y="3822192"/>
            <a:ext cx="2542032" cy="475488"/>
          </a:xfrm>
          <a:prstGeom prst="roundRect">
            <a:avLst>
              <a:gd name="adj" fmla="val 13462"/>
            </a:avLst>
          </a:prstGeom>
          <a:solidFill>
            <a:srgbClr val="0E2C63"/>
          </a:solidFill>
          <a:ln/>
        </p:spPr>
      </p:sp>
      <p:sp>
        <p:nvSpPr>
          <p:cNvPr id="33" name="Text 31"/>
          <p:cNvSpPr/>
          <p:nvPr/>
        </p:nvSpPr>
        <p:spPr>
          <a:xfrm>
            <a:off x="3310128" y="3822192"/>
            <a:ext cx="2542032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SCP</a:t>
            </a:r>
            <a:endParaRPr lang="en-US" sz="950" dirty="0"/>
          </a:p>
        </p:txBody>
      </p:sp>
      <p:sp>
        <p:nvSpPr>
          <p:cNvPr id="34" name="Shape 32"/>
          <p:cNvSpPr/>
          <p:nvPr/>
        </p:nvSpPr>
        <p:spPr>
          <a:xfrm>
            <a:off x="6117336" y="3822192"/>
            <a:ext cx="2542032" cy="475488"/>
          </a:xfrm>
          <a:prstGeom prst="roundRect">
            <a:avLst>
              <a:gd name="adj" fmla="val 13462"/>
            </a:avLst>
          </a:prstGeom>
          <a:solidFill>
            <a:srgbClr val="0E2C63"/>
          </a:solidFill>
          <a:ln/>
        </p:spPr>
      </p:sp>
      <p:sp>
        <p:nvSpPr>
          <p:cNvPr id="35" name="Text 33"/>
          <p:cNvSpPr/>
          <p:nvPr/>
        </p:nvSpPr>
        <p:spPr>
          <a:xfrm>
            <a:off x="6117336" y="3822192"/>
            <a:ext cx="2542032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single binary</a:t>
            </a:r>
            <a:endParaRPr lang="en-US" sz="950" dirty="0"/>
          </a:p>
        </p:txBody>
      </p:sp>
      <p:sp>
        <p:nvSpPr>
          <p:cNvPr id="36" name="Text 34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nsfs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SEE WITHOUT DOWNLOADING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21792"/>
            <a:ext cx="813816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file opens in the browser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502920" y="1115568"/>
            <a:ext cx="374904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92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NSFS is not a download browser: the content is rendered in the page itself, with the tools each file type asks for.</a:t>
            </a:r>
            <a:endParaRPr lang="en-US" sz="920" dirty="0"/>
          </a:p>
        </p:txBody>
      </p:sp>
      <p:sp>
        <p:nvSpPr>
          <p:cNvPr id="5" name="Shape 3"/>
          <p:cNvSpPr/>
          <p:nvPr/>
        </p:nvSpPr>
        <p:spPr>
          <a:xfrm>
            <a:off x="502920" y="1847088"/>
            <a:ext cx="1828800" cy="749808"/>
          </a:xfrm>
          <a:prstGeom prst="roundRect">
            <a:avLst>
              <a:gd name="adj" fmla="val 7317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30936" y="1920240"/>
            <a:ext cx="16002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2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Text and code</a:t>
            </a:r>
            <a:endParaRPr lang="en-US" sz="920" dirty="0"/>
          </a:p>
        </p:txBody>
      </p:sp>
      <p:sp>
        <p:nvSpPr>
          <p:cNvPr id="7" name="Text 5"/>
          <p:cNvSpPr/>
          <p:nvPr/>
        </p:nvSpPr>
        <p:spPr>
          <a:xfrm>
            <a:off x="630936" y="2157984"/>
            <a:ext cx="16002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72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Monaco with line numbers, word wrap and syntax highlighting.</a:t>
            </a:r>
            <a:endParaRPr lang="en-US" sz="720" dirty="0"/>
          </a:p>
        </p:txBody>
      </p:sp>
      <p:sp>
        <p:nvSpPr>
          <p:cNvPr id="8" name="Shape 6"/>
          <p:cNvSpPr/>
          <p:nvPr/>
        </p:nvSpPr>
        <p:spPr>
          <a:xfrm>
            <a:off x="2423160" y="1847088"/>
            <a:ext cx="1828800" cy="749808"/>
          </a:xfrm>
          <a:prstGeom prst="roundRect">
            <a:avLst>
              <a:gd name="adj" fmla="val 7317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551176" y="1920240"/>
            <a:ext cx="16002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2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Image</a:t>
            </a:r>
            <a:endParaRPr lang="en-US" sz="920" dirty="0"/>
          </a:p>
        </p:txBody>
      </p:sp>
      <p:sp>
        <p:nvSpPr>
          <p:cNvPr id="10" name="Text 8"/>
          <p:cNvSpPr/>
          <p:nvPr/>
        </p:nvSpPr>
        <p:spPr>
          <a:xfrm>
            <a:off x="2551176" y="2157984"/>
            <a:ext cx="16002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72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Shown inline, with zoom and without touching the local disk.</a:t>
            </a:r>
            <a:endParaRPr lang="en-US" sz="720" dirty="0"/>
          </a:p>
        </p:txBody>
      </p:sp>
      <p:sp>
        <p:nvSpPr>
          <p:cNvPr id="11" name="Shape 9"/>
          <p:cNvSpPr/>
          <p:nvPr/>
        </p:nvSpPr>
        <p:spPr>
          <a:xfrm>
            <a:off x="502920" y="2688336"/>
            <a:ext cx="1828800" cy="749808"/>
          </a:xfrm>
          <a:prstGeom prst="roundRect">
            <a:avLst>
              <a:gd name="adj" fmla="val 7317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30936" y="2761488"/>
            <a:ext cx="16002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2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PDF</a:t>
            </a:r>
            <a:endParaRPr lang="en-US" sz="920" dirty="0"/>
          </a:p>
        </p:txBody>
      </p:sp>
      <p:sp>
        <p:nvSpPr>
          <p:cNvPr id="13" name="Text 11"/>
          <p:cNvSpPr/>
          <p:nvPr/>
        </p:nvSpPr>
        <p:spPr>
          <a:xfrm>
            <a:off x="630936" y="2999232"/>
            <a:ext cx="16002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72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Full document, with scrolling and search.</a:t>
            </a:r>
            <a:endParaRPr lang="en-US" sz="720" dirty="0"/>
          </a:p>
        </p:txBody>
      </p:sp>
      <p:sp>
        <p:nvSpPr>
          <p:cNvPr id="14" name="Shape 12"/>
          <p:cNvSpPr/>
          <p:nvPr/>
        </p:nvSpPr>
        <p:spPr>
          <a:xfrm>
            <a:off x="2423160" y="2688336"/>
            <a:ext cx="1828800" cy="749808"/>
          </a:xfrm>
          <a:prstGeom prst="roundRect">
            <a:avLst>
              <a:gd name="adj" fmla="val 7317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2551176" y="2761488"/>
            <a:ext cx="16002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2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Office</a:t>
            </a:r>
            <a:endParaRPr lang="en-US" sz="920" dirty="0"/>
          </a:p>
        </p:txBody>
      </p:sp>
      <p:sp>
        <p:nvSpPr>
          <p:cNvPr id="16" name="Text 14"/>
          <p:cNvSpPr/>
          <p:nvPr/>
        </p:nvSpPr>
        <p:spPr>
          <a:xfrm>
            <a:off x="2551176" y="2999232"/>
            <a:ext cx="16002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72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Word, Excel and PowerPoint are read in the web, without Office.</a:t>
            </a:r>
            <a:endParaRPr lang="en-US" sz="720" dirty="0"/>
          </a:p>
        </p:txBody>
      </p:sp>
      <p:sp>
        <p:nvSpPr>
          <p:cNvPr id="17" name="Shape 15"/>
          <p:cNvSpPr/>
          <p:nvPr/>
        </p:nvSpPr>
        <p:spPr>
          <a:xfrm>
            <a:off x="502920" y="3529584"/>
            <a:ext cx="1828800" cy="749808"/>
          </a:xfrm>
          <a:prstGeom prst="roundRect">
            <a:avLst>
              <a:gd name="adj" fmla="val 7317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0936" y="3602736"/>
            <a:ext cx="16002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2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Binary</a:t>
            </a:r>
            <a:endParaRPr lang="en-US" sz="920" dirty="0"/>
          </a:p>
        </p:txBody>
      </p:sp>
      <p:sp>
        <p:nvSpPr>
          <p:cNvPr id="19" name="Text 17"/>
          <p:cNvSpPr/>
          <p:nvPr/>
        </p:nvSpPr>
        <p:spPr>
          <a:xfrm>
            <a:off x="630936" y="3840480"/>
            <a:ext cx="16002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72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Hexadecimal viewer with patch editing.</a:t>
            </a:r>
            <a:endParaRPr lang="en-US" sz="720" dirty="0"/>
          </a:p>
        </p:txBody>
      </p:sp>
      <p:sp>
        <p:nvSpPr>
          <p:cNvPr id="20" name="Shape 18"/>
          <p:cNvSpPr/>
          <p:nvPr/>
        </p:nvSpPr>
        <p:spPr>
          <a:xfrm>
            <a:off x="2423160" y="3529584"/>
            <a:ext cx="1828800" cy="749808"/>
          </a:xfrm>
          <a:prstGeom prst="roundRect">
            <a:avLst>
              <a:gd name="adj" fmla="val 7317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551176" y="3602736"/>
            <a:ext cx="16002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2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</a:t>
            </a:r>
            <a:endParaRPr lang="en-US" sz="920" dirty="0"/>
          </a:p>
        </p:txBody>
      </p:sp>
      <p:sp>
        <p:nvSpPr>
          <p:cNvPr id="22" name="Text 20"/>
          <p:cNvSpPr/>
          <p:nvPr/>
        </p:nvSpPr>
        <p:spPr>
          <a:xfrm>
            <a:off x="2551176" y="3840480"/>
            <a:ext cx="16002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72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Live tail: the log is followed while it is written.</a:t>
            </a:r>
            <a:endParaRPr lang="en-US" sz="720" dirty="0"/>
          </a:p>
        </p:txBody>
      </p:sp>
      <p:sp>
        <p:nvSpPr>
          <p:cNvPr id="23" name="Shape 21"/>
          <p:cNvSpPr/>
          <p:nvPr/>
        </p:nvSpPr>
        <p:spPr>
          <a:xfrm>
            <a:off x="502920" y="4315968"/>
            <a:ext cx="3749040" cy="512064"/>
          </a:xfrm>
          <a:prstGeom prst="roundRect">
            <a:avLst>
              <a:gd name="adj" fmla="val 14286"/>
            </a:avLst>
          </a:prstGeom>
          <a:solidFill>
            <a:srgbClr val="0E2C63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58368" y="4315968"/>
            <a:ext cx="347472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7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Editing and saving on the server is optional: by default, looking leaves no trace and no local copy.</a:t>
            </a:r>
            <a:endParaRPr lang="en-US" sz="760" dirty="0"/>
          </a:p>
        </p:txBody>
      </p:sp>
      <p:sp>
        <p:nvSpPr>
          <p:cNvPr id="25" name="Shape 23"/>
          <p:cNvSpPr/>
          <p:nvPr/>
        </p:nvSpPr>
        <p:spPr>
          <a:xfrm>
            <a:off x="4480560" y="1161288"/>
            <a:ext cx="4206240" cy="2655559"/>
          </a:xfrm>
          <a:prstGeom prst="roundRect">
            <a:avLst>
              <a:gd name="adj" fmla="val 137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26" name="Image 0" descr="/data/ns/nssuite/nsfs/ppt/screens/visor-imagen_e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26280" y="1207008"/>
            <a:ext cx="4114800" cy="2564119"/>
          </a:xfrm>
          <a:prstGeom prst="rect">
            <a:avLst/>
          </a:prstGeom>
        </p:spPr>
      </p:pic>
      <p:sp>
        <p:nvSpPr>
          <p:cNvPr id="27" name="Text 24"/>
          <p:cNvSpPr/>
          <p:nvPr/>
        </p:nvSpPr>
        <p:spPr>
          <a:xfrm>
            <a:off x="4526280" y="3862567"/>
            <a:ext cx="41148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8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Image viewer: the file is shown in the page itself, with its path, size and date.</a:t>
            </a:r>
            <a:endParaRPr lang="en-US" sz="780" dirty="0"/>
          </a:p>
        </p:txBody>
      </p:sp>
      <p:sp>
        <p:nvSpPr>
          <p:cNvPr id="28" name="Text 25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nsfs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CONEXIONES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21792"/>
            <a:ext cx="813816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the browser, the tablet or the phone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502920" y="1280160"/>
            <a:ext cx="3383280" cy="2194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6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very same URL works on the PC, the tablet and the phone</a:t>
            </a:r>
            <a:endParaRPr lang="en-US" sz="96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6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 a narrow screen the sidebar folds and the content takes the width</a:t>
            </a:r>
            <a:endParaRPr lang="en-US" sz="96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6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Files open in tabs: several at once, and you come back to them</a:t>
            </a:r>
            <a:endParaRPr lang="en-US" sz="96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6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plugins, no file client and no local folder permissions</a:t>
            </a:r>
            <a:endParaRPr lang="en-US" sz="960" dirty="0"/>
          </a:p>
        </p:txBody>
      </p:sp>
      <p:sp>
        <p:nvSpPr>
          <p:cNvPr id="5" name="Shape 3"/>
          <p:cNvSpPr/>
          <p:nvPr/>
        </p:nvSpPr>
        <p:spPr>
          <a:xfrm>
            <a:off x="502920" y="3657600"/>
            <a:ext cx="3383280" cy="914400"/>
          </a:xfrm>
          <a:prstGeom prst="roundRect">
            <a:avLst>
              <a:gd name="adj" fmla="val 8000"/>
            </a:avLst>
          </a:prstGeom>
          <a:solidFill>
            <a:srgbClr val="0A224F"/>
          </a:solidFill>
          <a:ln w="12700">
            <a:solidFill>
              <a:srgbClr val="0A224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85800" y="3657600"/>
            <a:ext cx="30175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Browsing and looking require nothing to be installed: just the user session.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206240" y="1188720"/>
            <a:ext cx="1463040" cy="3059723"/>
          </a:xfrm>
          <a:prstGeom prst="roundRect">
            <a:avLst>
              <a:gd name="adj" fmla="val 3125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8" name="Image 0" descr="/data/ns/nssuite/nsfs/ppt/screens/visor-movil_e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51960" y="1234440"/>
            <a:ext cx="1371600" cy="2968283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4069080" y="4294163"/>
            <a:ext cx="1737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74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Phone: the log opened on the phone, without downloading it.</a:t>
            </a:r>
            <a:endParaRPr lang="en-US" sz="740" dirty="0"/>
          </a:p>
        </p:txBody>
      </p:sp>
      <p:sp>
        <p:nvSpPr>
          <p:cNvPr id="10" name="Shape 7"/>
          <p:cNvSpPr/>
          <p:nvPr/>
        </p:nvSpPr>
        <p:spPr>
          <a:xfrm>
            <a:off x="6172200" y="1188720"/>
            <a:ext cx="2103120" cy="2773680"/>
          </a:xfrm>
          <a:prstGeom prst="roundRect">
            <a:avLst>
              <a:gd name="adj" fmla="val 217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11" name="Image 1" descr="/data/ns/nssuite/nsfs/ppt/screens/ficheros-tablet_en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7920" y="1234440"/>
            <a:ext cx="2011680" cy="268224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6172200" y="4008120"/>
            <a:ext cx="2011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74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Tablet: the folder list with the sidebar folded.</a:t>
            </a:r>
            <a:endParaRPr lang="en-US" sz="740" dirty="0"/>
          </a:p>
        </p:txBody>
      </p:sp>
      <p:sp>
        <p:nvSpPr>
          <p:cNvPr id="13" name="Text 9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nsfs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CARPETAS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21792"/>
            <a:ext cx="813816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Published folders: the access is defined once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502920" y="1280160"/>
            <a:ext cx="356616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administrator creates the folder (id, name, connection and root path)</a:t>
            </a:r>
            <a:endParaRPr lang="en-US" sz="96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Assigns it to the groups that should see it</a:t>
            </a:r>
            <a:endParaRPr lang="en-US" sz="96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Each group can have different permissions over the same folder</a:t>
            </a:r>
            <a:endParaRPr lang="en-US" sz="96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user only sees what their group allows</a:t>
            </a:r>
            <a:endParaRPr lang="en-US" sz="96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Folder paths live in the database, not in the configuration file</a:t>
            </a:r>
            <a:endParaRPr lang="en-US" sz="960" dirty="0"/>
          </a:p>
        </p:txBody>
      </p:sp>
      <p:sp>
        <p:nvSpPr>
          <p:cNvPr id="5" name="Shape 3"/>
          <p:cNvSpPr/>
          <p:nvPr/>
        </p:nvSpPr>
        <p:spPr>
          <a:xfrm>
            <a:off x="502920" y="3931920"/>
            <a:ext cx="3566160" cy="777240"/>
          </a:xfrm>
          <a:prstGeom prst="roundRect">
            <a:avLst>
              <a:gd name="adj" fmla="val 9412"/>
            </a:avLst>
          </a:prstGeom>
          <a:solidFill>
            <a:srgbClr val="0E2C63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85800" y="3931920"/>
            <a:ext cx="32004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Adding a user to a group is the whole access management that is needed.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297680" y="1161288"/>
            <a:ext cx="4389120" cy="2769520"/>
          </a:xfrm>
          <a:prstGeom prst="roundRect">
            <a:avLst>
              <a:gd name="adj" fmla="val 132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8" name="Image 0" descr="/data/ns/nssuite/nsfs/ppt/screens/carpeta_e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43400" y="1207008"/>
            <a:ext cx="4297680" cy="267808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4343400" y="3976528"/>
            <a:ext cx="4297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2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Explorer: the tree of published folders on the left and the content on the right.</a:t>
            </a:r>
            <a:endParaRPr lang="en-US" sz="820" dirty="0"/>
          </a:p>
        </p:txBody>
      </p:sp>
      <p:sp>
        <p:nvSpPr>
          <p:cNvPr id="10" name="Text 7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nsfs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REMOTO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21792"/>
            <a:ext cx="813816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Remote servers over SFTP, nothing to mount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502920" y="1280160"/>
            <a:ext cx="393192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8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Named connections: host, port, user and authentication</a:t>
            </a:r>
            <a:endParaRPr lang="en-US" sz="98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8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Credentials encrypted at rest with AES-256-GCM</a:t>
            </a:r>
            <a:endParaRPr lang="en-US" sz="98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8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Connection pool with keepalive and automatic reconnect</a:t>
            </a:r>
            <a:endParaRPr lang="en-US" sz="98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8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Credentials are never written to the log</a:t>
            </a:r>
            <a:endParaRPr lang="en-US" sz="98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8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Connection test from the panel itself</a:t>
            </a:r>
            <a:endParaRPr lang="en-US" sz="980" dirty="0"/>
          </a:p>
        </p:txBody>
      </p:sp>
      <p:sp>
        <p:nvSpPr>
          <p:cNvPr id="5" name="Shape 3"/>
          <p:cNvSpPr/>
          <p:nvPr/>
        </p:nvSpPr>
        <p:spPr>
          <a:xfrm>
            <a:off x="502920" y="3840480"/>
            <a:ext cx="3931920" cy="868680"/>
          </a:xfrm>
          <a:prstGeom prst="roundRect">
            <a:avLst>
              <a:gd name="adj" fmla="val 8421"/>
            </a:avLst>
          </a:prstGeom>
          <a:solidFill>
            <a:srgbClr val="0A224F"/>
          </a:solidFill>
          <a:ln w="12700">
            <a:solidFill>
              <a:srgbClr val="0A224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85800" y="3840480"/>
            <a:ext cx="356616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file server, with each team's folders, on the same screen.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892040" y="1417320"/>
            <a:ext cx="1325880" cy="960120"/>
          </a:xfrm>
          <a:prstGeom prst="roundRect">
            <a:avLst>
              <a:gd name="adj" fmla="val 7619"/>
            </a:avLst>
          </a:prstGeom>
          <a:solidFill>
            <a:srgbClr val="0A224F"/>
          </a:solidFill>
          <a:ln w="12700">
            <a:solidFill>
              <a:srgbClr val="0A224F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5326380" y="1600200"/>
            <a:ext cx="457200" cy="192024"/>
          </a:xfrm>
          <a:prstGeom prst="roundRect">
            <a:avLst>
              <a:gd name="adj" fmla="val 9524"/>
            </a:avLst>
          </a:prstGeom>
          <a:solidFill>
            <a:srgbClr val="00B4D8">
              <a:alpha val="0"/>
            </a:srgbClr>
          </a:solidFill>
          <a:ln w="17780">
            <a:solidFill>
              <a:srgbClr val="00B4D8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5326380" y="1837944"/>
            <a:ext cx="457200" cy="192024"/>
          </a:xfrm>
          <a:prstGeom prst="roundRect">
            <a:avLst>
              <a:gd name="adj" fmla="val 9524"/>
            </a:avLst>
          </a:prstGeom>
          <a:solidFill>
            <a:srgbClr val="00B4D8">
              <a:alpha val="0"/>
            </a:srgbClr>
          </a:solidFill>
          <a:ln w="17780">
            <a:solidFill>
              <a:srgbClr val="00B4D8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5362956" y="1659636"/>
            <a:ext cx="45720" cy="45720"/>
          </a:xfrm>
          <a:prstGeom prst="ellipse">
            <a:avLst/>
          </a:prstGeom>
          <a:solidFill>
            <a:srgbClr val="00B4D8"/>
          </a:solidFill>
          <a:ln/>
        </p:spPr>
      </p:sp>
      <p:sp>
        <p:nvSpPr>
          <p:cNvPr id="11" name="Shape 9"/>
          <p:cNvSpPr/>
          <p:nvPr/>
        </p:nvSpPr>
        <p:spPr>
          <a:xfrm>
            <a:off x="5362956" y="1897380"/>
            <a:ext cx="45720" cy="45720"/>
          </a:xfrm>
          <a:prstGeom prst="ellipse">
            <a:avLst/>
          </a:prstGeom>
          <a:solidFill>
            <a:srgbClr val="00B4D8"/>
          </a:solidFill>
          <a:ln/>
        </p:spPr>
      </p:sp>
      <p:sp>
        <p:nvSpPr>
          <p:cNvPr id="12" name="Text 10"/>
          <p:cNvSpPr/>
          <p:nvPr/>
        </p:nvSpPr>
        <p:spPr>
          <a:xfrm>
            <a:off x="4892040" y="2121408"/>
            <a:ext cx="13258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Servidor remoto</a:t>
            </a:r>
            <a:endParaRPr lang="en-US" sz="760" dirty="0"/>
          </a:p>
        </p:txBody>
      </p:sp>
      <p:sp>
        <p:nvSpPr>
          <p:cNvPr id="13" name="Shape 11"/>
          <p:cNvSpPr/>
          <p:nvPr/>
        </p:nvSpPr>
        <p:spPr>
          <a:xfrm>
            <a:off x="4892040" y="2788920"/>
            <a:ext cx="1325880" cy="960120"/>
          </a:xfrm>
          <a:prstGeom prst="roundRect">
            <a:avLst>
              <a:gd name="adj" fmla="val 7619"/>
            </a:avLst>
          </a:prstGeom>
          <a:solidFill>
            <a:srgbClr val="0A224F"/>
          </a:solidFill>
          <a:ln w="12700">
            <a:solidFill>
              <a:srgbClr val="0A224F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5326380" y="2971800"/>
            <a:ext cx="457200" cy="192024"/>
          </a:xfrm>
          <a:prstGeom prst="roundRect">
            <a:avLst>
              <a:gd name="adj" fmla="val 9524"/>
            </a:avLst>
          </a:prstGeom>
          <a:solidFill>
            <a:srgbClr val="00B4D8">
              <a:alpha val="0"/>
            </a:srgbClr>
          </a:solidFill>
          <a:ln w="17780">
            <a:solidFill>
              <a:srgbClr val="00B4D8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5326380" y="3209544"/>
            <a:ext cx="457200" cy="192024"/>
          </a:xfrm>
          <a:prstGeom prst="roundRect">
            <a:avLst>
              <a:gd name="adj" fmla="val 9524"/>
            </a:avLst>
          </a:prstGeom>
          <a:solidFill>
            <a:srgbClr val="00B4D8">
              <a:alpha val="0"/>
            </a:srgbClr>
          </a:solidFill>
          <a:ln w="17780">
            <a:solidFill>
              <a:srgbClr val="00B4D8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5362956" y="3031236"/>
            <a:ext cx="45720" cy="45720"/>
          </a:xfrm>
          <a:prstGeom prst="ellipse">
            <a:avLst/>
          </a:prstGeom>
          <a:solidFill>
            <a:srgbClr val="00B4D8"/>
          </a:solidFill>
          <a:ln/>
        </p:spPr>
      </p:sp>
      <p:sp>
        <p:nvSpPr>
          <p:cNvPr id="17" name="Shape 15"/>
          <p:cNvSpPr/>
          <p:nvPr/>
        </p:nvSpPr>
        <p:spPr>
          <a:xfrm>
            <a:off x="5362956" y="3268980"/>
            <a:ext cx="45720" cy="45720"/>
          </a:xfrm>
          <a:prstGeom prst="ellipse">
            <a:avLst/>
          </a:prstGeom>
          <a:solidFill>
            <a:srgbClr val="00B4D8"/>
          </a:solidFill>
          <a:ln/>
        </p:spPr>
      </p:sp>
      <p:sp>
        <p:nvSpPr>
          <p:cNvPr id="18" name="Text 16"/>
          <p:cNvSpPr/>
          <p:nvPr/>
        </p:nvSpPr>
        <p:spPr>
          <a:xfrm>
            <a:off x="4892040" y="3493008"/>
            <a:ext cx="13258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Otro servidor</a:t>
            </a:r>
            <a:endParaRPr lang="en-US" sz="760" dirty="0"/>
          </a:p>
        </p:txBody>
      </p:sp>
      <p:sp>
        <p:nvSpPr>
          <p:cNvPr id="19" name="Shape 17"/>
          <p:cNvSpPr/>
          <p:nvPr/>
        </p:nvSpPr>
        <p:spPr>
          <a:xfrm>
            <a:off x="6903720" y="1874520"/>
            <a:ext cx="1737360" cy="1463040"/>
          </a:xfrm>
          <a:prstGeom prst="roundRect">
            <a:avLst>
              <a:gd name="adj" fmla="val 5625"/>
            </a:avLst>
          </a:prstGeom>
          <a:solidFill>
            <a:srgbClr val="00B4D8"/>
          </a:solidFill>
          <a:ln w="12700">
            <a:solidFill>
              <a:srgbClr val="00B4D8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903720" y="2103120"/>
            <a:ext cx="17373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NSFS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6903720" y="2450592"/>
            <a:ext cx="17373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840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SFTP</a:t>
            </a:r>
            <a:endParaRPr lang="en-US" sz="84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840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cifrado</a:t>
            </a:r>
            <a:endParaRPr lang="en-US" sz="840" dirty="0"/>
          </a:p>
        </p:txBody>
      </p:sp>
      <p:sp>
        <p:nvSpPr>
          <p:cNvPr id="22" name="Shape 20"/>
          <p:cNvSpPr/>
          <p:nvPr/>
        </p:nvSpPr>
        <p:spPr>
          <a:xfrm>
            <a:off x="6217920" y="1901952"/>
            <a:ext cx="685800" cy="384048"/>
          </a:xfrm>
          <a:prstGeom prst="line">
            <a:avLst/>
          </a:prstGeom>
          <a:noFill/>
          <a:ln w="16510">
            <a:solidFill>
              <a:srgbClr val="1A4FD1"/>
            </a:solidFill>
            <a:prstDash val="solid"/>
            <a:tailEnd type="triangle"/>
          </a:ln>
        </p:spPr>
      </p:sp>
      <p:sp>
        <p:nvSpPr>
          <p:cNvPr id="23" name="Shape 21"/>
          <p:cNvSpPr/>
          <p:nvPr/>
        </p:nvSpPr>
        <p:spPr>
          <a:xfrm>
            <a:off x="6217920" y="3273552"/>
            <a:ext cx="685800" cy="-347472"/>
          </a:xfrm>
          <a:prstGeom prst="line">
            <a:avLst/>
          </a:prstGeom>
          <a:noFill/>
          <a:ln w="16510">
            <a:solidFill>
              <a:srgbClr val="1A4FD1"/>
            </a:solidFill>
            <a:prstDash val="solid"/>
            <a:tailEnd type="triangle"/>
          </a:ln>
        </p:spPr>
      </p:sp>
      <p:sp>
        <p:nvSpPr>
          <p:cNvPr id="24" name="Shape 22"/>
          <p:cNvSpPr/>
          <p:nvPr/>
        </p:nvSpPr>
        <p:spPr>
          <a:xfrm>
            <a:off x="4892040" y="3977640"/>
            <a:ext cx="3749040" cy="731520"/>
          </a:xfrm>
          <a:prstGeom prst="roundRect">
            <a:avLst>
              <a:gd name="adj" fmla="val 10000"/>
            </a:avLst>
          </a:prstGeom>
          <a:solidFill>
            <a:srgbClr val="0E2C63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5074920" y="3977640"/>
            <a:ext cx="33832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4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AES-256-GCM en reposo · pool con keepalive · nunca en el log</a:t>
            </a:r>
            <a:endParaRPr lang="en-US" sz="840" dirty="0"/>
          </a:p>
        </p:txBody>
      </p:sp>
      <p:sp>
        <p:nvSpPr>
          <p:cNvPr id="26" name="Text 24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nsfs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BÚSQUEDA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21792"/>
            <a:ext cx="813816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Search inside the files, not only in their names</a:t>
            </a:r>
            <a:endParaRPr lang="en-US" sz="2100" dirty="0"/>
          </a:p>
        </p:txBody>
      </p:sp>
      <p:sp>
        <p:nvSpPr>
          <p:cNvPr id="4" name="Text 2"/>
          <p:cNvSpPr/>
          <p:nvPr/>
        </p:nvSpPr>
        <p:spPr>
          <a:xfrm>
            <a:off x="502920" y="1280160"/>
            <a:ext cx="384048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Content index: text, log, CSV, JSON, XML, code and Office files</a:t>
            </a:r>
            <a:endParaRPr lang="en-US" sz="96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Local index every few minutes, remote one every half hour</a:t>
            </a:r>
            <a:endParaRPr lang="en-US" sz="96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Search by name, by content and by date range</a:t>
            </a:r>
            <a:endParaRPr lang="en-US" sz="96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Streaming results, without waiting for everything to finish</a:t>
            </a:r>
            <a:endParaRPr lang="en-US" sz="96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Detection of external changes (for instance an FTP upload)</a:t>
            </a:r>
            <a:endParaRPr lang="en-US" sz="960" dirty="0"/>
          </a:p>
        </p:txBody>
      </p:sp>
      <p:sp>
        <p:nvSpPr>
          <p:cNvPr id="5" name="Shape 3"/>
          <p:cNvSpPr/>
          <p:nvPr/>
        </p:nvSpPr>
        <p:spPr>
          <a:xfrm>
            <a:off x="502920" y="3931920"/>
            <a:ext cx="3840480" cy="777240"/>
          </a:xfrm>
          <a:prstGeom prst="roundRect">
            <a:avLst>
              <a:gd name="adj" fmla="val 9412"/>
            </a:avLst>
          </a:prstGeom>
          <a:solidFill>
            <a:srgbClr val="0E2C63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85800" y="3931920"/>
            <a:ext cx="347472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Saved searches: the queries you repeat, one click away.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846320" y="1280160"/>
            <a:ext cx="1783080" cy="713232"/>
          </a:xfrm>
          <a:prstGeom prst="roundRect">
            <a:avLst>
              <a:gd name="adj" fmla="val 8974"/>
            </a:avLst>
          </a:prstGeom>
          <a:solidFill>
            <a:srgbClr val="7B2CBF"/>
          </a:solidFill>
          <a:ln w="12700">
            <a:solidFill>
              <a:srgbClr val="7B2CB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974336" y="1371600"/>
            <a:ext cx="155448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Indexador</a:t>
            </a:r>
            <a:endParaRPr lang="en-US" sz="940" dirty="0"/>
          </a:p>
        </p:txBody>
      </p:sp>
      <p:sp>
        <p:nvSpPr>
          <p:cNvPr id="9" name="Text 7"/>
          <p:cNvSpPr/>
          <p:nvPr/>
        </p:nvSpPr>
        <p:spPr>
          <a:xfrm>
            <a:off x="4974336" y="1627632"/>
            <a:ext cx="15544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40" dirty="0">
                <a:solidFill>
                  <a:srgbClr val="EAF3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Extrae el contenido</a:t>
            </a:r>
            <a:endParaRPr lang="en-US" sz="740" dirty="0"/>
          </a:p>
        </p:txBody>
      </p:sp>
      <p:sp>
        <p:nvSpPr>
          <p:cNvPr id="10" name="Shape 8"/>
          <p:cNvSpPr/>
          <p:nvPr/>
        </p:nvSpPr>
        <p:spPr>
          <a:xfrm>
            <a:off x="5641848" y="2011680"/>
            <a:ext cx="182880" cy="100584"/>
          </a:xfrm>
          <a:prstGeom prst="downArrow">
            <a:avLst/>
          </a:prstGeom>
          <a:solidFill>
            <a:srgbClr val="00B4D8"/>
          </a:solidFill>
          <a:ln/>
        </p:spPr>
      </p:sp>
      <p:sp>
        <p:nvSpPr>
          <p:cNvPr id="11" name="Shape 9"/>
          <p:cNvSpPr/>
          <p:nvPr/>
        </p:nvSpPr>
        <p:spPr>
          <a:xfrm>
            <a:off x="4846320" y="2121408"/>
            <a:ext cx="1783080" cy="713232"/>
          </a:xfrm>
          <a:prstGeom prst="roundRect">
            <a:avLst>
              <a:gd name="adj" fmla="val 8974"/>
            </a:avLst>
          </a:prstGeom>
          <a:solidFill>
            <a:srgbClr val="1A4FD1"/>
          </a:solidFill>
          <a:ln w="12700">
            <a:solidFill>
              <a:srgbClr val="1A4FD1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974336" y="2212848"/>
            <a:ext cx="155448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Índice local</a:t>
            </a:r>
            <a:endParaRPr lang="en-US" sz="940" dirty="0"/>
          </a:p>
        </p:txBody>
      </p:sp>
      <p:sp>
        <p:nvSpPr>
          <p:cNvPr id="13" name="Text 11"/>
          <p:cNvSpPr/>
          <p:nvPr/>
        </p:nvSpPr>
        <p:spPr>
          <a:xfrm>
            <a:off x="4974336" y="2468880"/>
            <a:ext cx="15544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40" dirty="0">
                <a:solidFill>
                  <a:srgbClr val="EAF3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Cada 5 minutos</a:t>
            </a:r>
            <a:endParaRPr lang="en-US" sz="740" dirty="0"/>
          </a:p>
        </p:txBody>
      </p:sp>
      <p:sp>
        <p:nvSpPr>
          <p:cNvPr id="14" name="Shape 12"/>
          <p:cNvSpPr/>
          <p:nvPr/>
        </p:nvSpPr>
        <p:spPr>
          <a:xfrm>
            <a:off x="5641848" y="2852928"/>
            <a:ext cx="182880" cy="100584"/>
          </a:xfrm>
          <a:prstGeom prst="downArrow">
            <a:avLst/>
          </a:prstGeom>
          <a:solidFill>
            <a:srgbClr val="00B4D8"/>
          </a:solidFill>
          <a:ln/>
        </p:spPr>
      </p:sp>
      <p:sp>
        <p:nvSpPr>
          <p:cNvPr id="15" name="Shape 13"/>
          <p:cNvSpPr/>
          <p:nvPr/>
        </p:nvSpPr>
        <p:spPr>
          <a:xfrm>
            <a:off x="4846320" y="2962656"/>
            <a:ext cx="1783080" cy="713232"/>
          </a:xfrm>
          <a:prstGeom prst="roundRect">
            <a:avLst>
              <a:gd name="adj" fmla="val 8974"/>
            </a:avLst>
          </a:prstGeom>
          <a:solidFill>
            <a:srgbClr val="0E7490"/>
          </a:solidFill>
          <a:ln w="12700">
            <a:solidFill>
              <a:srgbClr val="0E7490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974336" y="3054096"/>
            <a:ext cx="155448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Índice SFTP</a:t>
            </a:r>
            <a:endParaRPr lang="en-US" sz="940" dirty="0"/>
          </a:p>
        </p:txBody>
      </p:sp>
      <p:sp>
        <p:nvSpPr>
          <p:cNvPr id="17" name="Text 15"/>
          <p:cNvSpPr/>
          <p:nvPr/>
        </p:nvSpPr>
        <p:spPr>
          <a:xfrm>
            <a:off x="4974336" y="3310128"/>
            <a:ext cx="15544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40" dirty="0">
                <a:solidFill>
                  <a:srgbClr val="EAF3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Cada 30 minutos</a:t>
            </a:r>
            <a:endParaRPr lang="en-US" sz="740" dirty="0"/>
          </a:p>
        </p:txBody>
      </p:sp>
      <p:sp>
        <p:nvSpPr>
          <p:cNvPr id="18" name="Shape 16"/>
          <p:cNvSpPr/>
          <p:nvPr/>
        </p:nvSpPr>
        <p:spPr>
          <a:xfrm>
            <a:off x="5641848" y="3694176"/>
            <a:ext cx="182880" cy="100584"/>
          </a:xfrm>
          <a:prstGeom prst="downArrow">
            <a:avLst/>
          </a:prstGeom>
          <a:solidFill>
            <a:srgbClr val="00B4D8"/>
          </a:solidFill>
          <a:ln/>
        </p:spPr>
      </p:sp>
      <p:sp>
        <p:nvSpPr>
          <p:cNvPr id="19" name="Shape 17"/>
          <p:cNvSpPr/>
          <p:nvPr/>
        </p:nvSpPr>
        <p:spPr>
          <a:xfrm>
            <a:off x="4846320" y="3803904"/>
            <a:ext cx="1783080" cy="713232"/>
          </a:xfrm>
          <a:prstGeom prst="roundRect">
            <a:avLst>
              <a:gd name="adj" fmla="val 8974"/>
            </a:avLst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974336" y="3895344"/>
            <a:ext cx="155448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Búsqueda</a:t>
            </a:r>
            <a:endParaRPr lang="en-US" sz="940" dirty="0"/>
          </a:p>
        </p:txBody>
      </p:sp>
      <p:sp>
        <p:nvSpPr>
          <p:cNvPr id="21" name="Text 19"/>
          <p:cNvSpPr/>
          <p:nvPr/>
        </p:nvSpPr>
        <p:spPr>
          <a:xfrm>
            <a:off x="4974336" y="4151376"/>
            <a:ext cx="15544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40" dirty="0">
                <a:solidFill>
                  <a:srgbClr val="EAF3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Por nombre y contenido</a:t>
            </a:r>
            <a:endParaRPr lang="en-US" sz="740" dirty="0"/>
          </a:p>
        </p:txBody>
      </p:sp>
      <p:sp>
        <p:nvSpPr>
          <p:cNvPr id="22" name="Shape 20"/>
          <p:cNvSpPr/>
          <p:nvPr/>
        </p:nvSpPr>
        <p:spPr>
          <a:xfrm>
            <a:off x="6903720" y="1280160"/>
            <a:ext cx="1737360" cy="960120"/>
          </a:xfrm>
          <a:prstGeom prst="roundRect">
            <a:avLst>
              <a:gd name="adj" fmla="val 6667"/>
            </a:avLst>
          </a:prstGeom>
          <a:solidFill>
            <a:srgbClr val="0E2C63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7223760" y="1417320"/>
            <a:ext cx="263347" cy="263347"/>
          </a:xfrm>
          <a:prstGeom prst="ellipse">
            <a:avLst/>
          </a:prstGeom>
          <a:solidFill>
            <a:srgbClr val="00B4D8">
              <a:alpha val="0"/>
            </a:srgbClr>
          </a:solidFill>
          <a:ln w="17780">
            <a:solidFill>
              <a:srgbClr val="00B4D8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7450531" y="1644091"/>
            <a:ext cx="117043" cy="117043"/>
          </a:xfrm>
          <a:prstGeom prst="line">
            <a:avLst/>
          </a:prstGeom>
          <a:noFill/>
          <a:ln w="19050">
            <a:solidFill>
              <a:srgbClr val="00B4D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903720" y="1874520"/>
            <a:ext cx="173736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Buscador</a:t>
            </a:r>
            <a:endParaRPr lang="en-US" sz="840" dirty="0"/>
          </a:p>
        </p:txBody>
      </p:sp>
      <p:sp>
        <p:nvSpPr>
          <p:cNvPr id="26" name="Shape 24"/>
          <p:cNvSpPr/>
          <p:nvPr/>
        </p:nvSpPr>
        <p:spPr>
          <a:xfrm>
            <a:off x="6629400" y="2743200"/>
            <a:ext cx="274320" cy="-960120"/>
          </a:xfrm>
          <a:prstGeom prst="line">
            <a:avLst/>
          </a:prstGeom>
          <a:noFill/>
          <a:ln w="15240">
            <a:solidFill>
              <a:srgbClr val="00B4D8"/>
            </a:solidFill>
            <a:prstDash val="solid"/>
            <a:tailEnd type="triangle"/>
          </a:ln>
        </p:spPr>
      </p:sp>
      <p:sp>
        <p:nvSpPr>
          <p:cNvPr id="27" name="Text 25"/>
          <p:cNvSpPr/>
          <p:nvPr/>
        </p:nvSpPr>
        <p:spPr>
          <a:xfrm>
            <a:off x="6903720" y="2468880"/>
            <a:ext cx="17373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7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Resultados en streaming, con los permisos del usuario ya aplicados.</a:t>
            </a:r>
            <a:endParaRPr lang="en-US" sz="760" dirty="0"/>
          </a:p>
        </p:txBody>
      </p:sp>
      <p:sp>
        <p:nvSpPr>
          <p:cNvPr id="28" name="Text 26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nsfs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OPERACIÓN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21792"/>
            <a:ext cx="813816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Day-to-day file operations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02920" y="1280160"/>
            <a:ext cx="2542032" cy="1298448"/>
          </a:xfrm>
          <a:prstGeom prst="roundRect">
            <a:avLst>
              <a:gd name="adj" fmla="val 493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67512" y="1408176"/>
            <a:ext cx="22402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Copy between servers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667512" y="1755648"/>
            <a:ext cx="548640" cy="36576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7" name="Text 5"/>
          <p:cNvSpPr/>
          <p:nvPr/>
        </p:nvSpPr>
        <p:spPr>
          <a:xfrm>
            <a:off x="667512" y="1883664"/>
            <a:ext cx="224028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88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Work in the background, with progress and cancellation.</a:t>
            </a:r>
            <a:endParaRPr lang="en-US" sz="880" dirty="0"/>
          </a:p>
        </p:txBody>
      </p:sp>
      <p:sp>
        <p:nvSpPr>
          <p:cNvPr id="8" name="Shape 6"/>
          <p:cNvSpPr/>
          <p:nvPr/>
        </p:nvSpPr>
        <p:spPr>
          <a:xfrm>
            <a:off x="3310128" y="1280160"/>
            <a:ext cx="2542032" cy="1298448"/>
          </a:xfrm>
          <a:prstGeom prst="roundRect">
            <a:avLst>
              <a:gd name="adj" fmla="val 493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474720" y="1408176"/>
            <a:ext cx="22402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Move and rename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3474720" y="1755648"/>
            <a:ext cx="548640" cy="36576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11" name="Text 9"/>
          <p:cNvSpPr/>
          <p:nvPr/>
        </p:nvSpPr>
        <p:spPr>
          <a:xfrm>
            <a:off x="3474720" y="1883664"/>
            <a:ext cx="224028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88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bulk, with a preview of what is going to change.</a:t>
            </a:r>
            <a:endParaRPr lang="en-US" sz="880" dirty="0"/>
          </a:p>
        </p:txBody>
      </p:sp>
      <p:sp>
        <p:nvSpPr>
          <p:cNvPr id="12" name="Shape 10"/>
          <p:cNvSpPr/>
          <p:nvPr/>
        </p:nvSpPr>
        <p:spPr>
          <a:xfrm>
            <a:off x="6117336" y="1280160"/>
            <a:ext cx="2542032" cy="1298448"/>
          </a:xfrm>
          <a:prstGeom prst="roundRect">
            <a:avLst>
              <a:gd name="adj" fmla="val 493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281928" y="1408176"/>
            <a:ext cx="22402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Package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6281928" y="1755648"/>
            <a:ext cx="548640" cy="36576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15" name="Text 13"/>
          <p:cNvSpPr/>
          <p:nvPr/>
        </p:nvSpPr>
        <p:spPr>
          <a:xfrm>
            <a:off x="6281928" y="1883664"/>
            <a:ext cx="224028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88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ZIP of the folder or the selection, on the spot.</a:t>
            </a:r>
            <a:endParaRPr lang="en-US" sz="880" dirty="0"/>
          </a:p>
        </p:txBody>
      </p:sp>
      <p:sp>
        <p:nvSpPr>
          <p:cNvPr id="16" name="Shape 14"/>
          <p:cNvSpPr/>
          <p:nvPr/>
        </p:nvSpPr>
        <p:spPr>
          <a:xfrm>
            <a:off x="502920" y="2743200"/>
            <a:ext cx="2542032" cy="1298448"/>
          </a:xfrm>
          <a:prstGeom prst="roundRect">
            <a:avLst>
              <a:gd name="adj" fmla="val 493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512" y="2871216"/>
            <a:ext cx="22402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Upload and create</a:t>
            </a:r>
            <a:endParaRPr lang="en-US" sz="1150" dirty="0"/>
          </a:p>
        </p:txBody>
      </p:sp>
      <p:sp>
        <p:nvSpPr>
          <p:cNvPr id="18" name="Shape 16"/>
          <p:cNvSpPr/>
          <p:nvPr/>
        </p:nvSpPr>
        <p:spPr>
          <a:xfrm>
            <a:off x="667512" y="3218688"/>
            <a:ext cx="548640" cy="36576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19" name="Text 17"/>
          <p:cNvSpPr/>
          <p:nvPr/>
        </p:nvSpPr>
        <p:spPr>
          <a:xfrm>
            <a:off x="667512" y="3346704"/>
            <a:ext cx="224028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88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Drag and drop uploads, and folder creation.</a:t>
            </a:r>
            <a:endParaRPr lang="en-US" sz="880" dirty="0"/>
          </a:p>
        </p:txBody>
      </p:sp>
      <p:sp>
        <p:nvSpPr>
          <p:cNvPr id="20" name="Shape 18"/>
          <p:cNvSpPr/>
          <p:nvPr/>
        </p:nvSpPr>
        <p:spPr>
          <a:xfrm>
            <a:off x="3310128" y="2743200"/>
            <a:ext cx="2542032" cy="1298448"/>
          </a:xfrm>
          <a:prstGeom prst="roundRect">
            <a:avLst>
              <a:gd name="adj" fmla="val 493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474720" y="2871216"/>
            <a:ext cx="22402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Workspaces</a:t>
            </a:r>
            <a:endParaRPr lang="en-US" sz="1150" dirty="0"/>
          </a:p>
        </p:txBody>
      </p:sp>
      <p:sp>
        <p:nvSpPr>
          <p:cNvPr id="22" name="Shape 20"/>
          <p:cNvSpPr/>
          <p:nvPr/>
        </p:nvSpPr>
        <p:spPr>
          <a:xfrm>
            <a:off x="3474720" y="3218688"/>
            <a:ext cx="548640" cy="36576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23" name="Text 21"/>
          <p:cNvSpPr/>
          <p:nvPr/>
        </p:nvSpPr>
        <p:spPr>
          <a:xfrm>
            <a:off x="3474720" y="3346704"/>
            <a:ext cx="224028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88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set of folders and paths, opened in one click.</a:t>
            </a:r>
            <a:endParaRPr lang="en-US" sz="880" dirty="0"/>
          </a:p>
        </p:txBody>
      </p:sp>
      <p:sp>
        <p:nvSpPr>
          <p:cNvPr id="24" name="Shape 22"/>
          <p:cNvSpPr/>
          <p:nvPr/>
        </p:nvSpPr>
        <p:spPr>
          <a:xfrm>
            <a:off x="6117336" y="2743200"/>
            <a:ext cx="2542032" cy="1298448"/>
          </a:xfrm>
          <a:prstGeom prst="roundRect">
            <a:avLst>
              <a:gd name="adj" fmla="val 493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281928" y="2871216"/>
            <a:ext cx="22402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Bookmarks and recents</a:t>
            </a:r>
            <a:endParaRPr lang="en-US" sz="1150" dirty="0"/>
          </a:p>
        </p:txBody>
      </p:sp>
      <p:sp>
        <p:nvSpPr>
          <p:cNvPr id="26" name="Shape 24"/>
          <p:cNvSpPr/>
          <p:nvPr/>
        </p:nvSpPr>
        <p:spPr>
          <a:xfrm>
            <a:off x="6281928" y="3218688"/>
            <a:ext cx="548640" cy="36576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27" name="Text 25"/>
          <p:cNvSpPr/>
          <p:nvPr/>
        </p:nvSpPr>
        <p:spPr>
          <a:xfrm>
            <a:off x="6281928" y="3346704"/>
            <a:ext cx="224028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88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folders you use most, always at hand.</a:t>
            </a:r>
            <a:endParaRPr lang="en-US" sz="880" dirty="0"/>
          </a:p>
        </p:txBody>
      </p:sp>
      <p:sp>
        <p:nvSpPr>
          <p:cNvPr id="28" name="Shape 26"/>
          <p:cNvSpPr/>
          <p:nvPr/>
        </p:nvSpPr>
        <p:spPr>
          <a:xfrm>
            <a:off x="502920" y="4206240"/>
            <a:ext cx="8138160" cy="502920"/>
          </a:xfrm>
          <a:prstGeom prst="roundRect">
            <a:avLst>
              <a:gd name="adj" fmla="val 14545"/>
            </a:avLst>
          </a:prstGeom>
          <a:solidFill>
            <a:srgbClr val="0A224F"/>
          </a:solidFill>
          <a:ln w="12700">
            <a:solidFill>
              <a:srgbClr val="0A224F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85800" y="4206240"/>
            <a:ext cx="7772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Todo lo que se hace con un fichero queda registrado: operación, usuario, ruta y resultado.</a:t>
            </a:r>
            <a:endParaRPr lang="en-US" sz="950" dirty="0"/>
          </a:p>
        </p:txBody>
      </p:sp>
      <p:sp>
        <p:nvSpPr>
          <p:cNvPr id="30" name="Text 28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nsfs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SECURITY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21792"/>
            <a:ext cx="813816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sees what, and everything is recorded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02920" y="1325880"/>
            <a:ext cx="2542032" cy="2331720"/>
          </a:xfrm>
          <a:prstGeom prst="roundRect">
            <a:avLst>
              <a:gd name="adj" fmla="val 2745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67512" y="1481328"/>
            <a:ext cx="224028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Access control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667512" y="1828800"/>
            <a:ext cx="548640" cy="36576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7" name="Text 5"/>
          <p:cNvSpPr/>
          <p:nvPr/>
        </p:nvSpPr>
        <p:spPr>
          <a:xfrm>
            <a:off x="667512" y="1993392"/>
            <a:ext cx="2240280" cy="1554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65100" indent="-165100">
              <a:lnSpc>
                <a:spcPct val="150000"/>
              </a:lnSpc>
              <a:buSzPct val="100000"/>
              <a:buChar char="•"/>
            </a:pPr>
            <a:r>
              <a:rPr lang="en-US" sz="88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Users → groups → roles → permissions</a:t>
            </a:r>
            <a:endParaRPr lang="en-US" sz="880" dirty="0"/>
          </a:p>
          <a:p>
            <a:pPr marL="165100" indent="-165100">
              <a:lnSpc>
                <a:spcPct val="150000"/>
              </a:lnSpc>
              <a:buSzPct val="100000"/>
              <a:buChar char="•"/>
            </a:pPr>
            <a:r>
              <a:rPr lang="en-US" sz="88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Permission per connection and path prefix</a:t>
            </a:r>
            <a:endParaRPr lang="en-US" sz="880" dirty="0"/>
          </a:p>
          <a:p>
            <a:pPr marL="165100" indent="-165100">
              <a:lnSpc>
                <a:spcPct val="150000"/>
              </a:lnSpc>
              <a:buSzPct val="100000"/>
              <a:buChar char="•"/>
            </a:pPr>
            <a:r>
              <a:rPr lang="en-US" sz="88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Access rules per user and group</a:t>
            </a:r>
            <a:endParaRPr lang="en-US" sz="880" dirty="0"/>
          </a:p>
          <a:p>
            <a:pPr marL="165100" indent="-165100">
              <a:lnSpc>
                <a:spcPct val="150000"/>
              </a:lnSpc>
              <a:buSzPct val="100000"/>
              <a:buChar char="•"/>
            </a:pPr>
            <a:r>
              <a:rPr lang="en-US" sz="88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binary admin</a:t>
            </a:r>
            <a:endParaRPr lang="en-US" sz="880" dirty="0"/>
          </a:p>
        </p:txBody>
      </p:sp>
      <p:sp>
        <p:nvSpPr>
          <p:cNvPr id="8" name="Shape 6"/>
          <p:cNvSpPr/>
          <p:nvPr/>
        </p:nvSpPr>
        <p:spPr>
          <a:xfrm>
            <a:off x="3310128" y="1325880"/>
            <a:ext cx="2542032" cy="2331720"/>
          </a:xfrm>
          <a:prstGeom prst="roundRect">
            <a:avLst>
              <a:gd name="adj" fmla="val 2745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474720" y="1481328"/>
            <a:ext cx="224028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Traceability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3474720" y="1828800"/>
            <a:ext cx="548640" cy="36576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11" name="Text 9"/>
          <p:cNvSpPr/>
          <p:nvPr/>
        </p:nvSpPr>
        <p:spPr>
          <a:xfrm>
            <a:off x="3474720" y="1993392"/>
            <a:ext cx="2240280" cy="1554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65100" indent="-165100">
              <a:lnSpc>
                <a:spcPct val="150000"/>
              </a:lnSpc>
              <a:buSzPct val="100000"/>
              <a:buChar char="•"/>
            </a:pPr>
            <a:r>
              <a:rPr lang="en-US" sz="88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JSONL audit log per day</a:t>
            </a:r>
            <a:endParaRPr lang="en-US" sz="880" dirty="0"/>
          </a:p>
          <a:p>
            <a:pPr marL="165100" indent="-165100">
              <a:lnSpc>
                <a:spcPct val="150000"/>
              </a:lnSpc>
              <a:buSzPct val="100000"/>
              <a:buChar char="•"/>
            </a:pPr>
            <a:r>
              <a:rPr lang="en-US" sz="88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Operation, user, path and result</a:t>
            </a:r>
            <a:endParaRPr lang="en-US" sz="880" dirty="0"/>
          </a:p>
          <a:p>
            <a:pPr marL="165100" indent="-165100">
              <a:lnSpc>
                <a:spcPct val="150000"/>
              </a:lnSpc>
              <a:buSzPct val="100000"/>
              <a:buChar char="•"/>
            </a:pPr>
            <a:r>
              <a:rPr lang="en-US" sz="88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Live event feed</a:t>
            </a:r>
            <a:endParaRPr lang="en-US" sz="880" dirty="0"/>
          </a:p>
          <a:p>
            <a:pPr marL="165100" indent="-165100">
              <a:lnSpc>
                <a:spcPct val="150000"/>
              </a:lnSpc>
              <a:buSzPct val="100000"/>
              <a:buChar char="•"/>
            </a:pPr>
            <a:r>
              <a:rPr lang="en-US" sz="88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 retention and rotation</a:t>
            </a:r>
            <a:endParaRPr lang="en-US" sz="880" dirty="0"/>
          </a:p>
        </p:txBody>
      </p:sp>
      <p:sp>
        <p:nvSpPr>
          <p:cNvPr id="12" name="Shape 10"/>
          <p:cNvSpPr/>
          <p:nvPr/>
        </p:nvSpPr>
        <p:spPr>
          <a:xfrm>
            <a:off x="6117336" y="1325880"/>
            <a:ext cx="2542032" cy="2331720"/>
          </a:xfrm>
          <a:prstGeom prst="roundRect">
            <a:avLst>
              <a:gd name="adj" fmla="val 2745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281928" y="1481328"/>
            <a:ext cx="224028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6281928" y="1828800"/>
            <a:ext cx="548640" cy="36576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15" name="Text 13"/>
          <p:cNvSpPr/>
          <p:nvPr/>
        </p:nvSpPr>
        <p:spPr>
          <a:xfrm>
            <a:off x="6281928" y="1993392"/>
            <a:ext cx="2240280" cy="1554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65100" indent="-165100">
              <a:lnSpc>
                <a:spcPct val="150000"/>
              </a:lnSpc>
              <a:buSzPct val="100000"/>
              <a:buChar char="•"/>
            </a:pPr>
            <a:r>
              <a:rPr lang="en-US" sz="88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Encrypted SFTP credentials</a:t>
            </a:r>
            <a:endParaRPr lang="en-US" sz="880" dirty="0"/>
          </a:p>
          <a:p>
            <a:pPr marL="165100" indent="-165100">
              <a:lnSpc>
                <a:spcPct val="150000"/>
              </a:lnSpc>
              <a:buSzPct val="100000"/>
              <a:buChar char="•"/>
            </a:pPr>
            <a:r>
              <a:rPr lang="en-US" sz="88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Paths jailed to the root</a:t>
            </a:r>
            <a:endParaRPr lang="en-US" sz="880" dirty="0"/>
          </a:p>
          <a:p>
            <a:pPr marL="165100" indent="-165100">
              <a:lnSpc>
                <a:spcPct val="150000"/>
              </a:lnSpc>
              <a:buSzPct val="100000"/>
              <a:buChar char="•"/>
            </a:pPr>
            <a:r>
              <a:rPr lang="en-US" sz="88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TLS at the reverse proxy</a:t>
            </a:r>
            <a:endParaRPr lang="en-US" sz="880" dirty="0"/>
          </a:p>
          <a:p>
            <a:pPr marL="165100" indent="-165100">
              <a:lnSpc>
                <a:spcPct val="150000"/>
              </a:lnSpc>
              <a:buSzPct val="100000"/>
              <a:buChar char="•"/>
            </a:pPr>
            <a:r>
              <a:rPr lang="en-US" sz="88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30-day trial and machine license</a:t>
            </a:r>
            <a:endParaRPr lang="en-US" sz="880" dirty="0"/>
          </a:p>
        </p:txBody>
      </p:sp>
      <p:sp>
        <p:nvSpPr>
          <p:cNvPr id="16" name="Shape 14"/>
          <p:cNvSpPr/>
          <p:nvPr/>
        </p:nvSpPr>
        <p:spPr>
          <a:xfrm>
            <a:off x="502920" y="3840480"/>
            <a:ext cx="8138160" cy="658368"/>
          </a:xfrm>
          <a:prstGeom prst="roundRect">
            <a:avLst>
              <a:gd name="adj" fmla="val 11111"/>
            </a:avLst>
          </a:prstGeom>
          <a:solidFill>
            <a:srgbClr val="0E2C63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85800" y="3840480"/>
            <a:ext cx="77724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config.yaml 0600 · bcrypt · JWT HS256 · AES-256-GCM for the remote credentials</a:t>
            </a:r>
            <a:endParaRPr lang="en-US" sz="920" dirty="0"/>
          </a:p>
        </p:txBody>
      </p:sp>
      <p:sp>
        <p:nvSpPr>
          <p:cNvPr id="18" name="Text 16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nsfs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GETTING STARTED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21792"/>
            <a:ext cx="813816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zero to published folders, in three steps</a:t>
            </a:r>
            <a:endParaRPr lang="en-US" sz="2300" dirty="0"/>
          </a:p>
        </p:txBody>
      </p:sp>
      <p:sp>
        <p:nvSpPr>
          <p:cNvPr id="4" name="Shape 2"/>
          <p:cNvSpPr/>
          <p:nvPr/>
        </p:nvSpPr>
        <p:spPr>
          <a:xfrm>
            <a:off x="502920" y="1280160"/>
            <a:ext cx="5120640" cy="896112"/>
          </a:xfrm>
          <a:prstGeom prst="roundRect">
            <a:avLst>
              <a:gd name="adj" fmla="val 7143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58368" y="1490472"/>
            <a:ext cx="457200" cy="457200"/>
          </a:xfrm>
          <a:prstGeom prst="ellipse">
            <a:avLst/>
          </a:prstGeom>
          <a:solidFill>
            <a:srgbClr val="1A4FD1"/>
          </a:solidFill>
          <a:ln/>
        </p:spPr>
      </p:sp>
      <p:sp>
        <p:nvSpPr>
          <p:cNvPr id="6" name="Text 4"/>
          <p:cNvSpPr/>
          <p:nvPr/>
        </p:nvSpPr>
        <p:spPr>
          <a:xfrm>
            <a:off x="658368" y="1490472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261872" y="1389888"/>
            <a:ext cx="4206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Create the environment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1261872" y="1682496"/>
            <a:ext cx="425196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6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nsfs init /opt/nsfs: it creates config.yaml, the SQLite database, the index and the logs, with the admin user.</a:t>
            </a:r>
            <a:endParaRPr lang="en-US" sz="860" dirty="0"/>
          </a:p>
        </p:txBody>
      </p:sp>
      <p:sp>
        <p:nvSpPr>
          <p:cNvPr id="9" name="Shape 7"/>
          <p:cNvSpPr/>
          <p:nvPr/>
        </p:nvSpPr>
        <p:spPr>
          <a:xfrm>
            <a:off x="502920" y="2286000"/>
            <a:ext cx="5120640" cy="896112"/>
          </a:xfrm>
          <a:prstGeom prst="roundRect">
            <a:avLst>
              <a:gd name="adj" fmla="val 7143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58368" y="2496312"/>
            <a:ext cx="457200" cy="457200"/>
          </a:xfrm>
          <a:prstGeom prst="ellipse">
            <a:avLst/>
          </a:prstGeom>
          <a:solidFill>
            <a:srgbClr val="1A4FD1"/>
          </a:solidFill>
          <a:ln/>
        </p:spPr>
      </p:sp>
      <p:sp>
        <p:nvSpPr>
          <p:cNvPr id="11" name="Text 9"/>
          <p:cNvSpPr/>
          <p:nvPr/>
        </p:nvSpPr>
        <p:spPr>
          <a:xfrm>
            <a:off x="658368" y="2496312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261872" y="2395728"/>
            <a:ext cx="4206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Publish the reverse proxy</a:t>
            </a:r>
            <a:endParaRPr lang="en-US" sz="1150" dirty="0"/>
          </a:p>
        </p:txBody>
      </p:sp>
      <p:sp>
        <p:nvSpPr>
          <p:cNvPr id="13" name="Text 11"/>
          <p:cNvSpPr/>
          <p:nvPr/>
        </p:nvSpPr>
        <p:spPr>
          <a:xfrm>
            <a:off x="1261872" y="2688336"/>
            <a:ext cx="425196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6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Terminate TLS at the proxy and forward to https://server:11000. Users come in through the browser.</a:t>
            </a:r>
            <a:endParaRPr lang="en-US" sz="860" dirty="0"/>
          </a:p>
        </p:txBody>
      </p:sp>
      <p:sp>
        <p:nvSpPr>
          <p:cNvPr id="14" name="Shape 12"/>
          <p:cNvSpPr/>
          <p:nvPr/>
        </p:nvSpPr>
        <p:spPr>
          <a:xfrm>
            <a:off x="502920" y="3291840"/>
            <a:ext cx="5120640" cy="896112"/>
          </a:xfrm>
          <a:prstGeom prst="roundRect">
            <a:avLst>
              <a:gd name="adj" fmla="val 7143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58368" y="3502152"/>
            <a:ext cx="457200" cy="457200"/>
          </a:xfrm>
          <a:prstGeom prst="ellipse">
            <a:avLst/>
          </a:prstGeom>
          <a:solidFill>
            <a:srgbClr val="1A4FD1"/>
          </a:solidFill>
          <a:ln/>
        </p:spPr>
      </p:sp>
      <p:sp>
        <p:nvSpPr>
          <p:cNvPr id="16" name="Text 14"/>
          <p:cNvSpPr/>
          <p:nvPr/>
        </p:nvSpPr>
        <p:spPr>
          <a:xfrm>
            <a:off x="658368" y="3502152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261872" y="3401568"/>
            <a:ext cx="4206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Publish the folders</a:t>
            </a:r>
            <a:endParaRPr lang="en-US" sz="1150" dirty="0"/>
          </a:p>
        </p:txBody>
      </p:sp>
      <p:sp>
        <p:nvSpPr>
          <p:cNvPr id="18" name="Text 16"/>
          <p:cNvSpPr/>
          <p:nvPr/>
        </p:nvSpPr>
        <p:spPr>
          <a:xfrm>
            <a:off x="1261872" y="3694176"/>
            <a:ext cx="425196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6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Administration → Folders: create the folder, pick the connection and the root path, and assign it to the groups.</a:t>
            </a:r>
            <a:endParaRPr lang="en-US" sz="860" dirty="0"/>
          </a:p>
        </p:txBody>
      </p:sp>
      <p:sp>
        <p:nvSpPr>
          <p:cNvPr id="19" name="Shape 17"/>
          <p:cNvSpPr/>
          <p:nvPr/>
        </p:nvSpPr>
        <p:spPr>
          <a:xfrm>
            <a:off x="5852160" y="1280160"/>
            <a:ext cx="2788920" cy="2743200"/>
          </a:xfrm>
          <a:prstGeom prst="roundRect">
            <a:avLst>
              <a:gd name="adj" fmla="val 2667"/>
            </a:avLst>
          </a:prstGeom>
          <a:solidFill>
            <a:srgbClr val="0A224F"/>
          </a:solidFill>
          <a:ln w="12700">
            <a:solidFill>
              <a:srgbClr val="0A224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053328" y="1426464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REQUIREMENTS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6053328" y="1773936"/>
            <a:ext cx="2423160" cy="2103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65100" indent="-165100">
              <a:lnSpc>
                <a:spcPct val="150000"/>
              </a:lnSpc>
              <a:buSzPct val="100000"/>
              <a:buChar char="•"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Linux (RHEL 8 / RHEL 9)</a:t>
            </a:r>
            <a:endParaRPr lang="en-US" sz="900" dirty="0"/>
          </a:p>
          <a:p>
            <a:pPr marL="165100" indent="-165100">
              <a:lnSpc>
                <a:spcPct val="150000"/>
              </a:lnSpc>
              <a:buSzPct val="100000"/>
              <a:buChar char="•"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single binary, no dependencies</a:t>
            </a:r>
            <a:endParaRPr lang="en-US" sz="900" dirty="0"/>
          </a:p>
          <a:p>
            <a:pPr marL="165100" indent="-165100">
              <a:lnSpc>
                <a:spcPct val="150000"/>
              </a:lnSpc>
              <a:buSzPct val="100000"/>
              <a:buChar char="•"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SQLite for state and audit</a:t>
            </a:r>
            <a:endParaRPr lang="en-US" sz="900" dirty="0"/>
          </a:p>
          <a:p>
            <a:pPr marL="165100" indent="-165100">
              <a:lnSpc>
                <a:spcPct val="150000"/>
              </a:lnSpc>
              <a:buSzPct val="100000"/>
              <a:buChar char="•"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Reverse proxy with HTTPS in production</a:t>
            </a:r>
            <a:endParaRPr lang="en-US" sz="900" dirty="0"/>
          </a:p>
          <a:p>
            <a:pPr marL="165100" indent="-165100">
              <a:lnSpc>
                <a:spcPct val="150000"/>
              </a:lnSpc>
              <a:buSzPct val="100000"/>
              <a:buChar char="•"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Web panel on port 11000</a:t>
            </a:r>
            <a:endParaRPr lang="en-US" sz="900" dirty="0"/>
          </a:p>
        </p:txBody>
      </p:sp>
      <p:sp>
        <p:nvSpPr>
          <p:cNvPr id="22" name="Shape 20"/>
          <p:cNvSpPr/>
          <p:nvPr/>
        </p:nvSpPr>
        <p:spPr>
          <a:xfrm>
            <a:off x="502920" y="4343400"/>
            <a:ext cx="8138160" cy="457200"/>
          </a:xfrm>
          <a:prstGeom prst="roundRect">
            <a:avLst>
              <a:gd name="adj" fmla="val 14000"/>
            </a:avLst>
          </a:prstGeom>
          <a:solidFill>
            <a:srgbClr val="0E2C63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85800" y="4343400"/>
            <a:ext cx="7772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nsfs init /opt/nsfs   →   nsfs start /opt/nsfs   →   https://files.company.local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nsfs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FREQUENTLY ASKED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21792"/>
            <a:ext cx="813816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questions we hear most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02920" y="1207008"/>
            <a:ext cx="3931920" cy="1024128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02920" y="1316736"/>
            <a:ext cx="45720" cy="804672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6" name="Text 4"/>
          <p:cNvSpPr/>
          <p:nvPr/>
        </p:nvSpPr>
        <p:spPr>
          <a:xfrm>
            <a:off x="667512" y="1298448"/>
            <a:ext cx="3657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 it a download manager?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667512" y="1572768"/>
            <a:ext cx="3657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4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No. The goal is to see the file in the browser: the content is served to the viewer, not to the user disk. Downloading is an option, not the normal path.</a:t>
            </a:r>
            <a:endParaRPr lang="en-US" sz="840" dirty="0"/>
          </a:p>
        </p:txBody>
      </p:sp>
      <p:sp>
        <p:nvSpPr>
          <p:cNvPr id="8" name="Shape 6"/>
          <p:cNvSpPr/>
          <p:nvPr/>
        </p:nvSpPr>
        <p:spPr>
          <a:xfrm>
            <a:off x="4663440" y="1207008"/>
            <a:ext cx="3931920" cy="1024128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4663440" y="1316736"/>
            <a:ext cx="45720" cy="804672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10" name="Text 8"/>
          <p:cNvSpPr/>
          <p:nvPr/>
        </p:nvSpPr>
        <p:spPr>
          <a:xfrm>
            <a:off x="4828032" y="1298448"/>
            <a:ext cx="3657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is a user onboarded?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4828032" y="1572768"/>
            <a:ext cx="3657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4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Administration → Users: the account is created and assigned to a group. The groups are what see the folders and their permissions.</a:t>
            </a:r>
            <a:endParaRPr lang="en-US" sz="840" dirty="0"/>
          </a:p>
        </p:txBody>
      </p:sp>
      <p:sp>
        <p:nvSpPr>
          <p:cNvPr id="12" name="Shape 10"/>
          <p:cNvSpPr/>
          <p:nvPr/>
        </p:nvSpPr>
        <p:spPr>
          <a:xfrm>
            <a:off x="502920" y="2368296"/>
            <a:ext cx="3931920" cy="1024128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502920" y="2478024"/>
            <a:ext cx="45720" cy="804672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14" name="Text 12"/>
          <p:cNvSpPr/>
          <p:nvPr/>
        </p:nvSpPr>
        <p:spPr>
          <a:xfrm>
            <a:off x="667512" y="2459736"/>
            <a:ext cx="3657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it show folders from another server?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67512" y="2734056"/>
            <a:ext cx="3657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4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Yes: add an SFTP connection with its encrypted credentials and point the published folder at that connection and its root path.</a:t>
            </a:r>
            <a:endParaRPr lang="en-US" sz="840" dirty="0"/>
          </a:p>
        </p:txBody>
      </p:sp>
      <p:sp>
        <p:nvSpPr>
          <p:cNvPr id="16" name="Shape 14"/>
          <p:cNvSpPr/>
          <p:nvPr/>
        </p:nvSpPr>
        <p:spPr>
          <a:xfrm>
            <a:off x="4663440" y="2368296"/>
            <a:ext cx="3931920" cy="1024128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663440" y="2478024"/>
            <a:ext cx="45720" cy="804672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18" name="Text 16"/>
          <p:cNvSpPr/>
          <p:nvPr/>
        </p:nvSpPr>
        <p:spPr>
          <a:xfrm>
            <a:off x="4828032" y="2459736"/>
            <a:ext cx="3657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if a user makes a mistake?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4828032" y="2734056"/>
            <a:ext cx="3657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4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audit log records every operation with its user, its path and its result, and it can be consulted from the panel.</a:t>
            </a:r>
            <a:endParaRPr lang="en-US" sz="840" dirty="0"/>
          </a:p>
        </p:txBody>
      </p:sp>
      <p:sp>
        <p:nvSpPr>
          <p:cNvPr id="20" name="Shape 18"/>
          <p:cNvSpPr/>
          <p:nvPr/>
        </p:nvSpPr>
        <p:spPr>
          <a:xfrm>
            <a:off x="502920" y="3529584"/>
            <a:ext cx="3931920" cy="1024128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502920" y="3639312"/>
            <a:ext cx="45720" cy="804672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22" name="Text 20"/>
          <p:cNvSpPr/>
          <p:nvPr/>
        </p:nvSpPr>
        <p:spPr>
          <a:xfrm>
            <a:off x="667512" y="3621024"/>
            <a:ext cx="3657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I search inside the files?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667512" y="3895344"/>
            <a:ext cx="3657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4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Yes: the indexer extracts the content of text, log, CSV, JSON, XML, code and Office files, so the search finds inside, not only by name.</a:t>
            </a:r>
            <a:endParaRPr lang="en-US" sz="840" dirty="0"/>
          </a:p>
        </p:txBody>
      </p:sp>
      <p:sp>
        <p:nvSpPr>
          <p:cNvPr id="24" name="Shape 22"/>
          <p:cNvSpPr/>
          <p:nvPr/>
        </p:nvSpPr>
        <p:spPr>
          <a:xfrm>
            <a:off x="4663440" y="3529584"/>
            <a:ext cx="3931920" cy="1024128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663440" y="3639312"/>
            <a:ext cx="45720" cy="804672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26" name="Text 24"/>
          <p:cNvSpPr/>
          <p:nvPr/>
        </p:nvSpPr>
        <p:spPr>
          <a:xfrm>
            <a:off x="4828032" y="3621024"/>
            <a:ext cx="3657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Does it need FTP or SSH permissions?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4828032" y="3895344"/>
            <a:ext cx="3657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4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No. HTTPS only: users come in with their web session, and each group's access to each folder is what you define.</a:t>
            </a:r>
            <a:endParaRPr lang="en-US" sz="840" dirty="0"/>
          </a:p>
        </p:txBody>
      </p:sp>
      <p:sp>
        <p:nvSpPr>
          <p:cNvPr id="28" name="Text 26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nsfs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035040" y="-1188720"/>
            <a:ext cx="4023360" cy="4023360"/>
          </a:xfrm>
          <a:prstGeom prst="ellipse">
            <a:avLst/>
          </a:prstGeom>
          <a:solidFill>
            <a:srgbClr val="00B4D8">
              <a:alpha val="13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949440" y="3200400"/>
            <a:ext cx="3108960" cy="3108960"/>
          </a:xfrm>
          <a:prstGeom prst="ellipse">
            <a:avLst/>
          </a:prstGeom>
          <a:solidFill>
            <a:srgbClr val="7B2CBF">
              <a:alpha val="1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502920" y="868680"/>
            <a:ext cx="5669280" cy="1737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2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files, open</a:t>
            </a:r>
            <a:endParaRPr lang="en-US" sz="29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2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the browser and under control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502920" y="2606040"/>
            <a:ext cx="5486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Try NSFS with your server: we set it up with your folders and watch it run.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502920" y="3291840"/>
            <a:ext cx="1783080" cy="475488"/>
          </a:xfrm>
          <a:prstGeom prst="roundRect">
            <a:avLst>
              <a:gd name="adj" fmla="val 13462"/>
            </a:avLst>
          </a:prstGeom>
          <a:solidFill>
            <a:srgbClr val="0E2C63"/>
          </a:solidFill>
          <a:ln/>
        </p:spPr>
      </p:sp>
      <p:sp>
        <p:nvSpPr>
          <p:cNvPr id="7" name="Text 5"/>
          <p:cNvSpPr/>
          <p:nvPr/>
        </p:nvSpPr>
        <p:spPr>
          <a:xfrm>
            <a:off x="502920" y="3291840"/>
            <a:ext cx="178308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Guided demo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2441448" y="3291840"/>
            <a:ext cx="1783080" cy="475488"/>
          </a:xfrm>
          <a:prstGeom prst="roundRect">
            <a:avLst>
              <a:gd name="adj" fmla="val 13462"/>
            </a:avLst>
          </a:prstGeom>
          <a:solidFill>
            <a:srgbClr val="00B4D8"/>
          </a:solidFill>
          <a:ln/>
        </p:spPr>
      </p:sp>
      <p:sp>
        <p:nvSpPr>
          <p:cNvPr id="9" name="Text 7"/>
          <p:cNvSpPr/>
          <p:nvPr/>
        </p:nvSpPr>
        <p:spPr>
          <a:xfrm>
            <a:off x="2441448" y="3291840"/>
            <a:ext cx="178308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Try it in your environment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4379976" y="3291840"/>
            <a:ext cx="1783080" cy="475488"/>
          </a:xfrm>
          <a:prstGeom prst="roundRect">
            <a:avLst>
              <a:gd name="adj" fmla="val 13462"/>
            </a:avLst>
          </a:prstGeom>
          <a:solidFill>
            <a:srgbClr val="0E2C63"/>
          </a:solidFill>
          <a:ln/>
        </p:spPr>
      </p:sp>
      <p:sp>
        <p:nvSpPr>
          <p:cNvPr id="11" name="Text 9"/>
          <p:cNvSpPr/>
          <p:nvPr/>
        </p:nvSpPr>
        <p:spPr>
          <a:xfrm>
            <a:off x="4379976" y="3291840"/>
            <a:ext cx="178308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Let's talk about your case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502920" y="3977640"/>
            <a:ext cx="54864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nacarsoft.com   ·   support@nacarsoft.com</a:t>
            </a:r>
            <a:endParaRPr lang="en-US" sz="1050" dirty="0"/>
          </a:p>
        </p:txBody>
      </p:sp>
      <p:pic>
        <p:nvPicPr>
          <p:cNvPr id="13" name="Image 0" descr="/data/ns/nssuite/nsfs/ppt/logo-nacarsoft-horizontal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60720" y="3840480"/>
            <a:ext cx="2377440" cy="920724"/>
          </a:xfrm>
          <a:prstGeom prst="rect">
            <a:avLst/>
          </a:prstGeom>
        </p:spPr>
      </p:pic>
      <p:sp>
        <p:nvSpPr>
          <p:cNvPr id="14" name="Text 11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nsfs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2026-10-19T20:41:22Z</dcterms:created>
  <dcterms:modified xsi:type="dcterms:W3CDTF">2026-10-19T20:41:22Z</dcterms:modified>
</cp:coreProperties>
</file>