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474720" cy="3474720"/>
          </a:xfrm>
          <a:prstGeom prst="ellipse">
            <a:avLst/>
          </a:prstGeom>
          <a:solidFill>
            <a:srgbClr val="00B4D8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680960" y="-457200"/>
            <a:ext cx="2377440" cy="2377440"/>
          </a:xfrm>
          <a:prstGeom prst="ellipse">
            <a:avLst/>
          </a:prstGeom>
          <a:solidFill>
            <a:srgbClr val="7B2CBF">
              <a:alpha val="14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3657600"/>
            <a:ext cx="3291840" cy="3291840"/>
          </a:xfrm>
          <a:prstGeom prst="ellipse">
            <a:avLst/>
          </a:prstGeom>
          <a:solidFill>
            <a:srgbClr val="1A4FD1">
              <a:alpha val="1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-548640" y="4206240"/>
            <a:ext cx="2011680" cy="20116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pic>
        <p:nvPicPr>
          <p:cNvPr id="6" name="Image 0" descr="/data/ns/nssuite/nsdeplo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377440" cy="920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417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ADABAS SUITE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</a:t>
            </a:r>
            <a:endParaRPr lang="en-US" sz="6200" dirty="0"/>
          </a:p>
        </p:txBody>
      </p:sp>
      <p:sp>
        <p:nvSpPr>
          <p:cNvPr id="9" name="Text 6"/>
          <p:cNvSpPr/>
          <p:nvPr/>
        </p:nvSpPr>
        <p:spPr>
          <a:xfrm>
            <a:off x="502920" y="26060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Software Deploy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" y="315468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 automatizado de objetos Natural en entornos ADABAS.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Web, seguro y con trazabilidad completa de cada despliegue.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4114800"/>
            <a:ext cx="2377440" cy="475488"/>
          </a:xfrm>
          <a:prstGeom prst="roundRect">
            <a:avLst>
              <a:gd name="adj" fmla="val 17308"/>
            </a:avLst>
          </a:prstGeom>
          <a:solidFill>
            <a:srgbClr val="00B4D8"/>
          </a:solidFill>
          <a:ln/>
        </p:spPr>
      </p:sp>
      <p:sp>
        <p:nvSpPr>
          <p:cNvPr id="12" name="Text 9"/>
          <p:cNvSpPr/>
          <p:nvPr/>
        </p:nvSpPr>
        <p:spPr>
          <a:xfrm>
            <a:off x="502920" y="4114800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063240" y="4160520"/>
            <a:ext cx="4663440" cy="384048"/>
          </a:xfrm>
          <a:prstGeom prst="roundRect">
            <a:avLst>
              <a:gd name="adj" fmla="val 1904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063240" y="4160520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equipos Natural · ADABAS · SYSOBJH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Desplegar objetos Natural no debería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 tan complejo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82880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" y="202996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704088" y="20299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" dirty="0"/>
          </a:p>
        </p:txBody>
      </p:sp>
      <p:sp>
        <p:nvSpPr>
          <p:cNvPr id="7" name="Text 5"/>
          <p:cNvSpPr/>
          <p:nvPr/>
        </p:nvSpPr>
        <p:spPr>
          <a:xfrm>
            <a:off x="1371600" y="197510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Procesos manuales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23317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Transferencias a mano con SYSOBJH: comandos sueltos, pasos repetitivos y errores humanos.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182880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64608" y="202996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864608" y="20299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" dirty="0"/>
          </a:p>
        </p:txBody>
      </p:sp>
      <p:sp>
        <p:nvSpPr>
          <p:cNvPr id="12" name="Text 10"/>
          <p:cNvSpPr/>
          <p:nvPr/>
        </p:nvSpPr>
        <p:spPr>
          <a:xfrm>
            <a:off x="5532120" y="197510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trazabilidad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532120" y="23317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Nadie sabe con certeza qué se desplegó, cuándo, en qué entorno ni quién lo hizo.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24612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4088" y="344728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704088" y="34472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" dirty="0"/>
          </a:p>
        </p:txBody>
      </p:sp>
      <p:sp>
        <p:nvSpPr>
          <p:cNvPr id="17" name="Text 15"/>
          <p:cNvSpPr/>
          <p:nvPr/>
        </p:nvSpPr>
        <p:spPr>
          <a:xfrm>
            <a:off x="1371600" y="339242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Lentos y costosos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37490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despliegue consume horas de trabajo operativo y bloquea al equipo.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324612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344728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864608" y="34472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0" dirty="0"/>
          </a:p>
        </p:txBody>
      </p:sp>
      <p:sp>
        <p:nvSpPr>
          <p:cNvPr id="22" name="Text 20"/>
          <p:cNvSpPr/>
          <p:nvPr/>
        </p:nvSpPr>
        <p:spPr>
          <a:xfrm>
            <a:off x="5532120" y="339242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 inconsistentes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532120" y="37490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 y PRD divergen por procesos no controlados ni reproducibles.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02920" y="46817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¿Te suena familiar?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3291840"/>
            <a:ext cx="3840480" cy="3840480"/>
          </a:xfrm>
          <a:prstGeom prst="ellipse">
            <a:avLst/>
          </a:prstGeom>
          <a:solidFill>
            <a:srgbClr val="1A4FD1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02920" y="1417320"/>
            <a:ext cx="7680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 web de despliegue continuo para objetos Natural en ADABAS: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construye paquetes, explora librerías FUSER, transfiere y despliega con un clic.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Automatización total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88920" y="2148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pipeline: compilar, transferir y desplegar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71576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2715768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 completa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8920" y="2715768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cada acción: quién, qué, cuándo y resultado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32826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14400" y="328269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Multi-entorno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788920" y="328269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→ TST → PRD con configuraciones independientes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02920" y="3849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14400" y="384962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788920" y="384962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roles, grupos y permisos granulares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048256"/>
            <a:ext cx="3950208" cy="2487168"/>
          </a:xfrm>
          <a:prstGeom prst="roundRect">
            <a:avLst>
              <a:gd name="adj" fmla="val 3309"/>
            </a:avLst>
          </a:prstGeom>
          <a:solidFill>
            <a:srgbClr val="FFFFFF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9" name="Image 0" descr="/data/ns/nssuite/nsdeploy/ppt/screens/dashboard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9160" y="2093976"/>
            <a:ext cx="3858768" cy="240457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necesitas para desplegar con garantías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512" y="1581912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5819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1508760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Manager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88720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 con ID automático, ticket y objetos agrupados por librería.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28032" y="1581912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4828032" y="15819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49240" y="1508760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Pipeline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349240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Compilar, transferir (SSH) y desplegar en un solo clic.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2920" y="2258568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7512" y="2423160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42316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88720" y="23500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88720" y="26426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grupos, roles y permisos granulares.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63440" y="2258568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28032" y="2423160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1" name="Text 19"/>
          <p:cNvSpPr/>
          <p:nvPr/>
        </p:nvSpPr>
        <p:spPr>
          <a:xfrm>
            <a:off x="4828032" y="242316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349240" y="23500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Multi-entorno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349240" y="26426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TST, PRD con configuraciones independientes.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02920" y="3099816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7512" y="3264408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" y="32644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188720" y="319125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FUSER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88720" y="348386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Árbol de librerías SRC/GP con búsqueda y filtros.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663440" y="3099816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28032" y="3264408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1" name="Text 29"/>
          <p:cNvSpPr/>
          <p:nvPr/>
        </p:nvSpPr>
        <p:spPr>
          <a:xfrm>
            <a:off x="4828032" y="32644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349240" y="319125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349240" y="348386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inmutable de cada despliegue y acción.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02920" y="3941064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7512" y="4105656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667512" y="41056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188720" y="403250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88720" y="4325112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 seguras, contraseñas cifradas y claves SSH gestionadas.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4663440" y="3941064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828032" y="4105656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1" name="Text 39"/>
          <p:cNvSpPr/>
          <p:nvPr/>
        </p:nvSpPr>
        <p:spPr>
          <a:xfrm>
            <a:off x="4828032" y="41056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5349240" y="403250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Multi-idioma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5349240" y="4325112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Interfaz EN/ES con 7 temas visuales.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91440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de paquetes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132588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paquete es una unidad de despliegue completa: identificable, ordenada y trazable.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4023360" cy="960120"/>
          </a:xfrm>
          <a:prstGeom prst="roundRect">
            <a:avLst>
              <a:gd name="adj" fmla="val 857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901952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 automático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2157984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20260804_LIB1_4F2A9C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31520" y="2523744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fecha · alias del creador · sufijo único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709160" y="1828800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73752" y="195681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Objetos por librería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873752" y="239572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Agrupados con orden personalizable (▲▼) persistente.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858000" y="1828800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22592" y="195681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Importación flexible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022592" y="239572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Pega listas LIB= desde logs o importa desde el árbol FUSER.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709160" y="3127248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73752" y="3255264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integrado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73752" y="369417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Código de ticket externo (JIRA, ServiceNow) en cada paquete.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858000" y="3127248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22592" y="3255264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integridad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022592" y="369417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Dependencias y objetos verificados antes de desplegar.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FUSER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 el sistema de archivos Natural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Árbol de librerías del entorno con expansión por niveles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Indicadores SRC / GP en cada módulo (código y generado)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Tipos de objeto: NSP programa · NSM mapa · NSS subrutina · NSC copycode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NS7 diálogo · NSA adapter · NSD ddm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por librería o módulo y filtro por tipo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Caché por entorno con warm-up automático (o siempre fresco)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486400" y="1417320"/>
            <a:ext cx="3200400" cy="315468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0" y="15544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Browser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669280" y="18288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 · FUSER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23560" y="219456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97880" y="219456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43800" y="219456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623560" y="246888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▾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897880" y="246888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LIB1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43800" y="2468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623560" y="274320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897880" y="274320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43800" y="274320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623560" y="301752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897880" y="301752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543800" y="301752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623560" y="329184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897880" y="329184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43800" y="329184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623560" y="356616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897880" y="356616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LIB2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543800" y="356616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623560" y="384048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897880" y="384048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543800" y="38404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486400" y="4133088"/>
            <a:ext cx="3200400" cy="347472"/>
          </a:xfrm>
          <a:prstGeom prst="roundRect">
            <a:avLst>
              <a:gd name="adj" fmla="val 15789"/>
            </a:avLst>
          </a:prstGeom>
          <a:solidFill>
            <a:srgbClr val="E8F1FF"/>
          </a:solidFill>
          <a:ln/>
        </p:spPr>
      </p:sp>
      <p:sp>
        <p:nvSpPr>
          <p:cNvPr id="30" name="Text 28"/>
          <p:cNvSpPr/>
          <p:nvPr/>
        </p:nvSpPr>
        <p:spPr>
          <a:xfrm>
            <a:off x="5486400" y="413308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3 módulos · 3 librerías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2926080" cy="292608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pasos, un clic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1024128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1024128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" dirty="0"/>
          </a:p>
        </p:txBody>
      </p:sp>
      <p:sp>
        <p:nvSpPr>
          <p:cNvPr id="7" name="Text 5"/>
          <p:cNvSpPr/>
          <p:nvPr/>
        </p:nvSpPr>
        <p:spPr>
          <a:xfrm>
            <a:off x="1691640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Package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94360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Selecciona objetos del árbol FUSER y genera el paquete con su ID automático.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00400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" dirty="0"/>
          </a:p>
        </p:txBody>
      </p:sp>
      <p:sp>
        <p:nvSpPr>
          <p:cNvPr id="13" name="Text 11"/>
          <p:cNvSpPr/>
          <p:nvPr/>
        </p:nvSpPr>
        <p:spPr>
          <a:xfrm>
            <a:off x="3867912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2633472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70632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Configurar Entorno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770632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 SSH, rutas FUSER, NATPARM, SAGENV y buffer pools.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376672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5376672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3" dirty="0"/>
          </a:p>
        </p:txBody>
      </p:sp>
      <p:sp>
        <p:nvSpPr>
          <p:cNvPr id="19" name="Text 17"/>
          <p:cNvSpPr/>
          <p:nvPr/>
        </p:nvSpPr>
        <p:spPr>
          <a:xfrm>
            <a:off x="6044184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09744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46904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Desplegar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946904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 con Natural, transfiere y despliega vía SYSOBJH.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552944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7552944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3" dirty="0"/>
          </a:p>
        </p:txBody>
      </p:sp>
      <p:sp>
        <p:nvSpPr>
          <p:cNvPr id="25" name="Shape 23"/>
          <p:cNvSpPr/>
          <p:nvPr/>
        </p:nvSpPr>
        <p:spPr>
          <a:xfrm>
            <a:off x="6986016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23176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Auditar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7123176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Logs, estado, historial y notificaciones por correo.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2194560" y="4297680"/>
            <a:ext cx="4754880" cy="384048"/>
          </a:xfrm>
          <a:prstGeom prst="roundRect">
            <a:avLst>
              <a:gd name="adj" fmla="val 2142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194560" y="4297680"/>
            <a:ext cx="4754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Multi-idioma EN/ES  ·  Notificaciones por correo  ·  Dashboard en tiempo real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 Natural / ADABAS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 y ejecuta scripts SYSOBJH automáticamente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Conexión SSH con claves gestionadas desde la UI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Parámetros configurables: NATPARM, SAGENV y buffer pools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Ejecución local o remota (sagenv + natural -batch)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SCANALL: verificación completa de librerías antes del alta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486400" y="1417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 Natural / ADABAS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0" y="182880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1965960"/>
            <a:ext cx="320040" cy="3200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0" y="190195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0" y="190195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150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635240" y="190195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766560" y="2432304"/>
            <a:ext cx="548640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486400" y="256032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69280" y="2697480"/>
            <a:ext cx="320040" cy="32004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263347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0" y="263347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200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35240" y="263347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766560" y="3163824"/>
            <a:ext cx="548640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0" y="329184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0" y="3429000"/>
            <a:ext cx="320040" cy="320040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0" y="33649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0" y="336499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300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635240" y="336499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0" y="4160520"/>
            <a:ext cx="3200400" cy="457200"/>
          </a:xfrm>
          <a:prstGeom prst="roundRect">
            <a:avLst>
              <a:gd name="adj" fmla="val 18000"/>
            </a:avLst>
          </a:prstGeom>
          <a:solidFill>
            <a:srgbClr val="E8F1FF"/>
          </a:solidFill>
          <a:ln w="12700">
            <a:solidFill>
              <a:srgbClr val="E8F1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0" y="41605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Transferencia por SSH / SCP segura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3840480"/>
            <a:ext cx="2926080" cy="29260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 y seguridad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— Role Based Access Control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4904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8745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745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8620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461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461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2336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177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177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02920" y="2377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predefinidos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26974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2779776"/>
            <a:ext cx="201168" cy="201168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26974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743200" y="26974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permisos · gestión total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02920" y="31546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236976"/>
            <a:ext cx="201168" cy="20116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1546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Deployer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743200" y="3154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permisos · despliegue y lectura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02920" y="36118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3694176"/>
            <a:ext cx="201168" cy="20116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36118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2743200" y="36118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permisos · consulta básica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577840" y="1371600"/>
            <a:ext cx="3108960" cy="3108960"/>
          </a:xfrm>
          <a:prstGeom prst="roundRect">
            <a:avLst>
              <a:gd name="adj" fmla="val 264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742432" y="150876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 de seguridad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742432" y="1920240"/>
            <a:ext cx="2788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Contraseñas hasheadas (bcrypt)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Sesiones con expiración automática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Claves SSH gestionadas desde la UI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Logs de auditoría inmutables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Recuperación de contraseña por email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Middleware de permisos en toda la API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 y configuración sin fricción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645920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8016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0408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Servidor y rutas FUSER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Claves SSH propias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Cache activa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9184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74720" y="164592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06908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6908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49300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Buffer pools de ejecución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NATPARM / SAGENV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Validación previa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08076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63640" y="1645920"/>
            <a:ext cx="457200" cy="457200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28192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Permisos restringidos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Auditoría estricta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Sin cache si se requiere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2920" y="3977640"/>
            <a:ext cx="8183880" cy="685800"/>
          </a:xfrm>
          <a:prstGeom prst="roundRect">
            <a:avLst>
              <a:gd name="adj" fmla="val 12000"/>
            </a:avLst>
          </a:prstGeom>
          <a:solidFill>
            <a:srgbClr val="E8F1FF"/>
          </a:solidFill>
          <a:ln w="12700">
            <a:solidFill>
              <a:srgbClr val="E8F1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977640"/>
            <a:ext cx="7772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 de configuración estructurado en la web  ·  Sin editar YAML a mano  ·  Cambios sin reiniciar el servicio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31520" y="4023360"/>
            <a:ext cx="2743200" cy="2743200"/>
          </a:xfrm>
          <a:prstGeom prst="ellipse">
            <a:avLst/>
          </a:prstGeom>
          <a:solidFill>
            <a:srgbClr val="1A4FD1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el día a día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162763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6276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61288" y="15727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Notificaciones por correo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61288" y="187452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con TLS/STARTTLS o sendmail. Resultado de cada despliegue al instante.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28032" y="162763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28032" y="16276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21808" y="15727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Recuperación de contraseña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321808" y="187452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con expiración y envío automático por email.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246888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63347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6334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61288" y="25786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Multi-idioma EN/ES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61288" y="2880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Interfaz completa en ambos idiomas, conmutación instantánea.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246888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28032" y="263347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4828032" y="26334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21808" y="25786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temas visuales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321808" y="2880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Light, Ocean, Forest, Sunset, High Contrast y Custom.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02920" y="347472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63931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393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161288" y="358444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en tiempo real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161288" y="38862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de despliegues, históricos y búsqueda con filtros.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63440" y="347472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28032" y="363931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2" name="Text 30"/>
          <p:cNvSpPr/>
          <p:nvPr/>
        </p:nvSpPr>
        <p:spPr>
          <a:xfrm>
            <a:off x="4828032" y="36393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321808" y="358444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Operaciones batch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321808" y="38862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Añade e importa objetos agrupados por librería en una sola llamada.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estado de tus despliegues en tiempo real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ashboard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Visión general de paquetes por estado: borrador, generado, desplegado y fallido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 recientes con entorno, estado y acceso directo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recientes con estado y acciones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directo a paquetes, despliegues y configuración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Construye y gestiona paquetes desde la web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package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 de paquetes con ID automático, ticket, usuario y nº de objetos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estado y por entorno: DEV, TST, PRD y UAT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 y entorno de origen de cada paquete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Acciones: ver módulos y desplegar vía SYSOBJH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Despliega con un clic y sigue cada paso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eployment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Historial de despliegues con ID, paquete, origen, destino y usuario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estado, entorno y por usuario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programados con cuenta atrás y duración real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Iconos de log, reporte de carga y catalogación (CATALL)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 DEL PAQUETE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Módulos, ficheros SYSOBJH y despliegues en una vista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package_detai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de librerías FUSER con selección de módulos y tipos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Botones según estado: Deploy, SYSOBJH Files y Crear SYSOBJH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 File: fichero a desplegar, su report y el put script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del paquete con logs, reportes y borrado con confirmación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VENTANA DE DESPLIEGUE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completas antes de desplegar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eploy_moda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 destino, modo (inmediato / fecha / horario) y catalogación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a desplegar con su report y el script de carga (put script)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bloqueado cuando el despliegue ya está definido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Aviso claro de si se catalogarán los módulos (CATALL)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474720" cy="347472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NOTIFICACIONES POR EMAIL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Notificaciones automáticas de cada despliegue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40680" y="1417320"/>
            <a:ext cx="3154680" cy="4114800"/>
          </a:xfrm>
          <a:prstGeom prst="roundRect">
            <a:avLst>
              <a:gd name="adj" fmla="val 144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6" name="Image 0" descr="/data/ns/nssuite/nsdeploy/ppt/screens/email_notify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1463040"/>
            <a:ext cx="3063240" cy="403057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554480"/>
            <a:ext cx="475488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programar: paquete, módulos y fecha de carga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ejecutarse: resultado completo con log, módulos cargados y CATALL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 al usuario que creó el despliegue (opcional) y a correos adicionales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Correos extra separados por ';' en la configuración del entorno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Enlace directo «Ver despliegue» y firma by nacarsoft.com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entorno con su configuración Natural completa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environments_natura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FUSER, DIRDEV y binario de Natural por entorno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y catalogación: NATPARM, CATALL y stack batch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Notificaciones: informar al creador y correos adicionales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 local o remoto (SSH) con políticas de despliegue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servidor configurado desde la web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config_serve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URL base pública para acceso directo tras desplegar (proxy)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Correo: SMTP o sendmail con credenciales y remitente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datos, caché, licencia y autenticación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05840"/>
            <a:ext cx="3108960" cy="310896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 y arranca nsdeploy en minutos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291840" cy="4023360"/>
          </a:xfrm>
          <a:prstGeom prst="roundRect">
            <a:avLst>
              <a:gd name="adj" fmla="val 1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459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28803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1.24+ para compilar (o binario precompilado Linux/amd64)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+ ADABAS con SYSOBJH en los entornos de destino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a los FUSER de cada entorno (local o SSH)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Opcional: cuenta SMTP para notificaciones por email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069080" y="1463040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224528" y="1682496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0" name="Text 8"/>
          <p:cNvSpPr/>
          <p:nvPr/>
        </p:nvSpPr>
        <p:spPr>
          <a:xfrm>
            <a:off x="4224528" y="168249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Compilar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828032" y="1874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build → genera build/nsdeploy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069080" y="2487168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24528" y="2706624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5" name="Text 13"/>
          <p:cNvSpPr/>
          <p:nvPr/>
        </p:nvSpPr>
        <p:spPr>
          <a:xfrm>
            <a:off x="4224528" y="270662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" dirty="0"/>
          </a:p>
        </p:txBody>
      </p:sp>
      <p:sp>
        <p:nvSpPr>
          <p:cNvPr id="16" name="Text 14"/>
          <p:cNvSpPr/>
          <p:nvPr/>
        </p:nvSpPr>
        <p:spPr>
          <a:xfrm>
            <a:off x="4828032" y="2596896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Configurar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828032" y="2898648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en build/default (servidor, entornos, correo)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069080" y="3511296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24528" y="373075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4224528" y="37307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" dirty="0"/>
          </a:p>
        </p:txBody>
      </p:sp>
      <p:sp>
        <p:nvSpPr>
          <p:cNvPr id="21" name="Text 19"/>
          <p:cNvSpPr/>
          <p:nvPr/>
        </p:nvSpPr>
        <p:spPr>
          <a:xfrm>
            <a:off x="4828032" y="3621024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Arrancar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828032" y="3922776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./run.sh start · stop · restart · status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069080" y="4535424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24528" y="4754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5" name="Text 23"/>
          <p:cNvSpPr/>
          <p:nvPr/>
        </p:nvSpPr>
        <p:spPr>
          <a:xfrm>
            <a:off x="4224528" y="4754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8" dirty="0"/>
          </a:p>
        </p:txBody>
      </p:sp>
      <p:sp>
        <p:nvSpPr>
          <p:cNvPr id="26" name="Text 24"/>
          <p:cNvSpPr/>
          <p:nvPr/>
        </p:nvSpPr>
        <p:spPr>
          <a:xfrm>
            <a:off x="4828032" y="46451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Entrar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828032" y="4946904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http://localhost:8080 · login de administrador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config.yaml define servidor, entornos y correo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675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host, puerto y URL base pública (proxy)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461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107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4107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JWT, cookie y expiración de sesión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9893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539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database / cache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1539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de la BD SQLite y caché de FUSER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029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environments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675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entorno: FUSER, DIRDEV, Natural, NATPARM, CATALL, horario, notificaciones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2461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107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correo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4107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o sendmail, remitente y credenciales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9893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539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packages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1539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directorio raíz, retención y máx. de paquetes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02920" y="489204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build/default/config.yaml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 WEB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Entornos, usuarios, roles y correo desde la interfaz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config_serve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Entornos: Natural, carga, catalogación y notificaciones por email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 y roles con permisos granulares (RBAC)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Configuration: servidor, correo (con correo de prueba) y URL base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cambios se guardan en config.yaml sin tocar el servidor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0584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3749040"/>
            <a:ext cx="2743200" cy="274320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 EN ACCIÓN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54864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paquete al PRD en un clic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17043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 el despliegue de objetos Natural en ADABAS y olvídate de las transferencias manuales.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8" name="Image 0" descr="/data/ns/nssuite/nsdeploy/ppt/screens/dashboard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901952"/>
            <a:ext cx="2459736" cy="153277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12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· estado en tiempo real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31546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11" name="Image 1" descr="/data/ns/nssuite/nsdeploy/ppt/screens/packages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32" y="1901952"/>
            <a:ext cx="2459736" cy="15327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2644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Paquetes · objetos reales del FUSER</a:t>
            </a:r>
            <a:endParaRPr lang="en-US" sz="800" dirty="0"/>
          </a:p>
        </p:txBody>
      </p:sp>
      <p:sp>
        <p:nvSpPr>
          <p:cNvPr id="13" name="Shape 9"/>
          <p:cNvSpPr/>
          <p:nvPr/>
        </p:nvSpPr>
        <p:spPr>
          <a:xfrm>
            <a:off x="58978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14" name="Image 2" descr="/data/ns/nssuite/nsdeploy/ppt/screens/deployments_e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032" y="1901952"/>
            <a:ext cx="2459736" cy="153277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0076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· histórico y trazabilidad</a:t>
            </a:r>
            <a:endParaRPr lang="en-US" sz="800" dirty="0"/>
          </a:p>
        </p:txBody>
      </p:sp>
      <p:sp>
        <p:nvSpPr>
          <p:cNvPr id="16" name="Text 11"/>
          <p:cNvSpPr/>
          <p:nvPr/>
        </p:nvSpPr>
        <p:spPr>
          <a:xfrm>
            <a:off x="502920" y="4480560"/>
            <a:ext cx="8138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de paquetes con objetos reales de tus librerías FUSER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con el estado de tus despliegues en tiempo real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Histórico completo: quién, qué, cuándo y resultado de cada despliegue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VENTAJAS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los equipos Natural eligen nsdeploy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512" y="15179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4904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33272" y="149961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 el error humano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033272" y="1792224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pipeline completo —compilar, transferir y desplegar— se automatiza y se repite idéntico cada vez; adiós a comandos sueltos y pasos olvidados.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663440" y="1371600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28032" y="15179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828032" y="14904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193792" y="149961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 total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193792" y="1792224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despliegue queda registrado con código, ejecutor, fechas, duración, log completo y motivos de cancelación. Auditoría lista para cualquier revisión.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02920" y="2578608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7512" y="272491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6974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33272" y="270662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Multi-entorno sin fricción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033272" y="2999232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TST, PRD y UAT con configuración Natural independiente (FUSER, DIRDEV, catalogación, buffer pools y notificaciones) en una sola interfaz.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663440" y="2578608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28032" y="272491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828032" y="26974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93792" y="270662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 por diseño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193792" y="2999232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con usuarios, grupos y roles de permisos granulares; sesiones seguras, contraseñas cifradas y claves SSH gestionadas. Solo lo autorizado, solo quien puede.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502920" y="3785616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7512" y="3931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" y="39044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33272" y="391363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rápido y fiable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033272" y="4206240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 en un clic desde la web: búsqueda de paquetes por nombre, descripción o ticket, estados claros y reintentos sin fricción.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4663440" y="3785616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28032" y="3931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31" name="Text 29"/>
          <p:cNvSpPr/>
          <p:nvPr/>
        </p:nvSpPr>
        <p:spPr>
          <a:xfrm>
            <a:off x="4828032" y="39044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193792" y="391363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Bajo coste de operación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193792" y="4206240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requiere formación compleja: la interfaz guía cada paso, genera los ficheros SYSOBJH y notifica por email el resultado de cada despliegue.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flujo completo, de la librería al entorno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344168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34416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298448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el paquete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554480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 y ticket automáticos, entorno origen y descripción. Los objetos se seleccionan desde el explorador real del FUSER.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57200" y="2093976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20939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60120" y="2048256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 los ficheros SYSOBJH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60120" y="2304288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clic prepara el fichero de carga (punch) y el guion de transferencia con los módulos del paquete.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2843784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8437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60120" y="2798064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Despliega al entorno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960120" y="3054096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Selecciona destino (TST, PRD…), tipo de carga y catalogación. El sistema importa, limpia buffer pools y cataloga.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57200" y="3593592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5935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60120" y="3547872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Sigue cada paso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60120" y="3803904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en vivo del despliegue: importación, reporte de carga, catalogación por módulo y refresco de buffer pools.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57200" y="4343400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3434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60120" y="4297680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 y audita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60120" y="4553712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automático con el resultado y detalle por módulo; histórico inmutable consultable desde el dashboard.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480560" y="1325880"/>
            <a:ext cx="4160520" cy="2661528"/>
          </a:xfrm>
          <a:prstGeom prst="roundRect">
            <a:avLst>
              <a:gd name="adj" fmla="val 171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25" name="Image 0" descr="/data/ns/nssuite/nsdeploy/ppt/screens/deploy_moda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17320"/>
            <a:ext cx="3977640" cy="24786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4526280" y="4572000"/>
            <a:ext cx="4160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Programas, subprogramas, maps, DDMs, copycodes: cualquier tipo de objeto Natural</a:t>
            </a:r>
            <a:endParaRPr lang="en-US" sz="8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paquetes se clonan para reutilizar selecciones y se cancelan con motivo registrado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914400"/>
            <a:ext cx="3291840" cy="329184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3840480"/>
            <a:ext cx="2926080" cy="292608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BENEFICIOS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medibles desde el primer día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50876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clic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85800" y="213055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desplegar un paquete completo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50876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0" y="1645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entornos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846320" y="213055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→ TST → PRD gestionados desde una sola UI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2920" y="274320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2880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85800" y="336499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 de cada despliegue y acción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63440" y="274320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46320" y="2880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idiomas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846320" y="336499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y ES con 7 temas visuales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" y="420624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errores  ·  Automatiza el pipeline  ·  Trazabilidad completa  ·  Multi-entorno desde el día 1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-1097280"/>
            <a:ext cx="4023360" cy="4023360"/>
          </a:xfrm>
          <a:prstGeom prst="ellipse">
            <a:avLst/>
          </a:prstGeom>
          <a:solidFill>
            <a:srgbClr val="00B4D8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6560" y="3291840"/>
            <a:ext cx="3108960" cy="3108960"/>
          </a:xfrm>
          <a:prstGeom prst="ellipse">
            <a:avLst/>
          </a:prstGeom>
          <a:solidFill>
            <a:srgbClr val="7B2CBF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22960"/>
            <a:ext cx="76809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¿LISTO PARA</a:t>
            </a:r>
            <a:endParaRPr lang="en-US" sz="3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MODERNIZAR TUS</a:t>
            </a:r>
            <a:endParaRPr lang="en-US" sz="3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DESPLIEGUES?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02920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 · Natural Software Deploy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3657600"/>
            <a:ext cx="2560320" cy="502920"/>
          </a:xfrm>
          <a:prstGeom prst="roundRect">
            <a:avLst>
              <a:gd name="adj" fmla="val 16364"/>
            </a:avLst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6576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CONTACTAR  →</a:t>
            </a:r>
            <a:endParaRPr lang="en-US" sz="1200" dirty="0"/>
          </a:p>
        </p:txBody>
      </p:sp>
      <p:pic>
        <p:nvPicPr>
          <p:cNvPr id="8" name="Image 0" descr="/data/ns/nssuite/nsdeplo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3794760"/>
            <a:ext cx="2194560" cy="84989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hermes@nacarsoft.com  ·  nacarsoft.com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Nacarsoft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nsdeploy — Despliegue de Software Natural</dc:title>
  <dc:subject>Presentación del producto nsdeploy</dc:subject>
  <dc:creator>Nacarsoft Soluciones Informáticas S.L.</dc:creator>
  <cp:lastModifiedBy>Nacarsoft Soluciones Informáticas S.L.</cp:lastModifiedBy>
  <cp:revision>1</cp:revision>
  <dcterms:created xsi:type="dcterms:W3CDTF">2026-08-07T15:39:29Z</dcterms:created>
  <dcterms:modified xsi:type="dcterms:W3CDTF">2026-08-07T15:39:29Z</dcterms:modified>
</cp:coreProperties>
</file>