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474720" cy="3474720"/>
          </a:xfrm>
          <a:prstGeom prst="ellipse">
            <a:avLst/>
          </a:prstGeom>
          <a:solidFill>
            <a:srgbClr val="00B4D8">
              <a:alpha val="14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680960" y="-457200"/>
            <a:ext cx="2377440" cy="2377440"/>
          </a:xfrm>
          <a:prstGeom prst="ellipse">
            <a:avLst/>
          </a:prstGeom>
          <a:solidFill>
            <a:srgbClr val="7B2CBF">
              <a:alpha val="14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280160" y="3657600"/>
            <a:ext cx="3291840" cy="3291840"/>
          </a:xfrm>
          <a:prstGeom prst="ellipse">
            <a:avLst/>
          </a:prstGeom>
          <a:solidFill>
            <a:srgbClr val="1A4FD1">
              <a:alpha val="1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-548640" y="4206240"/>
            <a:ext cx="2011680" cy="201168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pic>
        <p:nvPicPr>
          <p:cNvPr id="6" name="Image 0" descr="/data/ns/nssuite/nsdeploy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"/>
            <a:ext cx="2377440" cy="920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02920" y="14173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ADABAS SUITE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57200" y="169164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nsdeploy</a:t>
            </a:r>
            <a:endParaRPr lang="en-US" sz="6200" dirty="0"/>
          </a:p>
        </p:txBody>
      </p:sp>
      <p:sp>
        <p:nvSpPr>
          <p:cNvPr id="9" name="Text 6"/>
          <p:cNvSpPr/>
          <p:nvPr/>
        </p:nvSpPr>
        <p:spPr>
          <a:xfrm>
            <a:off x="502920" y="260604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Software Deploy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02920" y="3154680"/>
            <a:ext cx="7498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 deployment of Natural objects across ADABAS environments.</a:t>
            </a:r>
            <a:endParaRPr lang="en-US" sz="14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Web-based, secure, with full traceability of every deployment.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02920" y="4114800"/>
            <a:ext cx="2377440" cy="475488"/>
          </a:xfrm>
          <a:prstGeom prst="roundRect">
            <a:avLst>
              <a:gd name="adj" fmla="val 17308"/>
            </a:avLst>
          </a:prstGeom>
          <a:solidFill>
            <a:srgbClr val="00B4D8"/>
          </a:solidFill>
          <a:ln/>
        </p:spPr>
      </p:sp>
      <p:sp>
        <p:nvSpPr>
          <p:cNvPr id="12" name="Text 9"/>
          <p:cNvSpPr/>
          <p:nvPr/>
        </p:nvSpPr>
        <p:spPr>
          <a:xfrm>
            <a:off x="502920" y="4114800"/>
            <a:ext cx="23774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FEATURES  →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063240" y="4160520"/>
            <a:ext cx="4663440" cy="384048"/>
          </a:xfrm>
          <a:prstGeom prst="roundRect">
            <a:avLst>
              <a:gd name="adj" fmla="val 1904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3063240" y="4160520"/>
            <a:ext cx="4663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Natural teams · ADABAS · SYSOBJH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81381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Deploying Natural objects shouldn't</a:t>
            </a:r>
            <a:endParaRPr lang="en-US" sz="2700" dirty="0"/>
          </a:p>
          <a:p>
            <a:pPr indent="0" marL="0">
              <a:buNone/>
            </a:pPr>
            <a:r>
              <a:rPr lang="en-US" sz="2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so complex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02920" y="1828800"/>
            <a:ext cx="393192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04088" y="2029968"/>
            <a:ext cx="502920" cy="50292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6" name="Text 4"/>
          <p:cNvSpPr/>
          <p:nvPr/>
        </p:nvSpPr>
        <p:spPr>
          <a:xfrm>
            <a:off x="704088" y="202996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30" dirty="0"/>
          </a:p>
        </p:txBody>
      </p:sp>
      <p:sp>
        <p:nvSpPr>
          <p:cNvPr id="7" name="Text 5"/>
          <p:cNvSpPr/>
          <p:nvPr/>
        </p:nvSpPr>
        <p:spPr>
          <a:xfrm>
            <a:off x="1371600" y="1975104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Manual processes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71600" y="2331720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Hand-run SYSOBJH transfers: loose commands, repetitive steps and human errors.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663440" y="1828800"/>
            <a:ext cx="393192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864608" y="2029968"/>
            <a:ext cx="502920" cy="50292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1" name="Text 9"/>
          <p:cNvSpPr/>
          <p:nvPr/>
        </p:nvSpPr>
        <p:spPr>
          <a:xfrm>
            <a:off x="4864608" y="202996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30" dirty="0"/>
          </a:p>
        </p:txBody>
      </p:sp>
      <p:sp>
        <p:nvSpPr>
          <p:cNvPr id="12" name="Text 10"/>
          <p:cNvSpPr/>
          <p:nvPr/>
        </p:nvSpPr>
        <p:spPr>
          <a:xfrm>
            <a:off x="5532120" y="1975104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traceability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532120" y="2331720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Nobody knows for sure what was deployed, when, to which environment or by whom.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02920" y="3246120"/>
            <a:ext cx="393192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04088" y="3447288"/>
            <a:ext cx="502920" cy="50292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6" name="Text 14"/>
          <p:cNvSpPr/>
          <p:nvPr/>
        </p:nvSpPr>
        <p:spPr>
          <a:xfrm>
            <a:off x="704088" y="344728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30" dirty="0"/>
          </a:p>
        </p:txBody>
      </p:sp>
      <p:sp>
        <p:nvSpPr>
          <p:cNvPr id="17" name="Text 15"/>
          <p:cNvSpPr/>
          <p:nvPr/>
        </p:nvSpPr>
        <p:spPr>
          <a:xfrm>
            <a:off x="1371600" y="3392424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Slow and costly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71600" y="3749040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deployment eats hours of operations work and blocks the team.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663440" y="3246120"/>
            <a:ext cx="3931920" cy="12344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64608" y="3447288"/>
            <a:ext cx="502920" cy="50292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21" name="Text 19"/>
          <p:cNvSpPr/>
          <p:nvPr/>
        </p:nvSpPr>
        <p:spPr>
          <a:xfrm>
            <a:off x="4864608" y="344728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30" dirty="0"/>
          </a:p>
        </p:txBody>
      </p:sp>
      <p:sp>
        <p:nvSpPr>
          <p:cNvPr id="22" name="Text 20"/>
          <p:cNvSpPr/>
          <p:nvPr/>
        </p:nvSpPr>
        <p:spPr>
          <a:xfrm>
            <a:off x="5532120" y="3392424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Inconsistent environments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532120" y="3749040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DEV, TST and PRD drift apart through uncontrolled, non-reproducible processes.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502920" y="4681728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i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this sound familiar?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97280" y="3291840"/>
            <a:ext cx="3840480" cy="3840480"/>
          </a:xfrm>
          <a:prstGeom prst="ellipse">
            <a:avLst/>
          </a:prstGeom>
          <a:solidFill>
            <a:srgbClr val="1A4FD1">
              <a:alpha val="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SOLUTION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640080"/>
            <a:ext cx="81381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nsdeploy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502920" y="1417320"/>
            <a:ext cx="7680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platform for continuous deployment of Natural objects on ADABAS:</a:t>
            </a:r>
            <a:endParaRPr lang="en-US" sz="13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packages, browse FUSER libraries, transfer and deploy in one click.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21488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21488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automation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788920" y="21488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the pipeline: compile, transfer and deploy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2715768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914400" y="2715768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traceability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88920" y="2715768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every action: who, what, when and result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328269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14400" y="3282696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Multi-environment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788920" y="3282696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 → TST → PRD with independent configurations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02920" y="384962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914400" y="3849624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control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2788920" y="3849624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through roles, groups and granular permissions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663440" y="2048256"/>
            <a:ext cx="3950208" cy="2487168"/>
          </a:xfrm>
          <a:prstGeom prst="roundRect">
            <a:avLst>
              <a:gd name="adj" fmla="val 3309"/>
            </a:avLst>
          </a:prstGeom>
          <a:solidFill>
            <a:srgbClr val="FFFFFF"/>
          </a:solidFill>
          <a:ln w="12700">
            <a:solidFill>
              <a:srgbClr val="00B4D8"/>
            </a:solidFill>
            <a:prstDash val="solid"/>
          </a:ln>
        </p:spPr>
      </p:sp>
      <p:pic>
        <p:nvPicPr>
          <p:cNvPr id="19" name="Image 0" descr="/data/ns/nssuite/nsdeploy/ppt/screens/dashboard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9160" y="2093976"/>
            <a:ext cx="3858768" cy="2404574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you need to deploy with confidence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931920" cy="731520"/>
          </a:xfrm>
          <a:prstGeom prst="roundRect">
            <a:avLst>
              <a:gd name="adj" fmla="val 11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7512" y="1581912"/>
            <a:ext cx="402336" cy="40233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581912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88720" y="1508760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 Manager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188720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Packages with automatic ID, ticket and objects grouped by library.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663440" y="1417320"/>
            <a:ext cx="3931920" cy="731520"/>
          </a:xfrm>
          <a:prstGeom prst="roundRect">
            <a:avLst>
              <a:gd name="adj" fmla="val 11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828032" y="1581912"/>
            <a:ext cx="402336" cy="40233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4828032" y="1581912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349240" y="1508760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 Pipeline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5349240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Compile, transfer (SSH) and deploy in a single click.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502920" y="2258568"/>
            <a:ext cx="3931920" cy="731520"/>
          </a:xfrm>
          <a:prstGeom prst="roundRect">
            <a:avLst>
              <a:gd name="adj" fmla="val 11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67512" y="2423160"/>
            <a:ext cx="402336" cy="40233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6" name="Text 14"/>
          <p:cNvSpPr/>
          <p:nvPr/>
        </p:nvSpPr>
        <p:spPr>
          <a:xfrm>
            <a:off x="667512" y="2423160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188720" y="235000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RBAC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188720" y="26426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Users, groups, roles and granular permissions.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63440" y="2258568"/>
            <a:ext cx="3931920" cy="731520"/>
          </a:xfrm>
          <a:prstGeom prst="roundRect">
            <a:avLst>
              <a:gd name="adj" fmla="val 11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28032" y="2423160"/>
            <a:ext cx="402336" cy="40233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1" name="Text 19"/>
          <p:cNvSpPr/>
          <p:nvPr/>
        </p:nvSpPr>
        <p:spPr>
          <a:xfrm>
            <a:off x="4828032" y="2423160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5349240" y="235000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Multi-environment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5349240" y="26426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DEV, TST, PRD with independent configurations.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502920" y="3099816"/>
            <a:ext cx="3931920" cy="731520"/>
          </a:xfrm>
          <a:prstGeom prst="roundRect">
            <a:avLst>
              <a:gd name="adj" fmla="val 11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67512" y="3264408"/>
            <a:ext cx="402336" cy="40233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6" name="Text 24"/>
          <p:cNvSpPr/>
          <p:nvPr/>
        </p:nvSpPr>
        <p:spPr>
          <a:xfrm>
            <a:off x="667512" y="3264408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1188720" y="319125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FUSER Explorer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1188720" y="3483864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SRC/GP library tree with search and filters.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4663440" y="3099816"/>
            <a:ext cx="3931920" cy="731520"/>
          </a:xfrm>
          <a:prstGeom prst="roundRect">
            <a:avLst>
              <a:gd name="adj" fmla="val 11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828032" y="3264408"/>
            <a:ext cx="402336" cy="40233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1" name="Text 29"/>
          <p:cNvSpPr/>
          <p:nvPr/>
        </p:nvSpPr>
        <p:spPr>
          <a:xfrm>
            <a:off x="4828032" y="3264408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5349240" y="319125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5349240" y="3483864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Immutable record of every deployment and action.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502920" y="3941064"/>
            <a:ext cx="3931920" cy="731520"/>
          </a:xfrm>
          <a:prstGeom prst="roundRect">
            <a:avLst>
              <a:gd name="adj" fmla="val 11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67512" y="4105656"/>
            <a:ext cx="402336" cy="40233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6" name="Text 34"/>
          <p:cNvSpPr/>
          <p:nvPr/>
        </p:nvSpPr>
        <p:spPr>
          <a:xfrm>
            <a:off x="667512" y="4105656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1188720" y="4032504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</a:t>
            </a:r>
            <a:endParaRPr lang="en-US" sz="1250" dirty="0"/>
          </a:p>
        </p:txBody>
      </p:sp>
      <p:sp>
        <p:nvSpPr>
          <p:cNvPr id="38" name="Text 36"/>
          <p:cNvSpPr/>
          <p:nvPr/>
        </p:nvSpPr>
        <p:spPr>
          <a:xfrm>
            <a:off x="1188720" y="4325112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Secure sessions, encrypted passwords and managed SSH keys.</a:t>
            </a: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4663440" y="3941064"/>
            <a:ext cx="3931920" cy="731520"/>
          </a:xfrm>
          <a:prstGeom prst="roundRect">
            <a:avLst>
              <a:gd name="adj" fmla="val 11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828032" y="4105656"/>
            <a:ext cx="402336" cy="40233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41" name="Text 39"/>
          <p:cNvSpPr/>
          <p:nvPr/>
        </p:nvSpPr>
        <p:spPr>
          <a:xfrm>
            <a:off x="4828032" y="4105656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42" name="Text 40"/>
          <p:cNvSpPr/>
          <p:nvPr/>
        </p:nvSpPr>
        <p:spPr>
          <a:xfrm>
            <a:off x="5349240" y="4032504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Multi-language</a:t>
            </a:r>
            <a:endParaRPr lang="en-US" sz="1250" dirty="0"/>
          </a:p>
        </p:txBody>
      </p:sp>
      <p:sp>
        <p:nvSpPr>
          <p:cNvPr id="43" name="Text 41"/>
          <p:cNvSpPr/>
          <p:nvPr/>
        </p:nvSpPr>
        <p:spPr>
          <a:xfrm>
            <a:off x="5349240" y="4325112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EN/ES interface with 7 visual themes.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0" y="-914400"/>
            <a:ext cx="3108960" cy="3108960"/>
          </a:xfrm>
          <a:prstGeom prst="ellipse">
            <a:avLst/>
          </a:prstGeom>
          <a:solidFill>
            <a:srgbClr val="00B4D8">
              <a:alpha val="12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64008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 management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02920" y="132588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package is a complete deployment unit: identifiable, organised and traceable.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4023360" cy="960120"/>
          </a:xfrm>
          <a:prstGeom prst="roundRect">
            <a:avLst>
              <a:gd name="adj" fmla="val 857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1901952"/>
            <a:ext cx="3566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Automatic ID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31520" y="2157984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20260804_LIB1_4F2A9C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31520" y="2523744"/>
            <a:ext cx="35661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· creator alias · unique suffix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4709160" y="1828800"/>
            <a:ext cx="2011680" cy="1143000"/>
          </a:xfrm>
          <a:prstGeom prst="roundRect">
            <a:avLst>
              <a:gd name="adj" fmla="val 72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73752" y="1956816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Objects by library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873752" y="2395728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Grouped with persistent custom order (▲▼).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6858000" y="1828800"/>
            <a:ext cx="2011680" cy="1143000"/>
          </a:xfrm>
          <a:prstGeom prst="roundRect">
            <a:avLst>
              <a:gd name="adj" fmla="val 72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022592" y="1956816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Flexible import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022592" y="2395728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Paste LIB= lists from logs or import from the FUSER tree.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4709160" y="3127248"/>
            <a:ext cx="2011680" cy="1143000"/>
          </a:xfrm>
          <a:prstGeom prst="roundRect">
            <a:avLst>
              <a:gd name="adj" fmla="val 72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73752" y="3255264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Integrated ticket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4873752" y="3694176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External ticket code (JIRA, ServiceNow) on every package.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6858000" y="3127248"/>
            <a:ext cx="2011680" cy="1143000"/>
          </a:xfrm>
          <a:prstGeom prst="roundRect">
            <a:avLst>
              <a:gd name="adj" fmla="val 72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022592" y="3255264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Integrity control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7022592" y="3694176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Dependencies and objects verified before deploying.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FUSER EXPLORER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 the Natural file system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1463040"/>
            <a:ext cx="475488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 library tree with level-by-level expansion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SRC / GP indicators on every module (source and generated)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 types: NSP program · NSM map · NSS subroutine · NSC copycode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NS7 dialog · NSA adapter · NSD ddm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by library or module and filter by type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Per-environment cache with automatic warm-up (or always fresh)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486400" y="1417320"/>
            <a:ext cx="3200400" cy="315468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69280" y="1554480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Library Browser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669280" y="1828800"/>
            <a:ext cx="2286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TST · FUSER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623560" y="2194560"/>
            <a:ext cx="274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897880" y="2194560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LIB3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7543800" y="219456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623560" y="2468880"/>
            <a:ext cx="274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▾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897880" y="2468880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LIB1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543800" y="2468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623560" y="2743200"/>
            <a:ext cx="274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5897880" y="2743200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▸  prog1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543800" y="274320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623560" y="3017520"/>
            <a:ext cx="274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5897880" y="3017520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▸  prog2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7543800" y="301752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623560" y="3291840"/>
            <a:ext cx="274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5897880" y="3291840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▸  prog3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543800" y="329184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5623560" y="3566160"/>
            <a:ext cx="274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897880" y="3566160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LIB2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7543800" y="356616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5623560" y="3840480"/>
            <a:ext cx="274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5897880" y="3840480"/>
            <a:ext cx="1554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LIB4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7543800" y="38404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5486400" y="4133088"/>
            <a:ext cx="3200400" cy="347472"/>
          </a:xfrm>
          <a:prstGeom prst="roundRect">
            <a:avLst>
              <a:gd name="adj" fmla="val 15789"/>
            </a:avLst>
          </a:prstGeom>
          <a:solidFill>
            <a:srgbClr val="E8F1FF"/>
          </a:solidFill>
          <a:ln/>
        </p:spPr>
      </p:sp>
      <p:sp>
        <p:nvSpPr>
          <p:cNvPr id="30" name="Text 28"/>
          <p:cNvSpPr/>
          <p:nvPr/>
        </p:nvSpPr>
        <p:spPr>
          <a:xfrm>
            <a:off x="5486400" y="4133088"/>
            <a:ext cx="32004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3 modules · 3 libraries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914400"/>
            <a:ext cx="2926080" cy="292608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PIPELINE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64008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steps, one click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1024128" y="1600200"/>
            <a:ext cx="548640" cy="54864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1024128" y="16002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33" dirty="0"/>
          </a:p>
        </p:txBody>
      </p:sp>
      <p:sp>
        <p:nvSpPr>
          <p:cNvPr id="7" name="Text 5"/>
          <p:cNvSpPr/>
          <p:nvPr/>
        </p:nvSpPr>
        <p:spPr>
          <a:xfrm>
            <a:off x="1691640" y="1627632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57200" y="2377440"/>
            <a:ext cx="2011680" cy="1737360"/>
          </a:xfrm>
          <a:prstGeom prst="roundRect">
            <a:avLst>
              <a:gd name="adj" fmla="val 473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51460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Package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94360" y="3017520"/>
            <a:ext cx="1737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 objects from the FUSER tree and generate the package with its automatic ID.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3200400" y="1600200"/>
            <a:ext cx="548640" cy="54864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2" name="Text 10"/>
          <p:cNvSpPr/>
          <p:nvPr/>
        </p:nvSpPr>
        <p:spPr>
          <a:xfrm>
            <a:off x="3200400" y="16002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33" dirty="0"/>
          </a:p>
        </p:txBody>
      </p:sp>
      <p:sp>
        <p:nvSpPr>
          <p:cNvPr id="13" name="Text 11"/>
          <p:cNvSpPr/>
          <p:nvPr/>
        </p:nvSpPr>
        <p:spPr>
          <a:xfrm>
            <a:off x="3867912" y="1627632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2633472" y="2377440"/>
            <a:ext cx="2011680" cy="1737360"/>
          </a:xfrm>
          <a:prstGeom prst="roundRect">
            <a:avLst>
              <a:gd name="adj" fmla="val 473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70632" y="251460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Configure Environment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2770632" y="3017520"/>
            <a:ext cx="1737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SSH server, FUSER paths, NATPARM, SAGENV and buffer pools.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5376672" y="1600200"/>
            <a:ext cx="548640" cy="54864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5376672" y="16002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33" dirty="0"/>
          </a:p>
        </p:txBody>
      </p:sp>
      <p:sp>
        <p:nvSpPr>
          <p:cNvPr id="19" name="Text 17"/>
          <p:cNvSpPr/>
          <p:nvPr/>
        </p:nvSpPr>
        <p:spPr>
          <a:xfrm>
            <a:off x="6044184" y="1627632"/>
            <a:ext cx="777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4809744" y="2377440"/>
            <a:ext cx="2011680" cy="1737360"/>
          </a:xfrm>
          <a:prstGeom prst="roundRect">
            <a:avLst>
              <a:gd name="adj" fmla="val 473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946904" y="251460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4946904" y="3017520"/>
            <a:ext cx="1737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Compiles with Natural, transfers and deploys via SYSOBJH.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7552944" y="1600200"/>
            <a:ext cx="548640" cy="54864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4" name="Text 22"/>
          <p:cNvSpPr/>
          <p:nvPr/>
        </p:nvSpPr>
        <p:spPr>
          <a:xfrm>
            <a:off x="7552944" y="16002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33" dirty="0"/>
          </a:p>
        </p:txBody>
      </p:sp>
      <p:sp>
        <p:nvSpPr>
          <p:cNvPr id="25" name="Shape 23"/>
          <p:cNvSpPr/>
          <p:nvPr/>
        </p:nvSpPr>
        <p:spPr>
          <a:xfrm>
            <a:off x="6986016" y="2377440"/>
            <a:ext cx="2011680" cy="1737360"/>
          </a:xfrm>
          <a:prstGeom prst="roundRect">
            <a:avLst>
              <a:gd name="adj" fmla="val 473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123176" y="251460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7123176" y="3017520"/>
            <a:ext cx="1737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Logs, status, history and email notifications.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2194560" y="4297680"/>
            <a:ext cx="4754880" cy="384048"/>
          </a:xfrm>
          <a:prstGeom prst="roundRect">
            <a:avLst>
              <a:gd name="adj" fmla="val 21429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194560" y="4297680"/>
            <a:ext cx="4754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EN/ES multi-language  ·  Email notifications  ·  Real-time dashboard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/ ADABAS deployment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02920" y="1463040"/>
            <a:ext cx="484632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Generates and runs SYSOBJH scripts automatically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SSH connection with keys managed from the UI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Configurable parameters: NATPARM, SAGENV and buffer pools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or remote execution (sagenv + natural -batch)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SCANALL: full library verification before upload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5486400" y="141732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/ ADABAS environments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0" y="1828800"/>
            <a:ext cx="3200400" cy="59436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669280" y="1965960"/>
            <a:ext cx="320040" cy="32004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6126480" y="1901952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858000" y="1901952"/>
            <a:ext cx="777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DBID 150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7635240" y="1901952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Development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766560" y="2432304"/>
            <a:ext cx="548640" cy="118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5486400" y="2560320"/>
            <a:ext cx="3200400" cy="59436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669280" y="2697480"/>
            <a:ext cx="320040" cy="32004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4" name="Text 12"/>
          <p:cNvSpPr/>
          <p:nvPr/>
        </p:nvSpPr>
        <p:spPr>
          <a:xfrm>
            <a:off x="6126480" y="2633472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TST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858000" y="2633472"/>
            <a:ext cx="777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DBID 200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635240" y="2633472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Testing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766560" y="3163824"/>
            <a:ext cx="548640" cy="118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0" y="3291840"/>
            <a:ext cx="3200400" cy="59436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669280" y="3429000"/>
            <a:ext cx="320040" cy="320040"/>
          </a:xfrm>
          <a:prstGeom prst="ellipse">
            <a:avLst/>
          </a:prstGeom>
          <a:solidFill>
            <a:srgbClr val="7B2CBF"/>
          </a:solidFill>
          <a:ln/>
        </p:spPr>
      </p:sp>
      <p:sp>
        <p:nvSpPr>
          <p:cNvPr id="20" name="Text 18"/>
          <p:cNvSpPr/>
          <p:nvPr/>
        </p:nvSpPr>
        <p:spPr>
          <a:xfrm>
            <a:off x="6126480" y="3364992"/>
            <a:ext cx="731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PRD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858000" y="3364992"/>
            <a:ext cx="777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DBID 300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635240" y="3364992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Production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486400" y="4160520"/>
            <a:ext cx="3200400" cy="457200"/>
          </a:xfrm>
          <a:prstGeom prst="roundRect">
            <a:avLst>
              <a:gd name="adj" fmla="val 18000"/>
            </a:avLst>
          </a:prstGeom>
          <a:solidFill>
            <a:srgbClr val="E8F1FF"/>
          </a:solidFill>
          <a:ln w="12700">
            <a:solidFill>
              <a:srgbClr val="E8F1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86400" y="416052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Secure transfer via SSH / SCP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98080" y="3840480"/>
            <a:ext cx="2926080" cy="292608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64008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control and security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RBAC — Role Based Access Control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737360"/>
            <a:ext cx="914400" cy="457200"/>
          </a:xfrm>
          <a:prstGeom prst="roundRect">
            <a:avLst>
              <a:gd name="adj" fmla="val 18000"/>
            </a:avLst>
          </a:prstGeom>
          <a:solidFill>
            <a:srgbClr val="123064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173736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490472" y="17830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1874520" y="1737360"/>
            <a:ext cx="914400" cy="457200"/>
          </a:xfrm>
          <a:prstGeom prst="roundRect">
            <a:avLst>
              <a:gd name="adj" fmla="val 18000"/>
            </a:avLst>
          </a:prstGeom>
          <a:solidFill>
            <a:srgbClr val="123064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874520" y="173736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862072" y="17830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246120" y="1737360"/>
            <a:ext cx="914400" cy="457200"/>
          </a:xfrm>
          <a:prstGeom prst="roundRect">
            <a:avLst>
              <a:gd name="adj" fmla="val 18000"/>
            </a:avLst>
          </a:prstGeom>
          <a:solidFill>
            <a:srgbClr val="123064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46120" y="173736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233672" y="17830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617720" y="1737360"/>
            <a:ext cx="914400" cy="457200"/>
          </a:xfrm>
          <a:prstGeom prst="roundRect">
            <a:avLst>
              <a:gd name="adj" fmla="val 18000"/>
            </a:avLst>
          </a:prstGeom>
          <a:solidFill>
            <a:srgbClr val="123064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17720" y="1737360"/>
            <a:ext cx="914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Permission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02920" y="23774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Predefined roles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02920" y="2697480"/>
            <a:ext cx="2103120" cy="365760"/>
          </a:xfrm>
          <a:prstGeom prst="roundRect">
            <a:avLst>
              <a:gd name="adj" fmla="val 22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0080" y="2779776"/>
            <a:ext cx="201168" cy="201168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20" name="Text 18"/>
          <p:cNvSpPr/>
          <p:nvPr/>
        </p:nvSpPr>
        <p:spPr>
          <a:xfrm>
            <a:off x="914400" y="269748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2743200" y="26974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permissions · full management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502920" y="3154680"/>
            <a:ext cx="2103120" cy="365760"/>
          </a:xfrm>
          <a:prstGeom prst="roundRect">
            <a:avLst>
              <a:gd name="adj" fmla="val 22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0080" y="3236976"/>
            <a:ext cx="201168" cy="201168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4" name="Text 22"/>
          <p:cNvSpPr/>
          <p:nvPr/>
        </p:nvSpPr>
        <p:spPr>
          <a:xfrm>
            <a:off x="914400" y="315468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Deployer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2743200" y="31546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permissions · deploy and read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502920" y="3611880"/>
            <a:ext cx="2103120" cy="365760"/>
          </a:xfrm>
          <a:prstGeom prst="roundRect">
            <a:avLst>
              <a:gd name="adj" fmla="val 22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40080" y="3694176"/>
            <a:ext cx="201168" cy="201168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8" name="Text 26"/>
          <p:cNvSpPr/>
          <p:nvPr/>
        </p:nvSpPr>
        <p:spPr>
          <a:xfrm>
            <a:off x="914400" y="3611880"/>
            <a:ext cx="1097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2743200" y="36118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permissions · basic access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5577840" y="1371600"/>
            <a:ext cx="3108960" cy="3108960"/>
          </a:xfrm>
          <a:prstGeom prst="roundRect">
            <a:avLst>
              <a:gd name="adj" fmla="val 264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742432" y="1508760"/>
            <a:ext cx="2788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features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742432" y="1920240"/>
            <a:ext cx="27889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Hashed passwords (bcrypt)</a:t>
            </a:r>
            <a:endParaRPr lang="en-US" sz="10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Sessions with automatic expiration</a:t>
            </a:r>
            <a:endParaRPr lang="en-US" sz="10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SSH keys managed from the UI</a:t>
            </a:r>
            <a:endParaRPr lang="en-US" sz="10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Immutable audit logs</a:t>
            </a:r>
            <a:endParaRPr lang="en-US" sz="10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Password recovery by email</a:t>
            </a:r>
            <a:endParaRPr lang="en-US" sz="10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Permission middleware across the whole API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4008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Frictionless environments and configuration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2651760" cy="2377440"/>
          </a:xfrm>
          <a:prstGeom prst="roundRect">
            <a:avLst>
              <a:gd name="adj" fmla="val 346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645920"/>
            <a:ext cx="457200" cy="45720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1280160" y="1664208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80160" y="1993392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Development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704088" y="2331720"/>
            <a:ext cx="22860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Server and FUSER paths</a:t>
            </a:r>
            <a:endParaRPr lang="en-US" sz="9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Own SSH keys</a:t>
            </a:r>
            <a:endParaRPr lang="en-US" sz="9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Active cache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291840" y="1417320"/>
            <a:ext cx="2651760" cy="2377440"/>
          </a:xfrm>
          <a:prstGeom prst="roundRect">
            <a:avLst>
              <a:gd name="adj" fmla="val 346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74720" y="1645920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1" name="Text 9"/>
          <p:cNvSpPr/>
          <p:nvPr/>
        </p:nvSpPr>
        <p:spPr>
          <a:xfrm>
            <a:off x="4069080" y="1664208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TST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069080" y="1993392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Testing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493008" y="2331720"/>
            <a:ext cx="22860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Execution buffer pools</a:t>
            </a:r>
            <a:endParaRPr lang="en-US" sz="9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NATPARM / SAGENV</a:t>
            </a:r>
            <a:endParaRPr lang="en-US" sz="9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Pre-validation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080760" y="1417320"/>
            <a:ext cx="2651760" cy="2377440"/>
          </a:xfrm>
          <a:prstGeom prst="roundRect">
            <a:avLst>
              <a:gd name="adj" fmla="val 346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63640" y="1645920"/>
            <a:ext cx="457200" cy="457200"/>
          </a:xfrm>
          <a:prstGeom prst="ellipse">
            <a:avLst/>
          </a:prstGeom>
          <a:solidFill>
            <a:srgbClr val="7B2CBF"/>
          </a:solidFill>
          <a:ln/>
        </p:spPr>
      </p:sp>
      <p:sp>
        <p:nvSpPr>
          <p:cNvPr id="16" name="Text 14"/>
          <p:cNvSpPr/>
          <p:nvPr/>
        </p:nvSpPr>
        <p:spPr>
          <a:xfrm>
            <a:off x="6858000" y="1664208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PRD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858000" y="1993392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Production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281928" y="2331720"/>
            <a:ext cx="22860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Restricted permissions</a:t>
            </a:r>
            <a:endParaRPr lang="en-US" sz="9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Strict auditing</a:t>
            </a:r>
            <a:endParaRPr lang="en-US" sz="9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No cache if required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502920" y="3977640"/>
            <a:ext cx="8183880" cy="685800"/>
          </a:xfrm>
          <a:prstGeom prst="roundRect">
            <a:avLst>
              <a:gd name="adj" fmla="val 12000"/>
            </a:avLst>
          </a:prstGeom>
          <a:solidFill>
            <a:srgbClr val="E8F1FF"/>
          </a:solidFill>
          <a:ln w="12700">
            <a:solidFill>
              <a:srgbClr val="E8F1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977640"/>
            <a:ext cx="7772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Structured configuration editor in the web  ·  No hand-edited YAML  ·  Apply changes without restarting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731520" y="4023360"/>
            <a:ext cx="2743200" cy="2743200"/>
          </a:xfrm>
          <a:prstGeom prst="ellipse">
            <a:avLst/>
          </a:prstGeom>
          <a:solidFill>
            <a:srgbClr val="1A4FD1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64008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for the day-to-day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463040"/>
            <a:ext cx="3931920" cy="868680"/>
          </a:xfrm>
          <a:prstGeom prst="roundRect">
            <a:avLst>
              <a:gd name="adj" fmla="val 947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1627632"/>
            <a:ext cx="365760" cy="36576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162763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61288" y="15727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notifications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161288" y="187452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SMTP with TLS/STARTTLS or sendmail. Result of every deployment instantly.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663440" y="1463040"/>
            <a:ext cx="3931920" cy="868680"/>
          </a:xfrm>
          <a:prstGeom prst="roundRect">
            <a:avLst>
              <a:gd name="adj" fmla="val 947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28032" y="1627632"/>
            <a:ext cx="365760" cy="36576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2" name="Text 10"/>
          <p:cNvSpPr/>
          <p:nvPr/>
        </p:nvSpPr>
        <p:spPr>
          <a:xfrm>
            <a:off x="4828032" y="162763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321808" y="15727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Password recovery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321808" y="187452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Expiring tokens sent automatically by email.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02920" y="2468880"/>
            <a:ext cx="3931920" cy="868680"/>
          </a:xfrm>
          <a:prstGeom prst="roundRect">
            <a:avLst>
              <a:gd name="adj" fmla="val 947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7512" y="2633472"/>
            <a:ext cx="365760" cy="36576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7" name="Text 15"/>
          <p:cNvSpPr/>
          <p:nvPr/>
        </p:nvSpPr>
        <p:spPr>
          <a:xfrm>
            <a:off x="667512" y="263347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61288" y="257860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EN/ES multi-language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61288" y="288036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interface in both languages, instant switching.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4663440" y="2468880"/>
            <a:ext cx="3931920" cy="868680"/>
          </a:xfrm>
          <a:prstGeom prst="roundRect">
            <a:avLst>
              <a:gd name="adj" fmla="val 947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28032" y="2633472"/>
            <a:ext cx="365760" cy="36576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4828032" y="263347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321808" y="257860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visual themes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321808" y="288036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Dark, Light, Ocean, Forest, Sunset, High Contrast and Custom.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502920" y="3474720"/>
            <a:ext cx="3931920" cy="868680"/>
          </a:xfrm>
          <a:prstGeom prst="roundRect">
            <a:avLst>
              <a:gd name="adj" fmla="val 947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67512" y="3639312"/>
            <a:ext cx="365760" cy="36576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7" name="Text 25"/>
          <p:cNvSpPr/>
          <p:nvPr/>
        </p:nvSpPr>
        <p:spPr>
          <a:xfrm>
            <a:off x="667512" y="363931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161288" y="358444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Real-time dashboard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161288" y="388620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Deployment status, history and filtered search.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4663440" y="3474720"/>
            <a:ext cx="3931920" cy="868680"/>
          </a:xfrm>
          <a:prstGeom prst="roundRect">
            <a:avLst>
              <a:gd name="adj" fmla="val 947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828032" y="3639312"/>
            <a:ext cx="365760" cy="36576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2" name="Text 30"/>
          <p:cNvSpPr/>
          <p:nvPr/>
        </p:nvSpPr>
        <p:spPr>
          <a:xfrm>
            <a:off x="4828032" y="363931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5321808" y="358444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Batch operations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5321808" y="388620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and import objects grouped by library in a single call.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your deployment status in real time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5166360" cy="3227832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5" name="Image 0" descr="/data/ns/nssuite/nsdeploy/ppt/screens/dashboard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463040"/>
            <a:ext cx="5074920" cy="31624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06440" y="1554480"/>
            <a:ext cx="28803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 overview by status: draft, generated, deployed and failed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 packages with environment, status and direct access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 deployments with status and actions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Quick access to packages, deployments and configuration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and manage packages from the web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5166360" cy="3227832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5" name="Image 0" descr="/data/ns/nssuite/nsdeploy/ppt/screens/packages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463040"/>
            <a:ext cx="5074920" cy="31624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06440" y="1554480"/>
            <a:ext cx="28803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 list with automatic ID, ticket, user and object count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Filters by status and by environment: DEV, TST, PRD and UAT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Description and source environment of every package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Actions: view modules and deploy via SYSOBJH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DEPLOYMENT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 in one click and follow every step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5166360" cy="3227832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5" name="Image 0" descr="/data/ns/nssuite/nsdeploy/ppt/screens/deployments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463040"/>
            <a:ext cx="5074920" cy="31624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06440" y="1554480"/>
            <a:ext cx="28803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Deployment history with ID, package, source, target and user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Filters by status, environment and user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Scheduled deployments with countdown and real duration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Log, load report and catalogation (CATALL) icons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 DETAIL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Modules, SYSOBJH files and deployments in one view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5166360" cy="3227832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5" name="Image 0" descr="/data/ns/nssuite/nsdeploy/ppt/screens/package_detail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463040"/>
            <a:ext cx="5074920" cy="31624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06440" y="1554480"/>
            <a:ext cx="28803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FUSER library browser with module selection and types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Buttons by status: Deploy, SYSOBJH Files and Create SYSOBJH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File tab: deployable file, its report and the put script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 deployments with logs, reports and confirmed delete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 DIALOG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options before deploying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5166360" cy="3227832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5" name="Image 0" descr="/data/ns/nssuite/nsdeploy/ppt/screens/deploy_modal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463040"/>
            <a:ext cx="5074920" cy="31624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06440" y="1554480"/>
            <a:ext cx="28803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environment, mode (immediate / date / schedule) and catalogation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Deployable file with its report and the load script (put script)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locked when the deployment is already defined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notice of whether modules will be cataloged (CATALL)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097280"/>
            <a:ext cx="3474720" cy="347472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NOTIFICATIONS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640080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Automatic notifications for every deployment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40680" y="1417320"/>
            <a:ext cx="3154680" cy="4114800"/>
          </a:xfrm>
          <a:prstGeom prst="roundRect">
            <a:avLst>
              <a:gd name="adj" fmla="val 1449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pic>
        <p:nvPicPr>
          <p:cNvPr id="6" name="Image 0" descr="/data/ns/nssuite/nsdeploy/ppt/screens/email_notify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0" y="1463040"/>
            <a:ext cx="3063240" cy="403057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02920" y="1554480"/>
            <a:ext cx="475488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scheduling: package, modules and load date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execution: full result with log, loaded modules and CATALL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Notifies the user who created the deployment (optional) plus extra emails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Additional emails separated by ';' in the environment settings</a:t>
            </a:r>
            <a:endParaRPr lang="en-US" sz="1150" dirty="0"/>
          </a:p>
          <a:p>
            <a:pPr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«View deployment» link and by nacarsoft.com signature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environment with its full Natural configuration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5166360" cy="3227832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5" name="Image 0" descr="/data/ns/nssuite/nsdeploy/ppt/screens/environments_natural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463040"/>
            <a:ext cx="5074920" cy="31624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06440" y="1554480"/>
            <a:ext cx="28803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FUSER, DIRDEV and Natural binary per environment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Load &amp; catalogation: NATPARM, CATALL and batch stack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Notifications: notify the creator and additional emails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or remote (SSH) environments with deploy policies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whole server configured from the web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5166360" cy="3227832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5" name="Image 0" descr="/data/ns/nssuite/nsdeploy/ppt/screens/config_server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463040"/>
            <a:ext cx="5074920" cy="31624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06440" y="1554480"/>
            <a:ext cx="28803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base URL for direct access after deploying (proxy)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Mail: SMTP or sendmail with credentials and sender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Database, cache, license and authentication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05840"/>
            <a:ext cx="3108960" cy="310896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02920" y="640080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 and start nsdeploy in minutes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463040"/>
            <a:ext cx="3291840" cy="4023360"/>
          </a:xfrm>
          <a:prstGeom prst="roundRect">
            <a:avLst>
              <a:gd name="adj" fmla="val 166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645920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31520" y="2057400"/>
            <a:ext cx="2880360" cy="3291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1.24+ to compile (or prebuilt Linux/amd64 binary)</a:t>
            </a:r>
            <a:endParaRPr lang="en-US" sz="10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+ ADABAS with SYSOBJH on the target environments</a:t>
            </a:r>
            <a:endParaRPr lang="en-US" sz="10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to each environment's FUSER (local or SSH)</a:t>
            </a:r>
            <a:endParaRPr lang="en-US" sz="10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Optional: SMTP account for email notifications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069080" y="1463040"/>
            <a:ext cx="4526280" cy="896112"/>
          </a:xfrm>
          <a:prstGeom prst="roundRect">
            <a:avLst>
              <a:gd name="adj" fmla="val 816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224528" y="1682496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0" name="Text 8"/>
          <p:cNvSpPr/>
          <p:nvPr/>
        </p:nvSpPr>
        <p:spPr>
          <a:xfrm>
            <a:off x="4224528" y="168249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8" dirty="0"/>
          </a:p>
        </p:txBody>
      </p:sp>
      <p:sp>
        <p:nvSpPr>
          <p:cNvPr id="11" name="Text 9"/>
          <p:cNvSpPr/>
          <p:nvPr/>
        </p:nvSpPr>
        <p:spPr>
          <a:xfrm>
            <a:off x="4828032" y="1572768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Compile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828032" y="1874520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build → produces build/nsdeploy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069080" y="2487168"/>
            <a:ext cx="4526280" cy="896112"/>
          </a:xfrm>
          <a:prstGeom prst="roundRect">
            <a:avLst>
              <a:gd name="adj" fmla="val 816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224528" y="2706624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5" name="Text 13"/>
          <p:cNvSpPr/>
          <p:nvPr/>
        </p:nvSpPr>
        <p:spPr>
          <a:xfrm>
            <a:off x="4224528" y="270662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8" dirty="0"/>
          </a:p>
        </p:txBody>
      </p:sp>
      <p:sp>
        <p:nvSpPr>
          <p:cNvPr id="16" name="Text 14"/>
          <p:cNvSpPr/>
          <p:nvPr/>
        </p:nvSpPr>
        <p:spPr>
          <a:xfrm>
            <a:off x="4828032" y="2596896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Configure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4828032" y="2898648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config.yaml in build/default (server, environments, mail)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069080" y="3511296"/>
            <a:ext cx="4526280" cy="896112"/>
          </a:xfrm>
          <a:prstGeom prst="roundRect">
            <a:avLst>
              <a:gd name="adj" fmla="val 816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224528" y="3730752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20" name="Text 18"/>
          <p:cNvSpPr/>
          <p:nvPr/>
        </p:nvSpPr>
        <p:spPr>
          <a:xfrm>
            <a:off x="4224528" y="37307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8" dirty="0"/>
          </a:p>
        </p:txBody>
      </p:sp>
      <p:sp>
        <p:nvSpPr>
          <p:cNvPr id="21" name="Text 19"/>
          <p:cNvSpPr/>
          <p:nvPr/>
        </p:nvSpPr>
        <p:spPr>
          <a:xfrm>
            <a:off x="4828032" y="3621024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4828032" y="3922776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./run.sh start · stop · restart · status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069080" y="4535424"/>
            <a:ext cx="4526280" cy="896112"/>
          </a:xfrm>
          <a:prstGeom prst="roundRect">
            <a:avLst>
              <a:gd name="adj" fmla="val 816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224528" y="4754880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25" name="Text 23"/>
          <p:cNvSpPr/>
          <p:nvPr/>
        </p:nvSpPr>
        <p:spPr>
          <a:xfrm>
            <a:off x="4224528" y="4754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8" dirty="0"/>
          </a:p>
        </p:txBody>
      </p:sp>
      <p:sp>
        <p:nvSpPr>
          <p:cNvPr id="26" name="Text 24"/>
          <p:cNvSpPr/>
          <p:nvPr/>
        </p:nvSpPr>
        <p:spPr>
          <a:xfrm>
            <a:off x="4828032" y="464515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 in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4828032" y="4946904"/>
            <a:ext cx="3611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http://localhost:8080 · administrator login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config.yaml defines server, environments and mail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50876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081226"/>
          </a:solidFill>
          <a:ln w="12700">
            <a:solidFill>
              <a:srgbClr val="08122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63677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server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667512" y="1984248"/>
            <a:ext cx="2331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host, port and public base URL (proxy)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246120" y="150876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081226"/>
          </a:solidFill>
          <a:ln w="12700">
            <a:solidFill>
              <a:srgbClr val="08122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10712" y="163677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auth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3410712" y="1984248"/>
            <a:ext cx="2331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JWT, cookie and session expiry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989320" y="150876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081226"/>
          </a:solidFill>
          <a:ln w="12700">
            <a:solidFill>
              <a:srgbClr val="08122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53912" y="163677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database / cache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153912" y="1984248"/>
            <a:ext cx="2331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SQLite database path and FUSER cache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02920" y="310896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081226"/>
          </a:solidFill>
          <a:ln w="12700">
            <a:solidFill>
              <a:srgbClr val="08122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7512" y="323697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environments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67512" y="3584448"/>
            <a:ext cx="2331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environment: FUSER, DIRDEV, Natural, NATPARM, CATALL, schedule, notifications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3246120" y="310896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081226"/>
          </a:solidFill>
          <a:ln w="12700">
            <a:solidFill>
              <a:srgbClr val="08122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410712" y="323697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correo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3410712" y="3584448"/>
            <a:ext cx="2331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SMTP or sendmail, sender and credentials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989320" y="310896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081226"/>
          </a:solidFill>
          <a:ln w="12700">
            <a:solidFill>
              <a:srgbClr val="08122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153912" y="3236976"/>
            <a:ext cx="2286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packages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6153912" y="3584448"/>
            <a:ext cx="2331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root directory, retention and max packages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502920" y="4892040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729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build/default/config.yaml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CONFIGURATION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Environments, users, roles and mail from the UI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417320"/>
            <a:ext cx="5166360" cy="3227832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5" name="Image 0" descr="/data/ns/nssuite/nsdeploy/ppt/screens/config_server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463040"/>
            <a:ext cx="5074920" cy="31624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06440" y="1554480"/>
            <a:ext cx="28803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Environments: Natural, load, catalogation and email notifications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Users, groups and roles with granular permissions (RBAC)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Configuration: server, mail (with test email) and base URL</a:t>
            </a:r>
            <a:endParaRPr lang="en-US" sz="1100" dirty="0"/>
          </a:p>
          <a:p>
            <a:pPr indent="0" marL="0">
              <a:lnSpc>
                <a:spcPct val="145000"/>
              </a:lnSpc>
              <a:buNone/>
            </a:pPr>
            <a:r>
              <a:rPr lang="en-US" sz="11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Changes are saved to config.yaml without touching the server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05840"/>
            <a:ext cx="3108960" cy="3108960"/>
          </a:xfrm>
          <a:prstGeom prst="ellipse">
            <a:avLst/>
          </a:prstGeom>
          <a:solidFill>
            <a:srgbClr val="00B4D8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914400" y="3749040"/>
            <a:ext cx="2743200" cy="274320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NSDEPLOY IN ACTION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548640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package to PRD in one click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117043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 the deployment of Natural objects on ADABAS and forget manual transfers.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11480" y="1828800"/>
            <a:ext cx="2606040" cy="2007990"/>
          </a:xfrm>
          <a:prstGeom prst="roundRect">
            <a:avLst>
              <a:gd name="adj" fmla="val 273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pic>
        <p:nvPicPr>
          <p:cNvPr id="8" name="Image 0" descr="/data/ns/nssuite/nsdeploy/ppt/screens/dashboard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" y="1901952"/>
            <a:ext cx="2459736" cy="153277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21208" y="3544182"/>
            <a:ext cx="238658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 · real-time status</a:t>
            </a:r>
            <a:endParaRPr lang="en-US" sz="800" dirty="0"/>
          </a:p>
        </p:txBody>
      </p:sp>
      <p:sp>
        <p:nvSpPr>
          <p:cNvPr id="10" name="Shape 7"/>
          <p:cNvSpPr/>
          <p:nvPr/>
        </p:nvSpPr>
        <p:spPr>
          <a:xfrm>
            <a:off x="3154680" y="1828800"/>
            <a:ext cx="2606040" cy="2007990"/>
          </a:xfrm>
          <a:prstGeom prst="roundRect">
            <a:avLst>
              <a:gd name="adj" fmla="val 273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pic>
        <p:nvPicPr>
          <p:cNvPr id="11" name="Image 1" descr="/data/ns/nssuite/nsdeploy/ppt/screens/packages_e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832" y="1901952"/>
            <a:ext cx="2459736" cy="15327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264408" y="3544182"/>
            <a:ext cx="238658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Packages · real FUSER objects</a:t>
            </a:r>
            <a:endParaRPr lang="en-US" sz="800" dirty="0"/>
          </a:p>
        </p:txBody>
      </p:sp>
      <p:sp>
        <p:nvSpPr>
          <p:cNvPr id="13" name="Shape 9"/>
          <p:cNvSpPr/>
          <p:nvPr/>
        </p:nvSpPr>
        <p:spPr>
          <a:xfrm>
            <a:off x="5897880" y="1828800"/>
            <a:ext cx="2606040" cy="2007990"/>
          </a:xfrm>
          <a:prstGeom prst="roundRect">
            <a:avLst>
              <a:gd name="adj" fmla="val 273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pic>
        <p:nvPicPr>
          <p:cNvPr id="14" name="Image 2" descr="/data/ns/nssuite/nsdeploy/ppt/screens/deployments_e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1032" y="1901952"/>
            <a:ext cx="2459736" cy="1532773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007608" y="3544182"/>
            <a:ext cx="238658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Deployments · history and traceability</a:t>
            </a:r>
            <a:endParaRPr lang="en-US" sz="800" dirty="0"/>
          </a:p>
        </p:txBody>
      </p:sp>
      <p:sp>
        <p:nvSpPr>
          <p:cNvPr id="16" name="Text 11"/>
          <p:cNvSpPr/>
          <p:nvPr/>
        </p:nvSpPr>
        <p:spPr>
          <a:xfrm>
            <a:off x="502920" y="4480560"/>
            <a:ext cx="8138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 management with real objects from your FUSER libraries</a:t>
            </a:r>
            <a:endParaRPr lang="en-US" sz="10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 with real-time deployment status</a:t>
            </a:r>
            <a:endParaRPr lang="en-US" sz="10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history: who, what, when and the result of every deployment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Natural teams choose nsdeploy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931920" cy="1078992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7512" y="151790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1A4FD1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49047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33272" y="1499616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Removes human error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1033272" y="1792224"/>
            <a:ext cx="32918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8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whole pipeline —compile, transfer, deploy— is automated and repeated identically every time; goodbye to loose commands and forgotten steps.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4663440" y="1371600"/>
            <a:ext cx="3931920" cy="1078992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828032" y="151790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1A4FD1"/>
          </a:solidFill>
          <a:ln/>
        </p:spPr>
      </p:sp>
      <p:sp>
        <p:nvSpPr>
          <p:cNvPr id="11" name="Text 9"/>
          <p:cNvSpPr/>
          <p:nvPr/>
        </p:nvSpPr>
        <p:spPr>
          <a:xfrm>
            <a:off x="4828032" y="149047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193792" y="1499616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traceability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5193792" y="1792224"/>
            <a:ext cx="32918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8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deployment is recorded with code, executor, dates, duration, full log and cancellation reasons. Audit-ready at any review.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502920" y="2578608"/>
            <a:ext cx="3931920" cy="1078992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67512" y="2724912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1A4FD1"/>
          </a:solidFill>
          <a:ln/>
        </p:spPr>
      </p:sp>
      <p:sp>
        <p:nvSpPr>
          <p:cNvPr id="16" name="Text 14"/>
          <p:cNvSpPr/>
          <p:nvPr/>
        </p:nvSpPr>
        <p:spPr>
          <a:xfrm>
            <a:off x="667512" y="269748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33272" y="2706624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Frictionless multi-environment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1033272" y="2999232"/>
            <a:ext cx="32918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8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DEV, TST, PRD and UAT with independent Natural configuration (FUSER, DIRDEV, catalogation, buffer pools and notifications) in a single UI.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4663440" y="2578608"/>
            <a:ext cx="3931920" cy="1078992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28032" y="2724912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1A4FD1"/>
          </a:solidFill>
          <a:ln/>
        </p:spPr>
      </p:sp>
      <p:sp>
        <p:nvSpPr>
          <p:cNvPr id="21" name="Text 19"/>
          <p:cNvSpPr/>
          <p:nvPr/>
        </p:nvSpPr>
        <p:spPr>
          <a:xfrm>
            <a:off x="4828032" y="269748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193792" y="2706624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by design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5193792" y="2999232"/>
            <a:ext cx="32918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8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RBAC with users, groups and roles with granular permissions; secure sessions, encrypted passwords and managed SSH keys. Only the authorised, only who can.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502920" y="3785616"/>
            <a:ext cx="3931920" cy="1078992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67512" y="393192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1A4FD1"/>
          </a:solidFill>
          <a:ln/>
        </p:spPr>
      </p:sp>
      <p:sp>
        <p:nvSpPr>
          <p:cNvPr id="26" name="Text 24"/>
          <p:cNvSpPr/>
          <p:nvPr/>
        </p:nvSpPr>
        <p:spPr>
          <a:xfrm>
            <a:off x="667512" y="390448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033272" y="391363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Faster and more reliable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1033272" y="4206240"/>
            <a:ext cx="32918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8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One-click deployments from the web: search packages by name, description or ticket, clear states and frictionless retries.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4663440" y="3785616"/>
            <a:ext cx="3931920" cy="1078992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828032" y="393192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1A4FD1"/>
          </a:solidFill>
          <a:ln/>
        </p:spPr>
      </p:sp>
      <p:sp>
        <p:nvSpPr>
          <p:cNvPr id="31" name="Text 29"/>
          <p:cNvSpPr/>
          <p:nvPr/>
        </p:nvSpPr>
        <p:spPr>
          <a:xfrm>
            <a:off x="4828032" y="390448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193792" y="3913632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 operating cost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5193792" y="4206240"/>
            <a:ext cx="32918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8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complex training required: the UI guides every step, generates the SYSOBJH files and emails the result of every deployment.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complete flow, from library to environment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457200" y="1344168"/>
            <a:ext cx="384048" cy="38404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34416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60120" y="1298448"/>
            <a:ext cx="3017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the package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960120" y="1554480"/>
            <a:ext cx="30175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Automatic name and ticket, source environment and description. Objects are picked from the real FUSER browser.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457200" y="2093976"/>
            <a:ext cx="384048" cy="38404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209397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60120" y="2048256"/>
            <a:ext cx="3017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 the SYSOBJH files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960120" y="2304288"/>
            <a:ext cx="30175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click prepares the load file (punch) and the transfer script with the package modules.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457200" y="2843784"/>
            <a:ext cx="384048" cy="38404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84378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960120" y="2798064"/>
            <a:ext cx="3017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 to the environment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960120" y="3054096"/>
            <a:ext cx="30175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the target (TST, PRD…), load type and catalogation. The system imports, cleans buffer pools and catalogs.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457200" y="3593592"/>
            <a:ext cx="384048" cy="38404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5935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960120" y="3547872"/>
            <a:ext cx="3017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 every step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60120" y="3803904"/>
            <a:ext cx="30175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deployment log: import, load report, per-module catalogation and buffer pool refresh.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457200" y="4343400"/>
            <a:ext cx="384048" cy="38404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43434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960120" y="4297680"/>
            <a:ext cx="30175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Notify and audit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960120" y="4553712"/>
            <a:ext cx="30175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Automatic email with the result and per-module detail; immutable history on the dashboard.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4480560" y="1325880"/>
            <a:ext cx="4160520" cy="2661528"/>
          </a:xfrm>
          <a:prstGeom prst="roundRect">
            <a:avLst>
              <a:gd name="adj" fmla="val 1718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pic>
        <p:nvPicPr>
          <p:cNvPr id="25" name="Image 0" descr="/data/ns/nssuite/nsdeploy/ppt/screens/deploy_modal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1417320"/>
            <a:ext cx="3977640" cy="2478648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4526280" y="4572000"/>
            <a:ext cx="4160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Programs, subprograms, maps, DDMs, copycodes: any Natural object type</a:t>
            </a:r>
            <a:endParaRPr lang="en-US" sz="8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Packages can be cloned to reuse selections and cancelled with a recorded reason</a:t>
            </a:r>
            <a:endParaRPr lang="en-US" sz="850" dirty="0"/>
          </a:p>
        </p:txBody>
      </p:sp>
      <p:sp>
        <p:nvSpPr>
          <p:cNvPr id="27" name="Text 2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32320" y="-914400"/>
            <a:ext cx="3291840" cy="3291840"/>
          </a:xfrm>
          <a:prstGeom prst="ellipse">
            <a:avLst/>
          </a:prstGeom>
          <a:solidFill>
            <a:srgbClr val="00B4D8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097280" y="3840480"/>
            <a:ext cx="2926080" cy="292608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BENEFITS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02920" y="64008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Measurable results from day one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502920" y="1508760"/>
            <a:ext cx="3931920" cy="1051560"/>
          </a:xfrm>
          <a:prstGeom prst="roundRect">
            <a:avLst>
              <a:gd name="adj" fmla="val 782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64592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click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685800" y="2130552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deploy a complete package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663440" y="1508760"/>
            <a:ext cx="3931920" cy="1051560"/>
          </a:xfrm>
          <a:prstGeom prst="roundRect">
            <a:avLst>
              <a:gd name="adj" fmla="val 782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46320" y="164592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environments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4846320" y="2130552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 → TST → PRD managed from a single UI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02920" y="2743200"/>
            <a:ext cx="3931920" cy="1051560"/>
          </a:xfrm>
          <a:prstGeom prst="roundRect">
            <a:avLst>
              <a:gd name="adj" fmla="val 782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288036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85800" y="3364992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traceability of every deployment and action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663440" y="2743200"/>
            <a:ext cx="3931920" cy="1051560"/>
          </a:xfrm>
          <a:prstGeom prst="roundRect">
            <a:avLst>
              <a:gd name="adj" fmla="val 782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846320" y="288036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languages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846320" y="3364992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and ES with 7 visual themes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02920" y="420624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Fewer errors  ·  Automated pipeline  ·  Full traceability  ·  Multi-environment from day 1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</a:t>
            </a:r>
            <a:endParaRPr lang="en-US" sz="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852160" y="-1097280"/>
            <a:ext cx="4023360" cy="4023360"/>
          </a:xfrm>
          <a:prstGeom prst="ellipse">
            <a:avLst/>
          </a:prstGeom>
          <a:solidFill>
            <a:srgbClr val="00B4D8">
              <a:alpha val="14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6560" y="3291840"/>
            <a:ext cx="3108960" cy="3108960"/>
          </a:xfrm>
          <a:prstGeom prst="ellipse">
            <a:avLst/>
          </a:prstGeom>
          <a:solidFill>
            <a:srgbClr val="7B2CBF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822960"/>
            <a:ext cx="768096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READY TO</a:t>
            </a:r>
            <a:endParaRPr lang="en-US" sz="34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MODERNIZE YOUR</a:t>
            </a:r>
            <a:endParaRPr lang="en-US" sz="34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DEPLOYMENTS?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02920" y="3063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nsdeploy · Natural Software Deploy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02920" y="3657600"/>
            <a:ext cx="2560320" cy="502920"/>
          </a:xfrm>
          <a:prstGeom prst="roundRect">
            <a:avLst>
              <a:gd name="adj" fmla="val 16364"/>
            </a:avLst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3657600"/>
            <a:ext cx="2560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US  →</a:t>
            </a:r>
            <a:endParaRPr lang="en-US" sz="1200" dirty="0"/>
          </a:p>
        </p:txBody>
      </p:sp>
      <p:pic>
        <p:nvPicPr>
          <p:cNvPr id="8" name="Image 0" descr="/data/ns/nssuite/nsdeploy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7840" y="3794760"/>
            <a:ext cx="2194560" cy="849899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hermes@nacarsoft.com  ·  nacarsoft.com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Nacarsoft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nsdeploy — Natural Software Deploy</dc:title>
  <dc:subject>nsdeploy product presentation</dc:subject>
  <dc:creator>Nacarsoft Soluciones Informáticas S.L.</dc:creator>
  <cp:lastModifiedBy>Nacarsoft Soluciones Informáticas S.L.</cp:lastModifiedBy>
  <cp:revision>1</cp:revision>
  <dcterms:created xsi:type="dcterms:W3CDTF">2026-08-07T15:39:29Z</dcterms:created>
  <dcterms:modified xsi:type="dcterms:W3CDTF">2026-08-07T15:39:29Z</dcterms:modified>
</cp:coreProperties>
</file>