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24F"/>
        </a:solidFill>
      </p:bgPr>
    </p:bg>
    <p:spTree>
      <p:nvGrpSpPr>
        <p:cNvPr id="1" name=""/>
        <p:cNvGrpSpPr/>
        <p:nvPr/>
      </p:nvGrpSpPr>
      <p:grpSpPr>
        <a:xfrm>
          <a:off x="0" y="0"/>
          <a:ext cx="0" cy="0"/>
          <a:chOff x="0" y="0"/>
          <a:chExt cx="0" cy="0"/>
        </a:xfrm>
      </p:grpSpPr>
      <p:sp>
        <p:nvSpPr>
          <p:cNvPr id="2" name="Shape 0"/>
          <p:cNvSpPr/>
          <p:nvPr/>
        </p:nvSpPr>
        <p:spPr>
          <a:xfrm>
            <a:off x="6035040" y="-1463040"/>
            <a:ext cx="4937760" cy="4937760"/>
          </a:xfrm>
          <a:prstGeom prst="ellipse">
            <a:avLst/>
          </a:prstGeom>
          <a:solidFill>
            <a:srgbClr val="7B2CBF">
              <a:alpha val="18000"/>
            </a:srgbClr>
          </a:solidFill>
          <a:ln/>
        </p:spPr>
      </p:sp>
      <p:sp>
        <p:nvSpPr>
          <p:cNvPr id="3" name="Shape 1"/>
          <p:cNvSpPr/>
          <p:nvPr/>
        </p:nvSpPr>
        <p:spPr>
          <a:xfrm>
            <a:off x="-1645920" y="2926080"/>
            <a:ext cx="3291840" cy="3291840"/>
          </a:xfrm>
          <a:prstGeom prst="ellipse">
            <a:avLst/>
          </a:prstGeom>
          <a:solidFill>
            <a:srgbClr val="1A4FD1">
              <a:alpha val="16000"/>
            </a:srgbClr>
          </a:solidFill>
          <a:ln/>
        </p:spPr>
      </p:sp>
      <p:sp>
        <p:nvSpPr>
          <p:cNvPr id="4" name="Text 2"/>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NACARSOFT · DDM TO JSON</a:t>
            </a:r>
            <a:endParaRPr lang="en-US" sz="1050" dirty="0"/>
          </a:p>
        </p:txBody>
      </p:sp>
      <p:sp>
        <p:nvSpPr>
          <p:cNvPr id="5" name="Text 3"/>
          <p:cNvSpPr/>
          <p:nvPr/>
        </p:nvSpPr>
        <p:spPr>
          <a:xfrm>
            <a:off x="502920" y="658368"/>
            <a:ext cx="4937760" cy="1965960"/>
          </a:xfrm>
          <a:prstGeom prst="rect">
            <a:avLst/>
          </a:prstGeom>
          <a:noFill/>
          <a:ln/>
        </p:spPr>
        <p:txBody>
          <a:bodyPr wrap="square" rtlCol="0" anchor="t"/>
          <a:lstStyle/>
          <a:p>
            <a:pPr indent="0" marL="0">
              <a:lnSpc>
                <a:spcPct val="105000"/>
              </a:lnSpc>
              <a:buNone/>
            </a:pPr>
            <a:r>
              <a:rPr lang="en-US" sz="2600" b="1" dirty="0">
                <a:solidFill>
                  <a:srgbClr val="FFFFFF"/>
                </a:solidFill>
                <a:latin typeface="Arial" pitchFamily="34" charset="0"/>
                <a:ea typeface="Arial" pitchFamily="34" charset="-122"/>
                <a:cs typeface="Arial" pitchFamily="34" charset="-120"/>
              </a:rPr>
              <a:t>Your Natural DDM,</a:t>
            </a:r>
            <a:endParaRPr lang="en-US" sz="2600" dirty="0"/>
          </a:p>
          <a:p>
            <a:pPr indent="0" marL="0">
              <a:lnSpc>
                <a:spcPct val="105000"/>
              </a:lnSpc>
              <a:buNone/>
            </a:pPr>
            <a:r>
              <a:rPr lang="en-US" sz="2600" b="1" dirty="0">
                <a:solidFill>
                  <a:srgbClr val="FFFFFF"/>
                </a:solidFill>
                <a:latin typeface="Arial" pitchFamily="34" charset="0"/>
                <a:ea typeface="Arial" pitchFamily="34" charset="-122"/>
                <a:cs typeface="Arial" pitchFamily="34" charset="-120"/>
              </a:rPr>
              <a:t>ready for the rest</a:t>
            </a:r>
            <a:endParaRPr lang="en-US" sz="2600" dirty="0"/>
          </a:p>
          <a:p>
            <a:pPr indent="0" marL="0">
              <a:lnSpc>
                <a:spcPct val="105000"/>
              </a:lnSpc>
              <a:buNone/>
            </a:pPr>
            <a:r>
              <a:rPr lang="en-US" sz="2600" b="1" dirty="0">
                <a:solidFill>
                  <a:srgbClr val="FFFFFF"/>
                </a:solidFill>
                <a:latin typeface="Arial" pitchFamily="34" charset="0"/>
                <a:ea typeface="Arial" pitchFamily="34" charset="-122"/>
                <a:cs typeface="Arial" pitchFamily="34" charset="-120"/>
              </a:rPr>
              <a:t>of the world.</a:t>
            </a:r>
            <a:endParaRPr lang="en-US" sz="2600" dirty="0"/>
          </a:p>
        </p:txBody>
      </p:sp>
      <p:sp>
        <p:nvSpPr>
          <p:cNvPr id="6" name="Text 4"/>
          <p:cNvSpPr/>
          <p:nvPr/>
        </p:nvSpPr>
        <p:spPr>
          <a:xfrm>
            <a:off x="502920" y="2724912"/>
            <a:ext cx="4754880" cy="960120"/>
          </a:xfrm>
          <a:prstGeom prst="rect">
            <a:avLst/>
          </a:prstGeom>
          <a:noFill/>
          <a:ln/>
        </p:spPr>
        <p:txBody>
          <a:bodyPr wrap="square" rtlCol="0" anchor="t"/>
          <a:lstStyle/>
          <a:p>
            <a:pPr indent="0" marL="0">
              <a:lnSpc>
                <a:spcPct val="132000"/>
              </a:lnSpc>
              <a:buNone/>
            </a:pPr>
            <a:r>
              <a:rPr lang="en-US" sz="1150" dirty="0">
                <a:solidFill>
                  <a:srgbClr val="9FB4DA"/>
                </a:solidFill>
                <a:latin typeface="Arial" pitchFamily="34" charset="0"/>
                <a:ea typeface="Arial" pitchFamily="34" charset="-122"/>
                <a:cs typeface="Arial" pitchFamily="34" charset="-120"/>
              </a:rPr>
              <a:t>nsddm walks the Natural fuser and generates the complete dictionary of your Adabas files in JSON: fields, types, formats and indexes, queryable and reusable.</a:t>
            </a:r>
            <a:endParaRPr lang="en-US" sz="1150" dirty="0"/>
          </a:p>
        </p:txBody>
      </p:sp>
      <p:sp>
        <p:nvSpPr>
          <p:cNvPr id="7" name="Shape 5"/>
          <p:cNvSpPr/>
          <p:nvPr/>
        </p:nvSpPr>
        <p:spPr>
          <a:xfrm>
            <a:off x="502920" y="3767328"/>
            <a:ext cx="2331720" cy="402336"/>
          </a:xfrm>
          <a:prstGeom prst="roundRect">
            <a:avLst>
              <a:gd name="adj" fmla="val 13636"/>
            </a:avLst>
          </a:prstGeom>
          <a:solidFill>
            <a:srgbClr val="00B4D8"/>
          </a:solidFill>
          <a:ln/>
        </p:spPr>
      </p:sp>
      <p:sp>
        <p:nvSpPr>
          <p:cNvPr id="8" name="Text 6"/>
          <p:cNvSpPr/>
          <p:nvPr/>
        </p:nvSpPr>
        <p:spPr>
          <a:xfrm>
            <a:off x="502920" y="3767328"/>
            <a:ext cx="2331720" cy="402336"/>
          </a:xfrm>
          <a:prstGeom prst="rect">
            <a:avLst/>
          </a:prstGeom>
          <a:noFill/>
          <a:ln/>
        </p:spPr>
        <p:txBody>
          <a:bodyPr wrap="square" rtlCol="0" anchor="ctr"/>
          <a:lstStyle/>
          <a:p>
            <a:pPr algn="ctr" indent="0" marL="0">
              <a:buNone/>
            </a:pPr>
            <a:r>
              <a:rPr lang="en-US" sz="1200" b="1" dirty="0">
                <a:solidFill>
                  <a:srgbClr val="0A224F"/>
                </a:solidFill>
                <a:latin typeface="Arial" pitchFamily="34" charset="0"/>
                <a:ea typeface="Arial" pitchFamily="34" charset="-122"/>
                <a:cs typeface="Arial" pitchFamily="34" charset="-120"/>
              </a:rPr>
              <a:t>SEE THE FEATURES  →</a:t>
            </a:r>
            <a:endParaRPr lang="en-US" sz="1200" dirty="0"/>
          </a:p>
        </p:txBody>
      </p:sp>
      <p:sp>
        <p:nvSpPr>
          <p:cNvPr id="9" name="Text 7"/>
          <p:cNvSpPr/>
          <p:nvPr/>
        </p:nvSpPr>
        <p:spPr>
          <a:xfrm>
            <a:off x="502920" y="4334256"/>
            <a:ext cx="4754880" cy="274320"/>
          </a:xfrm>
          <a:prstGeom prst="rect">
            <a:avLst/>
          </a:prstGeom>
          <a:noFill/>
          <a:ln/>
        </p:spPr>
        <p:txBody>
          <a:bodyPr wrap="square" rtlCol="0" anchor="ctr"/>
          <a:lstStyle/>
          <a:p>
            <a:pPr indent="0" marL="0">
              <a:buNone/>
            </a:pPr>
            <a:r>
              <a:rPr lang="en-US" sz="900" b="1" dirty="0">
                <a:solidFill>
                  <a:srgbClr val="00B4D8"/>
                </a:solidFill>
                <a:latin typeface="Arial" pitchFamily="34" charset="0"/>
                <a:ea typeface="Arial" pitchFamily="34" charset="-122"/>
                <a:cs typeface="Arial" pitchFamily="34" charset="-120"/>
              </a:rPr>
              <a:t>fuser scan · JSON · Query without scanning · AI enrichment</a:t>
            </a:r>
            <a:endParaRPr lang="en-US" sz="900" dirty="0"/>
          </a:p>
        </p:txBody>
      </p:sp>
      <p:sp>
        <p:nvSpPr>
          <p:cNvPr id="10" name="Shape 8"/>
          <p:cNvSpPr/>
          <p:nvPr/>
        </p:nvSpPr>
        <p:spPr>
          <a:xfrm>
            <a:off x="5715000" y="1051560"/>
            <a:ext cx="2926080" cy="2743200"/>
          </a:xfrm>
          <a:prstGeom prst="roundRect">
            <a:avLst>
              <a:gd name="adj" fmla="val 2000"/>
            </a:avLst>
          </a:prstGeom>
          <a:solidFill>
            <a:srgbClr val="123064"/>
          </a:solidFill>
          <a:ln w="12700">
            <a:solidFill>
              <a:srgbClr val="1E3F85"/>
            </a:solidFill>
            <a:prstDash val="solid"/>
          </a:ln>
        </p:spPr>
      </p:sp>
      <p:sp>
        <p:nvSpPr>
          <p:cNvPr id="11" name="Shape 9"/>
          <p:cNvSpPr/>
          <p:nvPr/>
        </p:nvSpPr>
        <p:spPr>
          <a:xfrm>
            <a:off x="6766560" y="1325880"/>
            <a:ext cx="378562" cy="205740"/>
          </a:xfrm>
          <a:prstGeom prst="roundRect">
            <a:avLst>
              <a:gd name="adj" fmla="val 13333"/>
            </a:avLst>
          </a:prstGeom>
          <a:solidFill>
            <a:srgbClr val="00B4D8">
              <a:alpha val="0"/>
            </a:srgbClr>
          </a:solidFill>
          <a:ln w="17780">
            <a:solidFill>
              <a:srgbClr val="00B4D8"/>
            </a:solidFill>
            <a:prstDash val="solid"/>
          </a:ln>
        </p:spPr>
      </p:sp>
      <p:sp>
        <p:nvSpPr>
          <p:cNvPr id="12" name="Shape 10"/>
          <p:cNvSpPr/>
          <p:nvPr/>
        </p:nvSpPr>
        <p:spPr>
          <a:xfrm>
            <a:off x="7210958" y="1325880"/>
            <a:ext cx="378562" cy="205740"/>
          </a:xfrm>
          <a:prstGeom prst="roundRect">
            <a:avLst>
              <a:gd name="adj" fmla="val 13333"/>
            </a:avLst>
          </a:prstGeom>
          <a:solidFill>
            <a:srgbClr val="00B4D8">
              <a:alpha val="0"/>
            </a:srgbClr>
          </a:solidFill>
          <a:ln w="17780">
            <a:solidFill>
              <a:srgbClr val="00B4D8"/>
            </a:solidFill>
            <a:prstDash val="solid"/>
          </a:ln>
        </p:spPr>
      </p:sp>
      <p:sp>
        <p:nvSpPr>
          <p:cNvPr id="13" name="Shape 11"/>
          <p:cNvSpPr/>
          <p:nvPr/>
        </p:nvSpPr>
        <p:spPr>
          <a:xfrm>
            <a:off x="6766560" y="1805940"/>
            <a:ext cx="378562" cy="205740"/>
          </a:xfrm>
          <a:prstGeom prst="roundRect">
            <a:avLst>
              <a:gd name="adj" fmla="val 13333"/>
            </a:avLst>
          </a:prstGeom>
          <a:solidFill>
            <a:srgbClr val="00B4D8">
              <a:alpha val="0"/>
            </a:srgbClr>
          </a:solidFill>
          <a:ln w="17780">
            <a:solidFill>
              <a:srgbClr val="00B4D8"/>
            </a:solidFill>
            <a:prstDash val="solid"/>
          </a:ln>
        </p:spPr>
      </p:sp>
      <p:sp>
        <p:nvSpPr>
          <p:cNvPr id="14" name="Shape 12"/>
          <p:cNvSpPr/>
          <p:nvPr/>
        </p:nvSpPr>
        <p:spPr>
          <a:xfrm>
            <a:off x="6955841" y="1531620"/>
            <a:ext cx="0" cy="274320"/>
          </a:xfrm>
          <a:prstGeom prst="line">
            <a:avLst/>
          </a:prstGeom>
          <a:noFill/>
          <a:ln w="15240">
            <a:solidFill>
              <a:srgbClr val="00B4D8"/>
            </a:solidFill>
            <a:prstDash val="solid"/>
          </a:ln>
        </p:spPr>
      </p:sp>
      <p:sp>
        <p:nvSpPr>
          <p:cNvPr id="15" name="Shape 13"/>
          <p:cNvSpPr/>
          <p:nvPr/>
        </p:nvSpPr>
        <p:spPr>
          <a:xfrm>
            <a:off x="7400239" y="1531620"/>
            <a:ext cx="0" cy="274320"/>
          </a:xfrm>
          <a:prstGeom prst="line">
            <a:avLst/>
          </a:prstGeom>
          <a:noFill/>
          <a:ln w="15240">
            <a:solidFill>
              <a:srgbClr val="00B4D8"/>
            </a:solidFill>
            <a:prstDash val="solid"/>
          </a:ln>
        </p:spPr>
      </p:sp>
      <p:sp>
        <p:nvSpPr>
          <p:cNvPr id="16" name="Shape 14"/>
          <p:cNvSpPr/>
          <p:nvPr/>
        </p:nvSpPr>
        <p:spPr>
          <a:xfrm>
            <a:off x="6955841" y="1805940"/>
            <a:ext cx="444398" cy="0"/>
          </a:xfrm>
          <a:prstGeom prst="line">
            <a:avLst/>
          </a:prstGeom>
          <a:noFill/>
          <a:ln w="15240">
            <a:solidFill>
              <a:srgbClr val="00B4D8"/>
            </a:solidFill>
            <a:prstDash val="solid"/>
          </a:ln>
        </p:spPr>
      </p:sp>
      <p:sp>
        <p:nvSpPr>
          <p:cNvPr id="17" name="Text 15"/>
          <p:cNvSpPr/>
          <p:nvPr/>
        </p:nvSpPr>
        <p:spPr>
          <a:xfrm>
            <a:off x="5897880" y="2103120"/>
            <a:ext cx="2560320" cy="274320"/>
          </a:xfrm>
          <a:prstGeom prst="rect">
            <a:avLst/>
          </a:prstGeom>
          <a:noFill/>
          <a:ln/>
        </p:spPr>
        <p:txBody>
          <a:bodyPr wrap="square"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Natural fuser</a:t>
            </a:r>
            <a:endParaRPr lang="en-US" sz="1100" dirty="0"/>
          </a:p>
        </p:txBody>
      </p:sp>
      <p:sp>
        <p:nvSpPr>
          <p:cNvPr id="18" name="Text 16"/>
          <p:cNvSpPr/>
          <p:nvPr/>
        </p:nvSpPr>
        <p:spPr>
          <a:xfrm>
            <a:off x="5897880" y="2377440"/>
            <a:ext cx="2560320" cy="411480"/>
          </a:xfrm>
          <a:prstGeom prst="rect">
            <a:avLst/>
          </a:prstGeom>
          <a:noFill/>
          <a:ln/>
        </p:spPr>
        <p:txBody>
          <a:bodyPr wrap="square" rtlCol="0" anchor="ctr"/>
          <a:lstStyle/>
          <a:p>
            <a:pPr algn="ctr" indent="0" marL="0">
              <a:buNone/>
            </a:pPr>
            <a:r>
              <a:rPr lang="en-US" sz="800" dirty="0">
                <a:solidFill>
                  <a:srgbClr val="9FB4DA"/>
                </a:solidFill>
                <a:latin typeface="Arial" pitchFamily="34" charset="0"/>
                <a:ea typeface="Arial" pitchFamily="34" charset="-122"/>
                <a:cs typeface="Arial" pitchFamily="34" charset="-120"/>
              </a:rPr>
              <a:t>scan of libraries and files</a:t>
            </a:r>
            <a:endParaRPr lang="en-US" sz="800" dirty="0"/>
          </a:p>
        </p:txBody>
      </p:sp>
      <p:sp>
        <p:nvSpPr>
          <p:cNvPr id="19" name="Shape 17"/>
          <p:cNvSpPr/>
          <p:nvPr/>
        </p:nvSpPr>
        <p:spPr>
          <a:xfrm>
            <a:off x="7013448" y="2852928"/>
            <a:ext cx="310896" cy="292608"/>
          </a:xfrm>
          <a:prstGeom prst="downArrow">
            <a:avLst/>
          </a:prstGeom>
          <a:solidFill>
            <a:srgbClr val="00B4D8"/>
          </a:solidFill>
          <a:ln/>
        </p:spPr>
      </p:sp>
      <p:sp>
        <p:nvSpPr>
          <p:cNvPr id="20" name="Text 18"/>
          <p:cNvSpPr/>
          <p:nvPr/>
        </p:nvSpPr>
        <p:spPr>
          <a:xfrm>
            <a:off x="5897880" y="3200400"/>
            <a:ext cx="2560320" cy="274320"/>
          </a:xfrm>
          <a:prstGeom prst="rect">
            <a:avLst/>
          </a:prstGeom>
          <a:noFill/>
          <a:ln/>
        </p:spPr>
        <p:txBody>
          <a:bodyPr wrap="square"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JSON dictionary</a:t>
            </a:r>
            <a:endParaRPr lang="en-US" sz="1100" dirty="0"/>
          </a:p>
        </p:txBody>
      </p:sp>
      <p:sp>
        <p:nvSpPr>
          <p:cNvPr id="21" name="Text 19"/>
          <p:cNvSpPr/>
          <p:nvPr/>
        </p:nvSpPr>
        <p:spPr>
          <a:xfrm>
            <a:off x="5897880" y="3474720"/>
            <a:ext cx="2560320" cy="274320"/>
          </a:xfrm>
          <a:prstGeom prst="rect">
            <a:avLst/>
          </a:prstGeom>
          <a:noFill/>
          <a:ln/>
        </p:spPr>
        <p:txBody>
          <a:bodyPr wrap="square" rtlCol="0" anchor="ctr"/>
          <a:lstStyle/>
          <a:p>
            <a:pPr algn="ctr" indent="0" marL="0">
              <a:buNone/>
            </a:pPr>
            <a:r>
              <a:rPr lang="en-US" sz="800" dirty="0">
                <a:solidFill>
                  <a:srgbClr val="9FB4DA"/>
                </a:solidFill>
                <a:latin typeface="Arial" pitchFamily="34" charset="0"/>
                <a:ea typeface="Arial" pitchFamily="34" charset="-122"/>
                <a:cs typeface="Arial" pitchFamily="34" charset="-120"/>
              </a:rPr>
              <a:t>fields, types, formats, indexes</a:t>
            </a:r>
            <a:endParaRPr lang="en-US" sz="800" dirty="0"/>
          </a:p>
        </p:txBody>
      </p:sp>
      <p:pic>
        <p:nvPicPr>
          <p:cNvPr id="22" name="Image 0" descr="/data/ns/nssuite/nsddm/ppt/logo-nsddm.png">    </p:cNvPr>
          <p:cNvPicPr>
            <a:picLocks noChangeAspect="1"/>
          </p:cNvPicPr>
          <p:nvPr/>
        </p:nvPicPr>
        <p:blipFill>
          <a:blip r:embed="rId1"/>
          <a:stretch>
            <a:fillRect/>
          </a:stretch>
        </p:blipFill>
        <p:spPr>
          <a:xfrm>
            <a:off x="5532120" y="3977640"/>
            <a:ext cx="457200" cy="457200"/>
          </a:xfrm>
          <a:prstGeom prst="rect">
            <a:avLst/>
          </a:prstGeom>
        </p:spPr>
      </p:pic>
      <p:pic>
        <p:nvPicPr>
          <p:cNvPr id="23" name="Image 1" descr="/data/ns/nssuite/ns/ppt/lib/assets/logo-nacarsoft-horizontal.png">    </p:cNvPr>
          <p:cNvPicPr>
            <a:picLocks noChangeAspect="1"/>
          </p:cNvPicPr>
          <p:nvPr/>
        </p:nvPicPr>
        <p:blipFill>
          <a:blip r:embed="rId2"/>
          <a:stretch>
            <a:fillRect/>
          </a:stretch>
        </p:blipFill>
        <p:spPr>
          <a:xfrm>
            <a:off x="7333488" y="274320"/>
            <a:ext cx="1298448" cy="5029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224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THE PROBLEM</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500" b="1" dirty="0">
                <a:solidFill>
                  <a:srgbClr val="FFFFFF"/>
                </a:solidFill>
                <a:latin typeface="Arial" pitchFamily="34" charset="0"/>
                <a:ea typeface="Arial" pitchFamily="34" charset="-122"/>
                <a:cs typeface="Arial" pitchFamily="34" charset="-120"/>
              </a:rPr>
              <a:t>The DDM is the key, and it is stuck in the fuser</a:t>
            </a:r>
            <a:endParaRPr lang="en-US" sz="2500" dirty="0"/>
          </a:p>
        </p:txBody>
      </p:sp>
      <p:sp>
        <p:nvSpPr>
          <p:cNvPr id="4" name="Text 2"/>
          <p:cNvSpPr/>
          <p:nvPr/>
        </p:nvSpPr>
        <p:spPr>
          <a:xfrm>
            <a:off x="502920" y="1371600"/>
            <a:ext cx="8138160" cy="548640"/>
          </a:xfrm>
          <a:prstGeom prst="rect">
            <a:avLst/>
          </a:prstGeom>
          <a:noFill/>
          <a:ln/>
        </p:spPr>
        <p:txBody>
          <a:bodyPr wrap="square" rtlCol="0" anchor="ctr"/>
          <a:lstStyle/>
          <a:p>
            <a:pPr indent="0" marL="0">
              <a:lnSpc>
                <a:spcPct val="135000"/>
              </a:lnSpc>
              <a:buNone/>
            </a:pPr>
            <a:r>
              <a:rPr lang="en-US" sz="1200" dirty="0">
                <a:solidFill>
                  <a:srgbClr val="9FB4DA"/>
                </a:solidFill>
                <a:latin typeface="Arial" pitchFamily="34" charset="0"/>
                <a:ea typeface="Arial" pitchFamily="34" charset="-122"/>
                <a:cs typeface="Arial" pitchFamily="34" charset="-120"/>
              </a:rPr>
              <a:t>The dictionary of your installation exists, but nobody can query it from outside the core: not a tool, not a report, not a bulk load.</a:t>
            </a:r>
            <a:endParaRPr lang="en-US" sz="1200" dirty="0"/>
          </a:p>
        </p:txBody>
      </p:sp>
      <p:sp>
        <p:nvSpPr>
          <p:cNvPr id="5" name="Shape 3"/>
          <p:cNvSpPr/>
          <p:nvPr/>
        </p:nvSpPr>
        <p:spPr>
          <a:xfrm>
            <a:off x="502920" y="2148840"/>
            <a:ext cx="2615184" cy="2148840"/>
          </a:xfrm>
          <a:prstGeom prst="roundRect">
            <a:avLst>
              <a:gd name="adj" fmla="val 2553"/>
            </a:avLst>
          </a:prstGeom>
          <a:solidFill>
            <a:srgbClr val="123064"/>
          </a:solidFill>
          <a:ln w="12700">
            <a:solidFill>
              <a:srgbClr val="1E3F85"/>
            </a:solidFill>
            <a:prstDash val="solid"/>
          </a:ln>
        </p:spPr>
      </p:sp>
      <p:sp>
        <p:nvSpPr>
          <p:cNvPr id="6" name="Shape 4"/>
          <p:cNvSpPr/>
          <p:nvPr/>
        </p:nvSpPr>
        <p:spPr>
          <a:xfrm>
            <a:off x="704088" y="2359152"/>
            <a:ext cx="384048" cy="384048"/>
          </a:xfrm>
          <a:prstGeom prst="ellipse">
            <a:avLst/>
          </a:prstGeom>
          <a:solidFill>
            <a:srgbClr val="EF4444">
              <a:alpha val="85000"/>
            </a:srgbClr>
          </a:solidFill>
          <a:ln/>
        </p:spPr>
      </p:sp>
      <p:sp>
        <p:nvSpPr>
          <p:cNvPr id="7" name="Text 5"/>
          <p:cNvSpPr/>
          <p:nvPr/>
        </p:nvSpPr>
        <p:spPr>
          <a:xfrm>
            <a:off x="704088" y="2432304"/>
            <a:ext cx="384048" cy="237744"/>
          </a:xfrm>
          <a:prstGeom prst="rect">
            <a:avLst/>
          </a:prstGeom>
          <a:noFill/>
          <a:ln/>
        </p:spPr>
        <p:txBody>
          <a:bodyPr wrap="square" rtlCol="0" anchor="ctr"/>
          <a:lstStyle/>
          <a:p>
            <a:pPr algn="ctr" indent="0" marL="0">
              <a:buNone/>
            </a:pPr>
            <a:r>
              <a:rPr lang="en-US" sz="1050" b="1" dirty="0">
                <a:solidFill>
                  <a:srgbClr val="FFFFFF"/>
                </a:solidFill>
                <a:latin typeface="Arial" pitchFamily="34" charset="0"/>
                <a:ea typeface="Arial" pitchFamily="34" charset="-122"/>
                <a:cs typeface="Arial" pitchFamily="34" charset="-120"/>
              </a:rPr>
              <a:t>1</a:t>
            </a:r>
            <a:endParaRPr lang="en-US" sz="1050" dirty="0"/>
          </a:p>
        </p:txBody>
      </p:sp>
      <p:sp>
        <p:nvSpPr>
          <p:cNvPr id="8" name="Text 6"/>
          <p:cNvSpPr/>
          <p:nvPr/>
        </p:nvSpPr>
        <p:spPr>
          <a:xfrm>
            <a:off x="685800" y="2880360"/>
            <a:ext cx="2249424" cy="457200"/>
          </a:xfrm>
          <a:prstGeom prst="rect">
            <a:avLst/>
          </a:prstGeom>
          <a:noFill/>
          <a:ln/>
        </p:spPr>
        <p:txBody>
          <a:bodyPr wrap="square" rtlCol="0" anchor="t"/>
          <a:lstStyle/>
          <a:p>
            <a:pPr indent="0" marL="0">
              <a:buNone/>
            </a:pPr>
            <a:r>
              <a:rPr lang="en-US" sz="1150" b="1" dirty="0">
                <a:solidFill>
                  <a:srgbClr val="FFFFFF"/>
                </a:solidFill>
                <a:latin typeface="Arial" pitchFamily="34" charset="0"/>
                <a:ea typeface="Arial" pitchFamily="34" charset="-122"/>
                <a:cs typeface="Arial" pitchFamily="34" charset="-120"/>
              </a:rPr>
              <a:t>A fuser nobody can read</a:t>
            </a:r>
            <a:endParaRPr lang="en-US" sz="1150" dirty="0"/>
          </a:p>
        </p:txBody>
      </p:sp>
      <p:sp>
        <p:nvSpPr>
          <p:cNvPr id="9" name="Text 7"/>
          <p:cNvSpPr/>
          <p:nvPr/>
        </p:nvSpPr>
        <p:spPr>
          <a:xfrm>
            <a:off x="685800" y="3364992"/>
            <a:ext cx="2249424" cy="822960"/>
          </a:xfrm>
          <a:prstGeom prst="rect">
            <a:avLst/>
          </a:prstGeom>
          <a:noFill/>
          <a:ln/>
        </p:spPr>
        <p:txBody>
          <a:bodyPr wrap="square" rtlCol="0" anchor="t"/>
          <a:lstStyle/>
          <a:p>
            <a:pPr indent="0" marL="0">
              <a:lnSpc>
                <a:spcPct val="130000"/>
              </a:lnSpc>
              <a:buNone/>
            </a:pPr>
            <a:r>
              <a:rPr lang="en-US" sz="900" dirty="0">
                <a:solidFill>
                  <a:srgbClr val="9FB4DA"/>
                </a:solidFill>
                <a:latin typeface="Arial" pitchFamily="34" charset="0"/>
                <a:ea typeface="Arial" pitchFamily="34" charset="-122"/>
                <a:cs typeface="Arial" pitchFamily="34" charset="-120"/>
              </a:rPr>
              <a:t>The structure of your files lives in a proprietary format, on a server not everyone can reach.</a:t>
            </a:r>
            <a:endParaRPr lang="en-US" sz="900" dirty="0"/>
          </a:p>
        </p:txBody>
      </p:sp>
      <p:sp>
        <p:nvSpPr>
          <p:cNvPr id="10" name="Shape 8"/>
          <p:cNvSpPr/>
          <p:nvPr/>
        </p:nvSpPr>
        <p:spPr>
          <a:xfrm>
            <a:off x="3374136" y="2148840"/>
            <a:ext cx="2615184" cy="2148840"/>
          </a:xfrm>
          <a:prstGeom prst="roundRect">
            <a:avLst>
              <a:gd name="adj" fmla="val 2553"/>
            </a:avLst>
          </a:prstGeom>
          <a:solidFill>
            <a:srgbClr val="123064"/>
          </a:solidFill>
          <a:ln w="12700">
            <a:solidFill>
              <a:srgbClr val="1E3F85"/>
            </a:solidFill>
            <a:prstDash val="solid"/>
          </a:ln>
        </p:spPr>
      </p:sp>
      <p:sp>
        <p:nvSpPr>
          <p:cNvPr id="11" name="Shape 9"/>
          <p:cNvSpPr/>
          <p:nvPr/>
        </p:nvSpPr>
        <p:spPr>
          <a:xfrm>
            <a:off x="3575304" y="2359152"/>
            <a:ext cx="384048" cy="384048"/>
          </a:xfrm>
          <a:prstGeom prst="ellipse">
            <a:avLst/>
          </a:prstGeom>
          <a:solidFill>
            <a:srgbClr val="EF4444">
              <a:alpha val="85000"/>
            </a:srgbClr>
          </a:solidFill>
          <a:ln/>
        </p:spPr>
      </p:sp>
      <p:sp>
        <p:nvSpPr>
          <p:cNvPr id="12" name="Text 10"/>
          <p:cNvSpPr/>
          <p:nvPr/>
        </p:nvSpPr>
        <p:spPr>
          <a:xfrm>
            <a:off x="3575304" y="2432304"/>
            <a:ext cx="384048" cy="237744"/>
          </a:xfrm>
          <a:prstGeom prst="rect">
            <a:avLst/>
          </a:prstGeom>
          <a:noFill/>
          <a:ln/>
        </p:spPr>
        <p:txBody>
          <a:bodyPr wrap="square" rtlCol="0" anchor="ctr"/>
          <a:lstStyle/>
          <a:p>
            <a:pPr algn="ctr" indent="0" marL="0">
              <a:buNone/>
            </a:pPr>
            <a:r>
              <a:rPr lang="en-US" sz="1050" b="1" dirty="0">
                <a:solidFill>
                  <a:srgbClr val="FFFFFF"/>
                </a:solidFill>
                <a:latin typeface="Arial" pitchFamily="34" charset="0"/>
                <a:ea typeface="Arial" pitchFamily="34" charset="-122"/>
                <a:cs typeface="Arial" pitchFamily="34" charset="-120"/>
              </a:rPr>
              <a:t>2</a:t>
            </a:r>
            <a:endParaRPr lang="en-US" sz="1050" dirty="0"/>
          </a:p>
        </p:txBody>
      </p:sp>
      <p:sp>
        <p:nvSpPr>
          <p:cNvPr id="13" name="Text 11"/>
          <p:cNvSpPr/>
          <p:nvPr/>
        </p:nvSpPr>
        <p:spPr>
          <a:xfrm>
            <a:off x="3557016" y="2880360"/>
            <a:ext cx="2249424" cy="457200"/>
          </a:xfrm>
          <a:prstGeom prst="rect">
            <a:avLst/>
          </a:prstGeom>
          <a:noFill/>
          <a:ln/>
        </p:spPr>
        <p:txBody>
          <a:bodyPr wrap="square" rtlCol="0" anchor="t"/>
          <a:lstStyle/>
          <a:p>
            <a:pPr indent="0" marL="0">
              <a:buNone/>
            </a:pPr>
            <a:r>
              <a:rPr lang="en-US" sz="1150" b="1" dirty="0">
                <a:solidFill>
                  <a:srgbClr val="FFFFFF"/>
                </a:solidFill>
                <a:latin typeface="Arial" pitchFamily="34" charset="0"/>
                <a:ea typeface="Arial" pitchFamily="34" charset="-122"/>
                <a:cs typeface="Arial" pitchFamily="34" charset="-120"/>
              </a:rPr>
              <a:t>Every tool repeats the work</a:t>
            </a:r>
            <a:endParaRPr lang="en-US" sz="1150" dirty="0"/>
          </a:p>
        </p:txBody>
      </p:sp>
      <p:sp>
        <p:nvSpPr>
          <p:cNvPr id="14" name="Text 12"/>
          <p:cNvSpPr/>
          <p:nvPr/>
        </p:nvSpPr>
        <p:spPr>
          <a:xfrm>
            <a:off x="3557016" y="3364992"/>
            <a:ext cx="2249424" cy="822960"/>
          </a:xfrm>
          <a:prstGeom prst="rect">
            <a:avLst/>
          </a:prstGeom>
          <a:noFill/>
          <a:ln/>
        </p:spPr>
        <p:txBody>
          <a:bodyPr wrap="square" rtlCol="0" anchor="t"/>
          <a:lstStyle/>
          <a:p>
            <a:pPr indent="0" marL="0">
              <a:lnSpc>
                <a:spcPct val="130000"/>
              </a:lnSpc>
              <a:buNone/>
            </a:pPr>
            <a:r>
              <a:rPr lang="en-US" sz="900" dirty="0">
                <a:solidFill>
                  <a:srgbClr val="9FB4DA"/>
                </a:solidFill>
                <a:latin typeface="Arial" pitchFamily="34" charset="0"/>
                <a:ea typeface="Arial" pitchFamily="34" charset="-122"/>
                <a:cs typeface="Arial" pitchFamily="34" charset="-120"/>
              </a:rPr>
              <a:t>Extractions, loads and anonymisation all need the DDM… and each one interprets it on its own.</a:t>
            </a:r>
            <a:endParaRPr lang="en-US" sz="900" dirty="0"/>
          </a:p>
        </p:txBody>
      </p:sp>
      <p:sp>
        <p:nvSpPr>
          <p:cNvPr id="15" name="Shape 13"/>
          <p:cNvSpPr/>
          <p:nvPr/>
        </p:nvSpPr>
        <p:spPr>
          <a:xfrm>
            <a:off x="6245352" y="2148840"/>
            <a:ext cx="2615184" cy="2148840"/>
          </a:xfrm>
          <a:prstGeom prst="roundRect">
            <a:avLst>
              <a:gd name="adj" fmla="val 2553"/>
            </a:avLst>
          </a:prstGeom>
          <a:solidFill>
            <a:srgbClr val="123064"/>
          </a:solidFill>
          <a:ln w="12700">
            <a:solidFill>
              <a:srgbClr val="1E3F85"/>
            </a:solidFill>
            <a:prstDash val="solid"/>
          </a:ln>
        </p:spPr>
      </p:sp>
      <p:sp>
        <p:nvSpPr>
          <p:cNvPr id="16" name="Shape 14"/>
          <p:cNvSpPr/>
          <p:nvPr/>
        </p:nvSpPr>
        <p:spPr>
          <a:xfrm>
            <a:off x="6446520" y="2359152"/>
            <a:ext cx="384048" cy="384048"/>
          </a:xfrm>
          <a:prstGeom prst="ellipse">
            <a:avLst/>
          </a:prstGeom>
          <a:solidFill>
            <a:srgbClr val="EF4444">
              <a:alpha val="85000"/>
            </a:srgbClr>
          </a:solidFill>
          <a:ln/>
        </p:spPr>
      </p:sp>
      <p:sp>
        <p:nvSpPr>
          <p:cNvPr id="17" name="Text 15"/>
          <p:cNvSpPr/>
          <p:nvPr/>
        </p:nvSpPr>
        <p:spPr>
          <a:xfrm>
            <a:off x="6446520" y="2432304"/>
            <a:ext cx="384048" cy="237744"/>
          </a:xfrm>
          <a:prstGeom prst="rect">
            <a:avLst/>
          </a:prstGeom>
          <a:noFill/>
          <a:ln/>
        </p:spPr>
        <p:txBody>
          <a:bodyPr wrap="square" rtlCol="0" anchor="ctr"/>
          <a:lstStyle/>
          <a:p>
            <a:pPr algn="ctr" indent="0" marL="0">
              <a:buNone/>
            </a:pPr>
            <a:r>
              <a:rPr lang="en-US" sz="1050" b="1" dirty="0">
                <a:solidFill>
                  <a:srgbClr val="FFFFFF"/>
                </a:solidFill>
                <a:latin typeface="Arial" pitchFamily="34" charset="0"/>
                <a:ea typeface="Arial" pitchFamily="34" charset="-122"/>
                <a:cs typeface="Arial" pitchFamily="34" charset="-120"/>
              </a:rPr>
              <a:t>3</a:t>
            </a:r>
            <a:endParaRPr lang="en-US" sz="1050" dirty="0"/>
          </a:p>
        </p:txBody>
      </p:sp>
      <p:sp>
        <p:nvSpPr>
          <p:cNvPr id="18" name="Text 16"/>
          <p:cNvSpPr/>
          <p:nvPr/>
        </p:nvSpPr>
        <p:spPr>
          <a:xfrm>
            <a:off x="6428232" y="2880360"/>
            <a:ext cx="2249424" cy="457200"/>
          </a:xfrm>
          <a:prstGeom prst="rect">
            <a:avLst/>
          </a:prstGeom>
          <a:noFill/>
          <a:ln/>
        </p:spPr>
        <p:txBody>
          <a:bodyPr wrap="square" rtlCol="0" anchor="t"/>
          <a:lstStyle/>
          <a:p>
            <a:pPr indent="0" marL="0">
              <a:buNone/>
            </a:pPr>
            <a:r>
              <a:rPr lang="en-US" sz="1150" b="1" dirty="0">
                <a:solidFill>
                  <a:srgbClr val="FFFFFF"/>
                </a:solidFill>
                <a:latin typeface="Arial" pitchFamily="34" charset="0"/>
                <a:ea typeface="Arial" pitchFamily="34" charset="-122"/>
                <a:cs typeface="Arial" pitchFamily="34" charset="-120"/>
              </a:rPr>
              <a:t>Reorganising files blind</a:t>
            </a:r>
            <a:endParaRPr lang="en-US" sz="1150" dirty="0"/>
          </a:p>
        </p:txBody>
      </p:sp>
      <p:sp>
        <p:nvSpPr>
          <p:cNvPr id="19" name="Text 17"/>
          <p:cNvSpPr/>
          <p:nvPr/>
        </p:nvSpPr>
        <p:spPr>
          <a:xfrm>
            <a:off x="6428232" y="3364992"/>
            <a:ext cx="2249424" cy="822960"/>
          </a:xfrm>
          <a:prstGeom prst="rect">
            <a:avLst/>
          </a:prstGeom>
          <a:noFill/>
          <a:ln/>
        </p:spPr>
        <p:txBody>
          <a:bodyPr wrap="square" rtlCol="0" anchor="t"/>
          <a:lstStyle/>
          <a:p>
            <a:pPr indent="0" marL="0">
              <a:lnSpc>
                <a:spcPct val="130000"/>
              </a:lnSpc>
              <a:buNone/>
            </a:pPr>
            <a:r>
              <a:rPr lang="en-US" sz="900" dirty="0">
                <a:solidFill>
                  <a:srgbClr val="9FB4DA"/>
                </a:solidFill>
                <a:latin typeface="Arial" pitchFamily="34" charset="0"/>
                <a:ea typeface="Arial" pitchFamily="34" charset="-122"/>
                <a:cs typeface="Arial" pitchFamily="34" charset="-120"/>
              </a:rPr>
              <a:t>Changing the number or the name of a file without knowing what depends on it.</a:t>
            </a:r>
            <a:endParaRPr lang="en-US" sz="900" dirty="0"/>
          </a:p>
        </p:txBody>
      </p:sp>
      <p:sp>
        <p:nvSpPr>
          <p:cNvPr id="20" name="Text 18"/>
          <p:cNvSpPr/>
          <p:nvPr/>
        </p:nvSpPr>
        <p:spPr>
          <a:xfrm>
            <a:off x="502920" y="4462272"/>
            <a:ext cx="8138160" cy="274320"/>
          </a:xfrm>
          <a:prstGeom prst="rect">
            <a:avLst/>
          </a:prstGeom>
          <a:noFill/>
          <a:ln/>
        </p:spPr>
        <p:txBody>
          <a:bodyPr wrap="square" rtlCol="0" anchor="ctr"/>
          <a:lstStyle/>
          <a:p>
            <a:pPr indent="0" marL="0">
              <a:buNone/>
            </a:pPr>
            <a:r>
              <a:rPr lang="en-US" sz="950" b="1" dirty="0">
                <a:solidFill>
                  <a:srgbClr val="00B4D8"/>
                </a:solidFill>
                <a:latin typeface="Arial" pitchFamily="34" charset="0"/>
                <a:ea typeface="Arial" pitchFamily="34" charset="-122"/>
                <a:cs typeface="Arial" pitchFamily="34" charset="-120"/>
              </a:rPr>
              <a:t>nsddm turns your DDM into a JSON that can be queried, versioned and reused across the whole suite.</a:t>
            </a:r>
            <a:endParaRPr lang="en-US" sz="950" dirty="0"/>
          </a:p>
        </p:txBody>
      </p:sp>
      <p:sp>
        <p:nvSpPr>
          <p:cNvPr id="21" name="Text 19"/>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8F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1A4FD1"/>
                </a:solidFill>
                <a:latin typeface="Arial" pitchFamily="34" charset="0"/>
                <a:ea typeface="Arial" pitchFamily="34" charset="-122"/>
                <a:cs typeface="Arial" pitchFamily="34" charset="-120"/>
              </a:rPr>
              <a:t>WHAT IT IS</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0A224F"/>
                </a:solidFill>
                <a:latin typeface="Arial" pitchFamily="34" charset="0"/>
                <a:ea typeface="Arial" pitchFamily="34" charset="-122"/>
                <a:cs typeface="Arial" pitchFamily="34" charset="-120"/>
              </a:rPr>
              <a:t>Nacarsoft's DDM to JSON generator</a:t>
            </a:r>
            <a:endParaRPr lang="en-US" sz="2400" dirty="0"/>
          </a:p>
        </p:txBody>
      </p:sp>
      <p:sp>
        <p:nvSpPr>
          <p:cNvPr id="4" name="Text 2"/>
          <p:cNvSpPr/>
          <p:nvPr/>
        </p:nvSpPr>
        <p:spPr>
          <a:xfrm>
            <a:off x="502920" y="1481328"/>
            <a:ext cx="5029200" cy="2011680"/>
          </a:xfrm>
          <a:prstGeom prst="rect">
            <a:avLst/>
          </a:prstGeom>
          <a:noFill/>
          <a:ln/>
        </p:spPr>
        <p:txBody>
          <a:bodyPr wrap="square" rtlCol="0" anchor="t"/>
          <a:lstStyle/>
          <a:p>
            <a:pPr indent="0" marL="0">
              <a:lnSpc>
                <a:spcPct val="140000"/>
              </a:lnSpc>
              <a:buNone/>
            </a:pPr>
            <a:r>
              <a:rPr lang="en-US" sz="1150" dirty="0">
                <a:solidFill>
                  <a:srgbClr val="5B7297"/>
                </a:solidFill>
                <a:latin typeface="Arial" pitchFamily="34" charset="0"/>
                <a:ea typeface="Arial" pitchFamily="34" charset="-122"/>
                <a:cs typeface="Arial" pitchFamily="34" charset="-120"/>
              </a:rPr>
              <a:t>nsddm has two modes. In generation mode it scans the Natural fuser and writes the complete dictionary to JSON. In query mode it works on that already generated JSON, without touching the core.</a:t>
            </a:r>
            <a:endParaRPr lang="en-US" sz="1150" dirty="0"/>
          </a:p>
          <a:p>
            <a:pPr indent="0" marL="0">
              <a:lnSpc>
                <a:spcPct val="140000"/>
              </a:lnSpc>
              <a:buNone/>
            </a:pPr>
            <a:endParaRPr lang="en-US" sz="1150" dirty="0"/>
          </a:p>
          <a:p>
            <a:pPr indent="0" marL="0">
              <a:lnSpc>
                <a:spcPct val="140000"/>
              </a:lnSpc>
              <a:buNone/>
            </a:pPr>
            <a:r>
              <a:rPr lang="en-US" sz="1150" dirty="0">
                <a:solidFill>
                  <a:srgbClr val="5B7297"/>
                </a:solidFill>
                <a:latin typeface="Arial" pitchFamily="34" charset="0"/>
                <a:ea typeface="Arial" pitchFamily="34" charset="-122"/>
                <a:cs typeface="Arial" pitchFamily="34" charset="-120"/>
              </a:rPr>
              <a:t>The result is a machine-readable dictionary shared by nsadafile, nsadaloader, nsadamask and the rest of the suite.</a:t>
            </a:r>
            <a:endParaRPr lang="en-US" sz="1150" dirty="0"/>
          </a:p>
        </p:txBody>
      </p:sp>
      <p:sp>
        <p:nvSpPr>
          <p:cNvPr id="5" name="Shape 3"/>
          <p:cNvSpPr/>
          <p:nvPr/>
        </p:nvSpPr>
        <p:spPr>
          <a:xfrm>
            <a:off x="502920" y="3657600"/>
            <a:ext cx="1572768" cy="914400"/>
          </a:xfrm>
          <a:prstGeom prst="roundRect">
            <a:avLst>
              <a:gd name="adj" fmla="val 6000"/>
            </a:avLst>
          </a:prstGeom>
          <a:solidFill>
            <a:srgbClr val="FFFFFF"/>
          </a:solidFill>
          <a:ln w="12700">
            <a:solidFill>
              <a:srgbClr val="D8E3F5"/>
            </a:solidFill>
            <a:prstDash val="solid"/>
          </a:ln>
        </p:spPr>
      </p:sp>
      <p:sp>
        <p:nvSpPr>
          <p:cNvPr id="6" name="Text 4"/>
          <p:cNvSpPr/>
          <p:nvPr/>
        </p:nvSpPr>
        <p:spPr>
          <a:xfrm>
            <a:off x="612648" y="3785616"/>
            <a:ext cx="1371600" cy="329184"/>
          </a:xfrm>
          <a:prstGeom prst="rect">
            <a:avLst/>
          </a:prstGeom>
          <a:noFill/>
          <a:ln/>
        </p:spPr>
        <p:txBody>
          <a:bodyPr wrap="square" rtlCol="0" anchor="ctr"/>
          <a:lstStyle/>
          <a:p>
            <a:pPr indent="0" marL="0">
              <a:buNone/>
            </a:pPr>
            <a:r>
              <a:rPr lang="en-US" sz="1700" b="1" dirty="0">
                <a:solidFill>
                  <a:srgbClr val="1A4FD1"/>
                </a:solidFill>
                <a:latin typeface="Arial" pitchFamily="34" charset="0"/>
                <a:ea typeface="Arial" pitchFamily="34" charset="-122"/>
                <a:cs typeface="Arial" pitchFamily="34" charset="-120"/>
              </a:rPr>
              <a:t>2</a:t>
            </a:r>
            <a:endParaRPr lang="en-US" sz="1700" dirty="0"/>
          </a:p>
        </p:txBody>
      </p:sp>
      <p:sp>
        <p:nvSpPr>
          <p:cNvPr id="7" name="Text 5"/>
          <p:cNvSpPr/>
          <p:nvPr/>
        </p:nvSpPr>
        <p:spPr>
          <a:xfrm>
            <a:off x="612648" y="4133088"/>
            <a:ext cx="1371600" cy="365760"/>
          </a:xfrm>
          <a:prstGeom prst="rect">
            <a:avLst/>
          </a:prstGeom>
          <a:noFill/>
          <a:ln/>
        </p:spPr>
        <p:txBody>
          <a:bodyPr wrap="square" rtlCol="0" anchor="ctr"/>
          <a:lstStyle/>
          <a:p>
            <a:pPr indent="0" marL="0">
              <a:buNone/>
            </a:pPr>
            <a:r>
              <a:rPr lang="en-US" sz="800" dirty="0">
                <a:solidFill>
                  <a:srgbClr val="5B7297"/>
                </a:solidFill>
                <a:latin typeface="Arial" pitchFamily="34" charset="0"/>
                <a:ea typeface="Arial" pitchFamily="34" charset="-122"/>
                <a:cs typeface="Arial" pitchFamily="34" charset="-120"/>
              </a:rPr>
              <a:t>modes: generate and query</a:t>
            </a:r>
            <a:endParaRPr lang="en-US" sz="800" dirty="0"/>
          </a:p>
        </p:txBody>
      </p:sp>
      <p:sp>
        <p:nvSpPr>
          <p:cNvPr id="8" name="Shape 6"/>
          <p:cNvSpPr/>
          <p:nvPr/>
        </p:nvSpPr>
        <p:spPr>
          <a:xfrm>
            <a:off x="2240280" y="3657600"/>
            <a:ext cx="1572768" cy="914400"/>
          </a:xfrm>
          <a:prstGeom prst="roundRect">
            <a:avLst>
              <a:gd name="adj" fmla="val 6000"/>
            </a:avLst>
          </a:prstGeom>
          <a:solidFill>
            <a:srgbClr val="FFFFFF"/>
          </a:solidFill>
          <a:ln w="12700">
            <a:solidFill>
              <a:srgbClr val="D8E3F5"/>
            </a:solidFill>
            <a:prstDash val="solid"/>
          </a:ln>
        </p:spPr>
      </p:sp>
      <p:sp>
        <p:nvSpPr>
          <p:cNvPr id="9" name="Text 7"/>
          <p:cNvSpPr/>
          <p:nvPr/>
        </p:nvSpPr>
        <p:spPr>
          <a:xfrm>
            <a:off x="2350008" y="3785616"/>
            <a:ext cx="1371600" cy="329184"/>
          </a:xfrm>
          <a:prstGeom prst="rect">
            <a:avLst/>
          </a:prstGeom>
          <a:noFill/>
          <a:ln/>
        </p:spPr>
        <p:txBody>
          <a:bodyPr wrap="square" rtlCol="0" anchor="ctr"/>
          <a:lstStyle/>
          <a:p>
            <a:pPr indent="0" marL="0">
              <a:buNone/>
            </a:pPr>
            <a:r>
              <a:rPr lang="en-US" sz="1700" b="1" dirty="0">
                <a:solidFill>
                  <a:srgbClr val="1A4FD1"/>
                </a:solidFill>
                <a:latin typeface="Arial" pitchFamily="34" charset="0"/>
                <a:ea typeface="Arial" pitchFamily="34" charset="-122"/>
                <a:cs typeface="Arial" pitchFamily="34" charset="-120"/>
              </a:rPr>
              <a:t>0</a:t>
            </a:r>
            <a:endParaRPr lang="en-US" sz="1700" dirty="0"/>
          </a:p>
        </p:txBody>
      </p:sp>
      <p:sp>
        <p:nvSpPr>
          <p:cNvPr id="10" name="Text 8"/>
          <p:cNvSpPr/>
          <p:nvPr/>
        </p:nvSpPr>
        <p:spPr>
          <a:xfrm>
            <a:off x="2350008" y="4133088"/>
            <a:ext cx="1371600" cy="365760"/>
          </a:xfrm>
          <a:prstGeom prst="rect">
            <a:avLst/>
          </a:prstGeom>
          <a:noFill/>
          <a:ln/>
        </p:spPr>
        <p:txBody>
          <a:bodyPr wrap="square" rtlCol="0" anchor="ctr"/>
          <a:lstStyle/>
          <a:p>
            <a:pPr indent="0" marL="0">
              <a:buNone/>
            </a:pPr>
            <a:r>
              <a:rPr lang="en-US" sz="800" dirty="0">
                <a:solidFill>
                  <a:srgbClr val="5B7297"/>
                </a:solidFill>
                <a:latin typeface="Arial" pitchFamily="34" charset="0"/>
                <a:ea typeface="Arial" pitchFamily="34" charset="-122"/>
                <a:cs typeface="Arial" pitchFamily="34" charset="-120"/>
              </a:rPr>
              <a:t>libraries to install</a:t>
            </a:r>
            <a:endParaRPr lang="en-US" sz="800" dirty="0"/>
          </a:p>
        </p:txBody>
      </p:sp>
      <p:sp>
        <p:nvSpPr>
          <p:cNvPr id="11" name="Shape 9"/>
          <p:cNvSpPr/>
          <p:nvPr/>
        </p:nvSpPr>
        <p:spPr>
          <a:xfrm>
            <a:off x="3977640" y="3657600"/>
            <a:ext cx="1572768" cy="914400"/>
          </a:xfrm>
          <a:prstGeom prst="roundRect">
            <a:avLst>
              <a:gd name="adj" fmla="val 6000"/>
            </a:avLst>
          </a:prstGeom>
          <a:solidFill>
            <a:srgbClr val="FFFFFF"/>
          </a:solidFill>
          <a:ln w="12700">
            <a:solidFill>
              <a:srgbClr val="D8E3F5"/>
            </a:solidFill>
            <a:prstDash val="solid"/>
          </a:ln>
        </p:spPr>
      </p:sp>
      <p:sp>
        <p:nvSpPr>
          <p:cNvPr id="12" name="Text 10"/>
          <p:cNvSpPr/>
          <p:nvPr/>
        </p:nvSpPr>
        <p:spPr>
          <a:xfrm>
            <a:off x="4087368" y="3785616"/>
            <a:ext cx="1371600" cy="329184"/>
          </a:xfrm>
          <a:prstGeom prst="rect">
            <a:avLst/>
          </a:prstGeom>
          <a:noFill/>
          <a:ln/>
        </p:spPr>
        <p:txBody>
          <a:bodyPr wrap="square" rtlCol="0" anchor="ctr"/>
          <a:lstStyle/>
          <a:p>
            <a:pPr indent="0" marL="0">
              <a:buNone/>
            </a:pPr>
            <a:r>
              <a:rPr lang="en-US" sz="1700" b="1" dirty="0">
                <a:solidFill>
                  <a:srgbClr val="1A4FD1"/>
                </a:solidFill>
                <a:latin typeface="Arial" pitchFamily="34" charset="0"/>
                <a:ea typeface="Arial" pitchFamily="34" charset="-122"/>
                <a:cs typeface="Arial" pitchFamily="34" charset="-120"/>
              </a:rPr>
              <a:t>1</a:t>
            </a:r>
            <a:endParaRPr lang="en-US" sz="1700" dirty="0"/>
          </a:p>
        </p:txBody>
      </p:sp>
      <p:sp>
        <p:nvSpPr>
          <p:cNvPr id="13" name="Text 11"/>
          <p:cNvSpPr/>
          <p:nvPr/>
        </p:nvSpPr>
        <p:spPr>
          <a:xfrm>
            <a:off x="4087368" y="4133088"/>
            <a:ext cx="1371600" cy="365760"/>
          </a:xfrm>
          <a:prstGeom prst="rect">
            <a:avLst/>
          </a:prstGeom>
          <a:noFill/>
          <a:ln/>
        </p:spPr>
        <p:txBody>
          <a:bodyPr wrap="square" rtlCol="0" anchor="ctr"/>
          <a:lstStyle/>
          <a:p>
            <a:pPr indent="0" marL="0">
              <a:buNone/>
            </a:pPr>
            <a:r>
              <a:rPr lang="en-US" sz="800" dirty="0">
                <a:solidFill>
                  <a:srgbClr val="5B7297"/>
                </a:solidFill>
                <a:latin typeface="Arial" pitchFamily="34" charset="0"/>
                <a:ea typeface="Arial" pitchFamily="34" charset="-122"/>
                <a:cs typeface="Arial" pitchFamily="34" charset="-120"/>
              </a:rPr>
              <a:t>JSON shared by everyone</a:t>
            </a:r>
            <a:endParaRPr lang="en-US" sz="800" dirty="0"/>
          </a:p>
        </p:txBody>
      </p:sp>
      <p:sp>
        <p:nvSpPr>
          <p:cNvPr id="14" name="Shape 12"/>
          <p:cNvSpPr/>
          <p:nvPr/>
        </p:nvSpPr>
        <p:spPr>
          <a:xfrm>
            <a:off x="5852160" y="1234440"/>
            <a:ext cx="2788920" cy="3337560"/>
          </a:xfrm>
          <a:prstGeom prst="roundRect">
            <a:avLst>
              <a:gd name="adj" fmla="val 1967"/>
            </a:avLst>
          </a:prstGeom>
          <a:solidFill>
            <a:srgbClr val="0A224F"/>
          </a:solidFill>
          <a:ln w="12700">
            <a:solidFill>
              <a:srgbClr val="0A224F"/>
            </a:solidFill>
            <a:prstDash val="solid"/>
          </a:ln>
        </p:spPr>
      </p:sp>
      <p:sp>
        <p:nvSpPr>
          <p:cNvPr id="15" name="Shape 13"/>
          <p:cNvSpPr/>
          <p:nvPr/>
        </p:nvSpPr>
        <p:spPr>
          <a:xfrm>
            <a:off x="6903720" y="1508760"/>
            <a:ext cx="315468" cy="170078"/>
          </a:xfrm>
          <a:prstGeom prst="roundRect">
            <a:avLst>
              <a:gd name="adj" fmla="val 16129"/>
            </a:avLst>
          </a:prstGeom>
          <a:solidFill>
            <a:srgbClr val="00B4D8">
              <a:alpha val="0"/>
            </a:srgbClr>
          </a:solidFill>
          <a:ln w="17780">
            <a:solidFill>
              <a:srgbClr val="00B4D8"/>
            </a:solidFill>
            <a:prstDash val="solid"/>
          </a:ln>
        </p:spPr>
      </p:sp>
      <p:sp>
        <p:nvSpPr>
          <p:cNvPr id="16" name="Shape 14"/>
          <p:cNvSpPr/>
          <p:nvPr/>
        </p:nvSpPr>
        <p:spPr>
          <a:xfrm>
            <a:off x="7274052" y="1508760"/>
            <a:ext cx="315468" cy="170078"/>
          </a:xfrm>
          <a:prstGeom prst="roundRect">
            <a:avLst>
              <a:gd name="adj" fmla="val 16129"/>
            </a:avLst>
          </a:prstGeom>
          <a:solidFill>
            <a:srgbClr val="00B4D8">
              <a:alpha val="0"/>
            </a:srgbClr>
          </a:solidFill>
          <a:ln w="17780">
            <a:solidFill>
              <a:srgbClr val="00B4D8"/>
            </a:solidFill>
            <a:prstDash val="solid"/>
          </a:ln>
        </p:spPr>
      </p:sp>
      <p:sp>
        <p:nvSpPr>
          <p:cNvPr id="17" name="Shape 15"/>
          <p:cNvSpPr/>
          <p:nvPr/>
        </p:nvSpPr>
        <p:spPr>
          <a:xfrm>
            <a:off x="6903720" y="1905610"/>
            <a:ext cx="315468" cy="170078"/>
          </a:xfrm>
          <a:prstGeom prst="roundRect">
            <a:avLst>
              <a:gd name="adj" fmla="val 16129"/>
            </a:avLst>
          </a:prstGeom>
          <a:solidFill>
            <a:srgbClr val="00B4D8">
              <a:alpha val="0"/>
            </a:srgbClr>
          </a:solidFill>
          <a:ln w="17780">
            <a:solidFill>
              <a:srgbClr val="00B4D8"/>
            </a:solidFill>
            <a:prstDash val="solid"/>
          </a:ln>
        </p:spPr>
      </p:sp>
      <p:sp>
        <p:nvSpPr>
          <p:cNvPr id="18" name="Shape 16"/>
          <p:cNvSpPr/>
          <p:nvPr/>
        </p:nvSpPr>
        <p:spPr>
          <a:xfrm>
            <a:off x="7061454" y="1678838"/>
            <a:ext cx="0" cy="226771"/>
          </a:xfrm>
          <a:prstGeom prst="line">
            <a:avLst/>
          </a:prstGeom>
          <a:noFill/>
          <a:ln w="15240">
            <a:solidFill>
              <a:srgbClr val="00B4D8"/>
            </a:solidFill>
            <a:prstDash val="solid"/>
          </a:ln>
        </p:spPr>
      </p:sp>
      <p:sp>
        <p:nvSpPr>
          <p:cNvPr id="19" name="Shape 17"/>
          <p:cNvSpPr/>
          <p:nvPr/>
        </p:nvSpPr>
        <p:spPr>
          <a:xfrm>
            <a:off x="7431786" y="1678838"/>
            <a:ext cx="0" cy="226771"/>
          </a:xfrm>
          <a:prstGeom prst="line">
            <a:avLst/>
          </a:prstGeom>
          <a:noFill/>
          <a:ln w="15240">
            <a:solidFill>
              <a:srgbClr val="00B4D8"/>
            </a:solidFill>
            <a:prstDash val="solid"/>
          </a:ln>
        </p:spPr>
      </p:sp>
      <p:sp>
        <p:nvSpPr>
          <p:cNvPr id="20" name="Shape 18"/>
          <p:cNvSpPr/>
          <p:nvPr/>
        </p:nvSpPr>
        <p:spPr>
          <a:xfrm>
            <a:off x="7061454" y="1905610"/>
            <a:ext cx="370332" cy="0"/>
          </a:xfrm>
          <a:prstGeom prst="line">
            <a:avLst/>
          </a:prstGeom>
          <a:noFill/>
          <a:ln w="15240">
            <a:solidFill>
              <a:srgbClr val="00B4D8"/>
            </a:solidFill>
            <a:prstDash val="solid"/>
          </a:ln>
        </p:spPr>
      </p:sp>
      <p:sp>
        <p:nvSpPr>
          <p:cNvPr id="21" name="Text 19"/>
          <p:cNvSpPr/>
          <p:nvPr/>
        </p:nvSpPr>
        <p:spPr>
          <a:xfrm>
            <a:off x="6035040" y="2240280"/>
            <a:ext cx="2423160" cy="365760"/>
          </a:xfrm>
          <a:prstGeom prst="rect">
            <a:avLst/>
          </a:prstGeom>
          <a:noFill/>
          <a:ln/>
        </p:spPr>
        <p:txBody>
          <a:bodyPr wrap="square" rtlCol="0" anchor="ctr"/>
          <a:lstStyle/>
          <a:p>
            <a:pPr algn="ctr" indent="0" marL="0">
              <a:buNone/>
            </a:pPr>
            <a:r>
              <a:rPr lang="en-US" sz="1700" b="1" dirty="0">
                <a:solidFill>
                  <a:srgbClr val="FFFFFF"/>
                </a:solidFill>
                <a:latin typeface="Arial" pitchFamily="34" charset="0"/>
                <a:ea typeface="Arial" pitchFamily="34" charset="-122"/>
                <a:cs typeface="Arial" pitchFamily="34" charset="-120"/>
              </a:rPr>
              <a:t>nsddm</a:t>
            </a:r>
            <a:endParaRPr lang="en-US" sz="1700" dirty="0"/>
          </a:p>
        </p:txBody>
      </p:sp>
      <p:sp>
        <p:nvSpPr>
          <p:cNvPr id="22" name="Text 20"/>
          <p:cNvSpPr/>
          <p:nvPr/>
        </p:nvSpPr>
        <p:spPr>
          <a:xfrm>
            <a:off x="6035040" y="2615184"/>
            <a:ext cx="2423160" cy="274320"/>
          </a:xfrm>
          <a:prstGeom prst="rect">
            <a:avLst/>
          </a:prstGeom>
          <a:noFill/>
          <a:ln/>
        </p:spPr>
        <p:txBody>
          <a:bodyPr wrap="square" rtlCol="0" anchor="ctr"/>
          <a:lstStyle/>
          <a:p>
            <a:pPr algn="ctr" indent="0" marL="0">
              <a:buNone/>
            </a:pPr>
            <a:r>
              <a:rPr lang="en-US" sz="900" dirty="0">
                <a:solidFill>
                  <a:srgbClr val="00B4D8"/>
                </a:solidFill>
                <a:latin typeface="Arial" pitchFamily="34" charset="0"/>
                <a:ea typeface="Arial" pitchFamily="34" charset="-122"/>
                <a:cs typeface="Arial" pitchFamily="34" charset="-120"/>
              </a:rPr>
              <a:t>DDM (Natural) → JSON</a:t>
            </a:r>
            <a:endParaRPr lang="en-US" sz="900" dirty="0"/>
          </a:p>
        </p:txBody>
      </p:sp>
      <p:sp>
        <p:nvSpPr>
          <p:cNvPr id="23" name="Text 21"/>
          <p:cNvSpPr/>
          <p:nvPr/>
        </p:nvSpPr>
        <p:spPr>
          <a:xfrm>
            <a:off x="6053328" y="3017520"/>
            <a:ext cx="2377440" cy="1463040"/>
          </a:xfrm>
          <a:prstGeom prst="rect">
            <a:avLst/>
          </a:prstGeom>
          <a:noFill/>
          <a:ln/>
        </p:spPr>
        <p:txBody>
          <a:bodyPr wrap="square" rtlCol="0" anchor="t"/>
          <a:lstStyle/>
          <a:p>
            <a:pPr marL="152400" indent="-152400">
              <a:lnSpc>
                <a:spcPct val="135000"/>
              </a:lnSpc>
              <a:buSzPct val="100000"/>
              <a:buChar char="•"/>
            </a:pPr>
            <a:r>
              <a:rPr lang="en-US" sz="860" dirty="0">
                <a:solidFill>
                  <a:srgbClr val="9FB4DA"/>
                </a:solidFill>
                <a:latin typeface="Arial" pitchFamily="34" charset="0"/>
                <a:ea typeface="Arial" pitchFamily="34" charset="-122"/>
                <a:cs typeface="Arial" pitchFamily="34" charset="-120"/>
              </a:rPr>
              <a:t>fuser scan by libraries and files</a:t>
            </a:r>
            <a:endParaRPr lang="en-US" sz="860" dirty="0"/>
          </a:p>
          <a:p>
            <a:pPr marL="152400" indent="-152400">
              <a:lnSpc>
                <a:spcPct val="135000"/>
              </a:lnSpc>
              <a:buSzPct val="100000"/>
              <a:buChar char="•"/>
            </a:pPr>
            <a:r>
              <a:rPr lang="en-US" sz="860" dirty="0">
                <a:solidFill>
                  <a:srgbClr val="9FB4DA"/>
                </a:solidFill>
                <a:latin typeface="Arial" pitchFamily="34" charset="0"/>
                <a:ea typeface="Arial" pitchFamily="34" charset="-122"/>
                <a:cs typeface="Arial" pitchFamily="34" charset="-120"/>
              </a:rPr>
              <a:t>Filters by file number and DBID</a:t>
            </a:r>
            <a:endParaRPr lang="en-US" sz="860" dirty="0"/>
          </a:p>
          <a:p>
            <a:pPr marL="152400" indent="-152400">
              <a:lnSpc>
                <a:spcPct val="135000"/>
              </a:lnSpc>
              <a:buSzPct val="100000"/>
              <a:buChar char="•"/>
            </a:pPr>
            <a:r>
              <a:rPr lang="en-US" sz="860" dirty="0">
                <a:solidFill>
                  <a:srgbClr val="9FB4DA"/>
                </a:solidFill>
                <a:latin typeface="Arial" pitchFamily="34" charset="0"/>
                <a:ea typeface="Arial" pitchFamily="34" charset="-122"/>
                <a:cs typeface="Arial" pitchFamily="34" charset="-120"/>
              </a:rPr>
              <a:t>Query the JSON without scanning again</a:t>
            </a:r>
            <a:endParaRPr lang="en-US" sz="860" dirty="0"/>
          </a:p>
          <a:p>
            <a:pPr marL="152400" indent="-152400">
              <a:lnSpc>
                <a:spcPct val="135000"/>
              </a:lnSpc>
              <a:buSzPct val="100000"/>
              <a:buChar char="•"/>
            </a:pPr>
            <a:r>
              <a:rPr lang="en-US" sz="860" dirty="0">
                <a:solidFill>
                  <a:srgbClr val="9FB4DA"/>
                </a:solidFill>
                <a:latin typeface="Arial" pitchFamily="34" charset="0"/>
                <a:ea typeface="Arial" pitchFamily="34" charset="-122"/>
                <a:cs typeface="Arial" pitchFamily="34" charset="-120"/>
              </a:rPr>
              <a:t>Optional AI enrichment</a:t>
            </a:r>
            <a:endParaRPr lang="en-US" sz="860" dirty="0"/>
          </a:p>
        </p:txBody>
      </p:sp>
      <p:sp>
        <p:nvSpPr>
          <p:cNvPr id="24" name="Text 22"/>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224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HOW IT WORKS</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500" b="1" dirty="0">
                <a:solidFill>
                  <a:srgbClr val="FFFFFF"/>
                </a:solidFill>
                <a:latin typeface="Arial" pitchFamily="34" charset="0"/>
                <a:ea typeface="Arial" pitchFamily="34" charset="-122"/>
                <a:cs typeface="Arial" pitchFamily="34" charset="-120"/>
              </a:rPr>
              <a:t>From the fuser to a dictionary everyone understands</a:t>
            </a:r>
            <a:endParaRPr lang="en-US" sz="2500" dirty="0"/>
          </a:p>
        </p:txBody>
      </p:sp>
      <p:sp>
        <p:nvSpPr>
          <p:cNvPr id="4" name="Text 2"/>
          <p:cNvSpPr/>
          <p:nvPr/>
        </p:nvSpPr>
        <p:spPr>
          <a:xfrm>
            <a:off x="502920" y="1298448"/>
            <a:ext cx="8138160" cy="365760"/>
          </a:xfrm>
          <a:prstGeom prst="rect">
            <a:avLst/>
          </a:prstGeom>
          <a:noFill/>
          <a:ln/>
        </p:spPr>
        <p:txBody>
          <a:bodyPr wrap="square" rtlCol="0" anchor="ctr"/>
          <a:lstStyle/>
          <a:p>
            <a:pPr indent="0" marL="0">
              <a:buNone/>
            </a:pPr>
            <a:r>
              <a:rPr lang="en-US" sz="1150" dirty="0">
                <a:solidFill>
                  <a:srgbClr val="9FB4DA"/>
                </a:solidFill>
                <a:latin typeface="Arial" pitchFamily="34" charset="0"/>
                <a:ea typeface="Arial" pitchFamily="34" charset="-122"/>
                <a:cs typeface="Arial" pitchFamily="34" charset="-120"/>
              </a:rPr>
              <a:t>A light scan, a documented JSON and a query mode that never touches the core again.</a:t>
            </a:r>
            <a:endParaRPr lang="en-US" sz="1150" dirty="0"/>
          </a:p>
        </p:txBody>
      </p:sp>
      <p:sp>
        <p:nvSpPr>
          <p:cNvPr id="5" name="Shape 3"/>
          <p:cNvSpPr/>
          <p:nvPr/>
        </p:nvSpPr>
        <p:spPr>
          <a:xfrm>
            <a:off x="502920" y="2011680"/>
            <a:ext cx="2468880" cy="2011680"/>
          </a:xfrm>
          <a:prstGeom prst="roundRect">
            <a:avLst>
              <a:gd name="adj" fmla="val 3636"/>
            </a:avLst>
          </a:prstGeom>
          <a:solidFill>
            <a:srgbClr val="123064"/>
          </a:solidFill>
          <a:ln w="12700">
            <a:solidFill>
              <a:srgbClr val="1E3F85"/>
            </a:solidFill>
            <a:prstDash val="solid"/>
          </a:ln>
        </p:spPr>
      </p:sp>
      <p:sp>
        <p:nvSpPr>
          <p:cNvPr id="6" name="Text 4"/>
          <p:cNvSpPr/>
          <p:nvPr/>
        </p:nvSpPr>
        <p:spPr>
          <a:xfrm>
            <a:off x="612648" y="2121408"/>
            <a:ext cx="2249424" cy="365760"/>
          </a:xfrm>
          <a:prstGeom prst="rect">
            <a:avLst/>
          </a:prstGeom>
          <a:noFill/>
          <a:ln/>
        </p:spPr>
        <p:txBody>
          <a:bodyPr wrap="square" rtlCol="0" anchor="ctr"/>
          <a:lstStyle/>
          <a:p>
            <a:pPr indent="0" marL="0">
              <a:buNone/>
            </a:pPr>
            <a:r>
              <a:rPr lang="en-US" sz="1050" b="1" dirty="0">
                <a:solidFill>
                  <a:srgbClr val="FFFFFF"/>
                </a:solidFill>
                <a:latin typeface="Arial" pitchFamily="34" charset="0"/>
                <a:ea typeface="Arial" pitchFamily="34" charset="-122"/>
                <a:cs typeface="Arial" pitchFamily="34" charset="-120"/>
              </a:rPr>
              <a:t>1 · Scan</a:t>
            </a:r>
            <a:endParaRPr lang="en-US" sz="1050" dirty="0"/>
          </a:p>
        </p:txBody>
      </p:sp>
      <p:sp>
        <p:nvSpPr>
          <p:cNvPr id="7" name="Text 5"/>
          <p:cNvSpPr/>
          <p:nvPr/>
        </p:nvSpPr>
        <p:spPr>
          <a:xfrm>
            <a:off x="612648" y="2468880"/>
            <a:ext cx="2249424" cy="1463040"/>
          </a:xfrm>
          <a:prstGeom prst="rect">
            <a:avLst/>
          </a:prstGeom>
          <a:noFill/>
          <a:ln/>
        </p:spPr>
        <p:txBody>
          <a:bodyPr wrap="square" rtlCol="0" anchor="ctr"/>
          <a:lstStyle/>
          <a:p>
            <a:pPr indent="0" marL="0">
              <a:lnSpc>
                <a:spcPct val="120000"/>
              </a:lnSpc>
              <a:buNone/>
            </a:pPr>
            <a:r>
              <a:rPr lang="en-US" sz="760" dirty="0">
                <a:solidFill>
                  <a:srgbClr val="9FB4DA"/>
                </a:solidFill>
                <a:latin typeface="Arial" pitchFamily="34" charset="0"/>
                <a:ea typeface="Arial" pitchFamily="34" charset="-122"/>
                <a:cs typeface="Arial" pitchFamily="34" charset="-120"/>
              </a:rPr>
              <a:t>Reads the fuser (SYSTEM library by default) and filters by file or DBID.</a:t>
            </a:r>
            <a:endParaRPr lang="en-US" sz="760" dirty="0"/>
          </a:p>
        </p:txBody>
      </p:sp>
      <p:sp>
        <p:nvSpPr>
          <p:cNvPr id="8" name="Shape 6"/>
          <p:cNvSpPr/>
          <p:nvPr/>
        </p:nvSpPr>
        <p:spPr>
          <a:xfrm>
            <a:off x="3008376" y="3017520"/>
            <a:ext cx="292608" cy="0"/>
          </a:xfrm>
          <a:prstGeom prst="line">
            <a:avLst/>
          </a:prstGeom>
          <a:noFill/>
          <a:ln w="20320">
            <a:solidFill>
              <a:srgbClr val="00B4D8"/>
            </a:solidFill>
            <a:prstDash val="solid"/>
            <a:tailEnd type="triangle"/>
          </a:ln>
        </p:spPr>
      </p:sp>
      <p:sp>
        <p:nvSpPr>
          <p:cNvPr id="9" name="Shape 7"/>
          <p:cNvSpPr/>
          <p:nvPr/>
        </p:nvSpPr>
        <p:spPr>
          <a:xfrm>
            <a:off x="3337560" y="2011680"/>
            <a:ext cx="2468880" cy="2011680"/>
          </a:xfrm>
          <a:prstGeom prst="roundRect">
            <a:avLst>
              <a:gd name="adj" fmla="val 3636"/>
            </a:avLst>
          </a:prstGeom>
          <a:solidFill>
            <a:srgbClr val="123064"/>
          </a:solidFill>
          <a:ln w="12700">
            <a:solidFill>
              <a:srgbClr val="1E3F85"/>
            </a:solidFill>
            <a:prstDash val="solid"/>
          </a:ln>
        </p:spPr>
      </p:sp>
      <p:sp>
        <p:nvSpPr>
          <p:cNvPr id="10" name="Text 8"/>
          <p:cNvSpPr/>
          <p:nvPr/>
        </p:nvSpPr>
        <p:spPr>
          <a:xfrm>
            <a:off x="3447288" y="2121408"/>
            <a:ext cx="2249424" cy="365760"/>
          </a:xfrm>
          <a:prstGeom prst="rect">
            <a:avLst/>
          </a:prstGeom>
          <a:noFill/>
          <a:ln/>
        </p:spPr>
        <p:txBody>
          <a:bodyPr wrap="square" rtlCol="0" anchor="ctr"/>
          <a:lstStyle/>
          <a:p>
            <a:pPr indent="0" marL="0">
              <a:buNone/>
            </a:pPr>
            <a:r>
              <a:rPr lang="en-US" sz="1050" b="1" dirty="0">
                <a:solidFill>
                  <a:srgbClr val="FFFFFF"/>
                </a:solidFill>
                <a:latin typeface="Arial" pitchFamily="34" charset="0"/>
                <a:ea typeface="Arial" pitchFamily="34" charset="-122"/>
                <a:cs typeface="Arial" pitchFamily="34" charset="-120"/>
              </a:rPr>
              <a:t>2 · Generate</a:t>
            </a:r>
            <a:endParaRPr lang="en-US" sz="1050" dirty="0"/>
          </a:p>
        </p:txBody>
      </p:sp>
      <p:sp>
        <p:nvSpPr>
          <p:cNvPr id="11" name="Text 9"/>
          <p:cNvSpPr/>
          <p:nvPr/>
        </p:nvSpPr>
        <p:spPr>
          <a:xfrm>
            <a:off x="3447288" y="2468880"/>
            <a:ext cx="2249424" cy="1463040"/>
          </a:xfrm>
          <a:prstGeom prst="rect">
            <a:avLst/>
          </a:prstGeom>
          <a:noFill/>
          <a:ln/>
        </p:spPr>
        <p:txBody>
          <a:bodyPr wrap="square" rtlCol="0" anchor="ctr"/>
          <a:lstStyle/>
          <a:p>
            <a:pPr indent="0" marL="0">
              <a:lnSpc>
                <a:spcPct val="120000"/>
              </a:lnSpc>
              <a:buNone/>
            </a:pPr>
            <a:r>
              <a:rPr lang="en-US" sz="760" dirty="0">
                <a:solidFill>
                  <a:srgbClr val="9FB4DA"/>
                </a:solidFill>
                <a:latin typeface="Arial" pitchFamily="34" charset="0"/>
                <a:ea typeface="Arial" pitchFamily="34" charset="-122"/>
                <a:cs typeface="Arial" pitchFamily="34" charset="-120"/>
              </a:rPr>
              <a:t>Writes the JSON with files, fields, types, formats, indexes and metadata.</a:t>
            </a:r>
            <a:endParaRPr lang="en-US" sz="760" dirty="0"/>
          </a:p>
        </p:txBody>
      </p:sp>
      <p:sp>
        <p:nvSpPr>
          <p:cNvPr id="12" name="Shape 10"/>
          <p:cNvSpPr/>
          <p:nvPr/>
        </p:nvSpPr>
        <p:spPr>
          <a:xfrm>
            <a:off x="5843016" y="3017520"/>
            <a:ext cx="292608" cy="0"/>
          </a:xfrm>
          <a:prstGeom prst="line">
            <a:avLst/>
          </a:prstGeom>
          <a:noFill/>
          <a:ln w="20320">
            <a:solidFill>
              <a:srgbClr val="00B4D8"/>
            </a:solidFill>
            <a:prstDash val="solid"/>
            <a:tailEnd type="triangle"/>
          </a:ln>
        </p:spPr>
      </p:sp>
      <p:sp>
        <p:nvSpPr>
          <p:cNvPr id="13" name="Shape 11"/>
          <p:cNvSpPr/>
          <p:nvPr/>
        </p:nvSpPr>
        <p:spPr>
          <a:xfrm>
            <a:off x="6172200" y="2011680"/>
            <a:ext cx="2468880" cy="2011680"/>
          </a:xfrm>
          <a:prstGeom prst="roundRect">
            <a:avLst>
              <a:gd name="adj" fmla="val 3636"/>
            </a:avLst>
          </a:prstGeom>
          <a:solidFill>
            <a:srgbClr val="123064"/>
          </a:solidFill>
          <a:ln w="12700">
            <a:solidFill>
              <a:srgbClr val="1E3F85"/>
            </a:solidFill>
            <a:prstDash val="solid"/>
          </a:ln>
        </p:spPr>
      </p:sp>
      <p:sp>
        <p:nvSpPr>
          <p:cNvPr id="14" name="Text 12"/>
          <p:cNvSpPr/>
          <p:nvPr/>
        </p:nvSpPr>
        <p:spPr>
          <a:xfrm>
            <a:off x="6281928" y="2121408"/>
            <a:ext cx="2249424" cy="365760"/>
          </a:xfrm>
          <a:prstGeom prst="rect">
            <a:avLst/>
          </a:prstGeom>
          <a:noFill/>
          <a:ln/>
        </p:spPr>
        <p:txBody>
          <a:bodyPr wrap="square" rtlCol="0" anchor="ctr"/>
          <a:lstStyle/>
          <a:p>
            <a:pPr indent="0" marL="0">
              <a:buNone/>
            </a:pPr>
            <a:r>
              <a:rPr lang="en-US" sz="1050" b="1" dirty="0">
                <a:solidFill>
                  <a:srgbClr val="FFFFFF"/>
                </a:solidFill>
                <a:latin typeface="Arial" pitchFamily="34" charset="0"/>
                <a:ea typeface="Arial" pitchFamily="34" charset="-122"/>
                <a:cs typeface="Arial" pitchFamily="34" charset="-120"/>
              </a:rPr>
              <a:t>3 · Query</a:t>
            </a:r>
            <a:endParaRPr lang="en-US" sz="1050" dirty="0"/>
          </a:p>
        </p:txBody>
      </p:sp>
      <p:sp>
        <p:nvSpPr>
          <p:cNvPr id="15" name="Text 13"/>
          <p:cNvSpPr/>
          <p:nvPr/>
        </p:nvSpPr>
        <p:spPr>
          <a:xfrm>
            <a:off x="6281928" y="2468880"/>
            <a:ext cx="2249424" cy="1463040"/>
          </a:xfrm>
          <a:prstGeom prst="rect">
            <a:avLst/>
          </a:prstGeom>
          <a:noFill/>
          <a:ln/>
        </p:spPr>
        <p:txBody>
          <a:bodyPr wrap="square" rtlCol="0" anchor="ctr"/>
          <a:lstStyle/>
          <a:p>
            <a:pPr indent="0" marL="0">
              <a:lnSpc>
                <a:spcPct val="120000"/>
              </a:lnSpc>
              <a:buNone/>
            </a:pPr>
            <a:r>
              <a:rPr lang="en-US" sz="760" dirty="0">
                <a:solidFill>
                  <a:srgbClr val="9FB4DA"/>
                </a:solidFill>
                <a:latin typeface="Arial" pitchFamily="34" charset="0"/>
                <a:ea typeface="Arial" pitchFamily="34" charset="-122"/>
                <a:cs typeface="Arial" pitchFamily="34" charset="-120"/>
              </a:rPr>
              <a:t>Over the generated JSON: listings, filters and field search, with no connection.</a:t>
            </a:r>
            <a:endParaRPr lang="en-US" sz="760" dirty="0"/>
          </a:p>
        </p:txBody>
      </p:sp>
      <p:sp>
        <p:nvSpPr>
          <p:cNvPr id="16" name="Text 14"/>
          <p:cNvSpPr/>
          <p:nvPr/>
        </p:nvSpPr>
        <p:spPr>
          <a:xfrm>
            <a:off x="502920" y="4315968"/>
            <a:ext cx="8138160" cy="320040"/>
          </a:xfrm>
          <a:prstGeom prst="rect">
            <a:avLst/>
          </a:prstGeom>
          <a:noFill/>
          <a:ln/>
        </p:spPr>
        <p:txBody>
          <a:bodyPr wrap="square" rtlCol="0" anchor="ctr"/>
          <a:lstStyle/>
          <a:p>
            <a:pPr indent="0" marL="0">
              <a:buNone/>
            </a:pPr>
            <a:r>
              <a:rPr lang="en-US" sz="950" b="1" dirty="0">
                <a:solidFill>
                  <a:srgbClr val="00B4D8"/>
                </a:solidFill>
                <a:latin typeface="Arial" pitchFamily="34" charset="0"/>
                <a:ea typeface="Arial" pitchFamily="34" charset="-122"/>
                <a:cs typeface="Arial" pitchFamily="34" charset="-120"/>
              </a:rPr>
              <a:t>With -ia the dictionary is enriched with descriptions and sensitive-data detection.</a:t>
            </a:r>
            <a:endParaRPr lang="en-US" sz="950" dirty="0"/>
          </a:p>
        </p:txBody>
      </p:sp>
      <p:sp>
        <p:nvSpPr>
          <p:cNvPr id="17" name="Text 15"/>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224F"/>
        </a:solidFill>
      </p:bgPr>
    </p:bg>
    <p:spTree>
      <p:nvGrpSpPr>
        <p:cNvPr id="1" name=""/>
        <p:cNvGrpSpPr/>
        <p:nvPr/>
      </p:nvGrpSpPr>
      <p:grpSpPr>
        <a:xfrm>
          <a:off x="0" y="0"/>
          <a:ext cx="0" cy="0"/>
          <a:chOff x="0" y="0"/>
          <a:chExt cx="0" cy="0"/>
        </a:xfrm>
      </p:grpSpPr>
      <p:sp>
        <p:nvSpPr>
          <p:cNvPr id="2" name="Shape 0"/>
          <p:cNvSpPr/>
          <p:nvPr/>
        </p:nvSpPr>
        <p:spPr>
          <a:xfrm>
            <a:off x="6766560" y="-1280160"/>
            <a:ext cx="4023360" cy="4023360"/>
          </a:xfrm>
          <a:prstGeom prst="ellipse">
            <a:avLst/>
          </a:prstGeom>
          <a:solidFill>
            <a:srgbClr val="1A4FD1">
              <a:alpha val="14000"/>
            </a:srgbClr>
          </a:solidFill>
          <a:ln/>
        </p:spPr>
      </p:sp>
      <p:sp>
        <p:nvSpPr>
          <p:cNvPr id="3" name="Text 1"/>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THE TOOL</a:t>
            </a:r>
            <a:endParaRPr lang="en-US" sz="1050" dirty="0"/>
          </a:p>
        </p:txBody>
      </p:sp>
      <p:sp>
        <p:nvSpPr>
          <p:cNvPr id="4" name="Text 2"/>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FFFFFF"/>
                </a:solidFill>
                <a:latin typeface="Arial" pitchFamily="34" charset="0"/>
                <a:ea typeface="Arial" pitchFamily="34" charset="-122"/>
                <a:cs typeface="Arial" pitchFamily="34" charset="-120"/>
              </a:rPr>
              <a:t>Two modes, one binary</a:t>
            </a:r>
            <a:endParaRPr lang="en-US" sz="2400" dirty="0"/>
          </a:p>
        </p:txBody>
      </p:sp>
      <p:sp>
        <p:nvSpPr>
          <p:cNvPr id="5" name="Text 3"/>
          <p:cNvSpPr/>
          <p:nvPr/>
        </p:nvSpPr>
        <p:spPr>
          <a:xfrm>
            <a:off x="502920" y="1371600"/>
            <a:ext cx="7863840" cy="640080"/>
          </a:xfrm>
          <a:prstGeom prst="rect">
            <a:avLst/>
          </a:prstGeom>
          <a:noFill/>
          <a:ln/>
        </p:spPr>
        <p:txBody>
          <a:bodyPr wrap="square" rtlCol="0" anchor="ctr"/>
          <a:lstStyle/>
          <a:p>
            <a:pPr indent="0" marL="0">
              <a:lnSpc>
                <a:spcPct val="135000"/>
              </a:lnSpc>
              <a:buNone/>
            </a:pPr>
            <a:r>
              <a:rPr lang="en-US" sz="1150" dirty="0">
                <a:solidFill>
                  <a:srgbClr val="9FB4DA"/>
                </a:solidFill>
                <a:latin typeface="Arial" pitchFamily="34" charset="0"/>
                <a:ea typeface="Arial" pitchFamily="34" charset="-122"/>
                <a:cs typeface="Arial" pitchFamily="34" charset="-120"/>
              </a:rPr>
              <a:t>Generation mode scans the fuser; query mode works on the generated JSON without connecting to the core again.</a:t>
            </a:r>
            <a:endParaRPr lang="en-US" sz="1150" dirty="0"/>
          </a:p>
        </p:txBody>
      </p:sp>
      <p:sp>
        <p:nvSpPr>
          <p:cNvPr id="6" name="Shape 4"/>
          <p:cNvSpPr/>
          <p:nvPr/>
        </p:nvSpPr>
        <p:spPr>
          <a:xfrm>
            <a:off x="457200" y="2011680"/>
            <a:ext cx="4356781" cy="2423160"/>
          </a:xfrm>
          <a:prstGeom prst="roundRect">
            <a:avLst>
              <a:gd name="adj" fmla="val 1509"/>
            </a:avLst>
          </a:prstGeom>
          <a:solidFill>
            <a:srgbClr val="FFFFFF"/>
          </a:solidFill>
          <a:ln w="12700">
            <a:solidFill>
              <a:srgbClr val="FFFFFF"/>
            </a:solidFill>
            <a:prstDash val="solid"/>
          </a:ln>
        </p:spPr>
      </p:sp>
      <p:pic>
        <p:nvPicPr>
          <p:cNvPr id="7" name="Image 0" descr="/data/ns/nssuite/nsddm/ppt/screens/help.png">    </p:cNvPr>
          <p:cNvPicPr>
            <a:picLocks noChangeAspect="1"/>
          </p:cNvPicPr>
          <p:nvPr/>
        </p:nvPicPr>
        <p:blipFill>
          <a:blip r:embed="rId1"/>
          <a:stretch>
            <a:fillRect/>
          </a:stretch>
        </p:blipFill>
        <p:spPr>
          <a:xfrm>
            <a:off x="502920" y="2057400"/>
            <a:ext cx="4265341" cy="2331720"/>
          </a:xfrm>
          <a:prstGeom prst="rect">
            <a:avLst/>
          </a:prstGeom>
        </p:spPr>
      </p:pic>
      <p:sp>
        <p:nvSpPr>
          <p:cNvPr id="8" name="Text 5"/>
          <p:cNvSpPr/>
          <p:nvPr/>
        </p:nvSpPr>
        <p:spPr>
          <a:xfrm>
            <a:off x="6446520" y="2148840"/>
            <a:ext cx="2194560" cy="2011680"/>
          </a:xfrm>
          <a:prstGeom prst="rect">
            <a:avLst/>
          </a:prstGeom>
          <a:noFill/>
          <a:ln/>
        </p:spPr>
        <p:txBody>
          <a:bodyPr wrap="square" rtlCol="0" anchor="t"/>
          <a:lstStyle/>
          <a:p>
            <a:pPr marL="152400" indent="-152400">
              <a:lnSpc>
                <a:spcPct val="140000"/>
              </a:lnSpc>
              <a:buSzPct val="100000"/>
              <a:buChar char="•"/>
            </a:pPr>
            <a:r>
              <a:rPr lang="en-US" sz="900" dirty="0">
                <a:solidFill>
                  <a:srgbClr val="9FB4DA"/>
                </a:solidFill>
                <a:latin typeface="Arial" pitchFamily="34" charset="0"/>
                <a:ea typeface="Arial" pitchFamily="34" charset="-122"/>
                <a:cs typeface="Arial" pitchFamily="34" charset="-120"/>
              </a:rPr>
              <a:t>No dependencies</a:t>
            </a:r>
            <a:endParaRPr lang="en-US" sz="900" dirty="0"/>
          </a:p>
          <a:p>
            <a:pPr marL="152400" indent="-152400">
              <a:lnSpc>
                <a:spcPct val="140000"/>
              </a:lnSpc>
              <a:buSzPct val="100000"/>
              <a:buChar char="•"/>
            </a:pPr>
            <a:r>
              <a:rPr lang="en-US" sz="900" dirty="0">
                <a:solidFill>
                  <a:srgbClr val="9FB4DA"/>
                </a:solidFill>
                <a:latin typeface="Arial" pitchFamily="34" charset="0"/>
                <a:ea typeface="Arial" pitchFamily="34" charset="-122"/>
                <a:cs typeface="Arial" pitchFamily="34" charset="-120"/>
              </a:rPr>
              <a:t>Filters by file and DBID</a:t>
            </a:r>
            <a:endParaRPr lang="en-US" sz="900" dirty="0"/>
          </a:p>
          <a:p>
            <a:pPr marL="152400" indent="-152400">
              <a:lnSpc>
                <a:spcPct val="140000"/>
              </a:lnSpc>
              <a:buSzPct val="100000"/>
              <a:buChar char="•"/>
            </a:pPr>
            <a:r>
              <a:rPr lang="en-US" sz="900" dirty="0">
                <a:solidFill>
                  <a:srgbClr val="9FB4DA"/>
                </a:solidFill>
                <a:latin typeface="Arial" pitchFamily="34" charset="0"/>
                <a:ea typeface="Arial" pitchFamily="34" charset="-122"/>
                <a:cs typeface="Arial" pitchFamily="34" charset="-120"/>
              </a:rPr>
              <a:t>Output to file or stdout</a:t>
            </a:r>
            <a:endParaRPr lang="en-US" sz="900" dirty="0"/>
          </a:p>
        </p:txBody>
      </p:sp>
      <p:sp>
        <p:nvSpPr>
          <p:cNvPr id="9" name="Text 6"/>
          <p:cNvSpPr/>
          <p:nvPr/>
        </p:nvSpPr>
        <p:spPr>
          <a:xfrm>
            <a:off x="502920" y="4498848"/>
            <a:ext cx="5623560" cy="274320"/>
          </a:xfrm>
          <a:prstGeom prst="rect">
            <a:avLst/>
          </a:prstGeom>
          <a:noFill/>
          <a:ln/>
        </p:spPr>
        <p:txBody>
          <a:bodyPr wrap="square" rtlCol="0" anchor="ctr"/>
          <a:lstStyle/>
          <a:p>
            <a:pPr indent="0" marL="0">
              <a:buNone/>
            </a:pPr>
            <a:r>
              <a:rPr lang="en-US" sz="850" dirty="0">
                <a:solidFill>
                  <a:srgbClr val="9FB4DA"/>
                </a:solidFill>
                <a:latin typeface="Arial" pitchFamily="34" charset="0"/>
                <a:ea typeface="Arial" pitchFamily="34" charset="-122"/>
                <a:cs typeface="Arial" pitchFamily="34" charset="-120"/>
              </a:rPr>
              <a:t>Real output of nsddm --help</a:t>
            </a:r>
            <a:endParaRPr lang="en-US" sz="850" dirty="0"/>
          </a:p>
        </p:txBody>
      </p:sp>
      <p:sp>
        <p:nvSpPr>
          <p:cNvPr id="10" name="Text 7"/>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224F"/>
        </a:solidFill>
      </p:bgPr>
    </p:bg>
    <p:spTree>
      <p:nvGrpSpPr>
        <p:cNvPr id="1" name=""/>
        <p:cNvGrpSpPr/>
        <p:nvPr/>
      </p:nvGrpSpPr>
      <p:grpSpPr>
        <a:xfrm>
          <a:off x="0" y="0"/>
          <a:ext cx="0" cy="0"/>
          <a:chOff x="0" y="0"/>
          <a:chExt cx="0" cy="0"/>
        </a:xfrm>
      </p:grpSpPr>
      <p:sp>
        <p:nvSpPr>
          <p:cNvPr id="2" name="Shape 0"/>
          <p:cNvSpPr/>
          <p:nvPr/>
        </p:nvSpPr>
        <p:spPr>
          <a:xfrm>
            <a:off x="6766560" y="-1280160"/>
            <a:ext cx="4023360" cy="4023360"/>
          </a:xfrm>
          <a:prstGeom prst="ellipse">
            <a:avLst/>
          </a:prstGeom>
          <a:solidFill>
            <a:srgbClr val="1A4FD1">
              <a:alpha val="14000"/>
            </a:srgbClr>
          </a:solidFill>
          <a:ln/>
        </p:spPr>
      </p:sp>
      <p:sp>
        <p:nvSpPr>
          <p:cNvPr id="3" name="Text 1"/>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QUERY</a:t>
            </a:r>
            <a:endParaRPr lang="en-US" sz="1050" dirty="0"/>
          </a:p>
        </p:txBody>
      </p:sp>
      <p:sp>
        <p:nvSpPr>
          <p:cNvPr id="4" name="Text 2"/>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FFFFFF"/>
                </a:solidFill>
                <a:latin typeface="Arial" pitchFamily="34" charset="0"/>
                <a:ea typeface="Arial" pitchFamily="34" charset="-122"/>
                <a:cs typeface="Arial" pitchFamily="34" charset="-120"/>
              </a:rPr>
              <a:t>The dictionary, without scanning</a:t>
            </a:r>
            <a:endParaRPr lang="en-US" sz="2400" dirty="0"/>
          </a:p>
        </p:txBody>
      </p:sp>
      <p:sp>
        <p:nvSpPr>
          <p:cNvPr id="5" name="Text 3"/>
          <p:cNvSpPr/>
          <p:nvPr/>
        </p:nvSpPr>
        <p:spPr>
          <a:xfrm>
            <a:off x="502920" y="1371600"/>
            <a:ext cx="7863840" cy="640080"/>
          </a:xfrm>
          <a:prstGeom prst="rect">
            <a:avLst/>
          </a:prstGeom>
          <a:noFill/>
          <a:ln/>
        </p:spPr>
        <p:txBody>
          <a:bodyPr wrap="square" rtlCol="0" anchor="ctr"/>
          <a:lstStyle/>
          <a:p>
            <a:pPr indent="0" marL="0">
              <a:lnSpc>
                <a:spcPct val="135000"/>
              </a:lnSpc>
              <a:buNone/>
            </a:pPr>
            <a:r>
              <a:rPr lang="en-US" sz="1150" dirty="0">
                <a:solidFill>
                  <a:srgbClr val="9FB4DA"/>
                </a:solidFill>
                <a:latin typeface="Arial" pitchFamily="34" charset="0"/>
                <a:ea typeface="Arial" pitchFamily="34" charset="-122"/>
                <a:cs typeface="Arial" pitchFamily="34" charset="-120"/>
              </a:rPr>
              <a:t>In query mode nsddm works on the generated JSON: file and field listings, filters and search, with no database connection.</a:t>
            </a:r>
            <a:endParaRPr lang="en-US" sz="1150" dirty="0"/>
          </a:p>
        </p:txBody>
      </p:sp>
      <p:sp>
        <p:nvSpPr>
          <p:cNvPr id="6" name="Shape 4"/>
          <p:cNvSpPr/>
          <p:nvPr/>
        </p:nvSpPr>
        <p:spPr>
          <a:xfrm>
            <a:off x="457200" y="2011680"/>
            <a:ext cx="5715000" cy="1750390"/>
          </a:xfrm>
          <a:prstGeom prst="roundRect">
            <a:avLst>
              <a:gd name="adj" fmla="val 2090"/>
            </a:avLst>
          </a:prstGeom>
          <a:solidFill>
            <a:srgbClr val="FFFFFF"/>
          </a:solidFill>
          <a:ln w="12700">
            <a:solidFill>
              <a:srgbClr val="FFFFFF"/>
            </a:solidFill>
            <a:prstDash val="solid"/>
          </a:ln>
        </p:spPr>
      </p:sp>
      <p:pic>
        <p:nvPicPr>
          <p:cNvPr id="7" name="Image 0" descr="/data/ns/nssuite/nsddm/ppt/screens/consulta.png">    </p:cNvPr>
          <p:cNvPicPr>
            <a:picLocks noChangeAspect="1"/>
          </p:cNvPicPr>
          <p:nvPr/>
        </p:nvPicPr>
        <p:blipFill>
          <a:blip r:embed="rId1"/>
          <a:stretch>
            <a:fillRect/>
          </a:stretch>
        </p:blipFill>
        <p:spPr>
          <a:xfrm>
            <a:off x="502920" y="2057400"/>
            <a:ext cx="5623560" cy="1658950"/>
          </a:xfrm>
          <a:prstGeom prst="rect">
            <a:avLst/>
          </a:prstGeom>
        </p:spPr>
      </p:pic>
      <p:sp>
        <p:nvSpPr>
          <p:cNvPr id="8" name="Text 5"/>
          <p:cNvSpPr/>
          <p:nvPr/>
        </p:nvSpPr>
        <p:spPr>
          <a:xfrm>
            <a:off x="6446520" y="2148840"/>
            <a:ext cx="2194560" cy="2011680"/>
          </a:xfrm>
          <a:prstGeom prst="rect">
            <a:avLst/>
          </a:prstGeom>
          <a:noFill/>
          <a:ln/>
        </p:spPr>
        <p:txBody>
          <a:bodyPr wrap="square" rtlCol="0" anchor="t"/>
          <a:lstStyle/>
          <a:p>
            <a:pPr marL="152400" indent="-152400">
              <a:lnSpc>
                <a:spcPct val="140000"/>
              </a:lnSpc>
              <a:buSzPct val="100000"/>
              <a:buChar char="•"/>
            </a:pPr>
            <a:r>
              <a:rPr lang="en-US" sz="900" dirty="0">
                <a:solidFill>
                  <a:srgbClr val="9FB4DA"/>
                </a:solidFill>
                <a:latin typeface="Arial" pitchFamily="34" charset="0"/>
                <a:ea typeface="Arial" pitchFamily="34" charset="-122"/>
                <a:cs typeface="Arial" pitchFamily="34" charset="-120"/>
              </a:rPr>
              <a:t>No core connection</a:t>
            </a:r>
            <a:endParaRPr lang="en-US" sz="900" dirty="0"/>
          </a:p>
          <a:p>
            <a:pPr marL="152400" indent="-152400">
              <a:lnSpc>
                <a:spcPct val="140000"/>
              </a:lnSpc>
              <a:buSzPct val="100000"/>
              <a:buChar char="•"/>
            </a:pPr>
            <a:r>
              <a:rPr lang="en-US" sz="900" dirty="0">
                <a:solidFill>
                  <a:srgbClr val="9FB4DA"/>
                </a:solidFill>
                <a:latin typeface="Arial" pitchFamily="34" charset="0"/>
                <a:ea typeface="Arial" pitchFamily="34" charset="-122"/>
                <a:cs typeface="Arial" pitchFamily="34" charset="-120"/>
              </a:rPr>
              <a:t>Filters by name and type</a:t>
            </a:r>
            <a:endParaRPr lang="en-US" sz="900" dirty="0"/>
          </a:p>
          <a:p>
            <a:pPr marL="152400" indent="-152400">
              <a:lnSpc>
                <a:spcPct val="140000"/>
              </a:lnSpc>
              <a:buSzPct val="100000"/>
              <a:buChar char="•"/>
            </a:pPr>
            <a:r>
              <a:rPr lang="en-US" sz="900" dirty="0">
                <a:solidFill>
                  <a:srgbClr val="9FB4DA"/>
                </a:solidFill>
                <a:latin typeface="Arial" pitchFamily="34" charset="0"/>
                <a:ea typeface="Arial" pitchFamily="34" charset="-122"/>
                <a:cs typeface="Arial" pitchFamily="34" charset="-120"/>
              </a:rPr>
              <a:t>Versionable JSON</a:t>
            </a:r>
            <a:endParaRPr lang="en-US" sz="900" dirty="0"/>
          </a:p>
        </p:txBody>
      </p:sp>
      <p:sp>
        <p:nvSpPr>
          <p:cNvPr id="9" name="Text 6"/>
          <p:cNvSpPr/>
          <p:nvPr/>
        </p:nvSpPr>
        <p:spPr>
          <a:xfrm>
            <a:off x="502920" y="3826078"/>
            <a:ext cx="5623560" cy="274320"/>
          </a:xfrm>
          <a:prstGeom prst="rect">
            <a:avLst/>
          </a:prstGeom>
          <a:noFill/>
          <a:ln/>
        </p:spPr>
        <p:txBody>
          <a:bodyPr wrap="square" rtlCol="0" anchor="ctr"/>
          <a:lstStyle/>
          <a:p>
            <a:pPr indent="0" marL="0">
              <a:buNone/>
            </a:pPr>
            <a:r>
              <a:rPr lang="en-US" sz="850" dirty="0">
                <a:solidFill>
                  <a:srgbClr val="9FB4DA"/>
                </a:solidFill>
                <a:latin typeface="Arial" pitchFamily="34" charset="0"/>
                <a:ea typeface="Arial" pitchFamily="34" charset="-122"/>
                <a:cs typeface="Arial" pitchFamily="34" charset="-120"/>
              </a:rPr>
              <a:t>Real excerpt of the nsddm help (query mode)</a:t>
            </a:r>
            <a:endParaRPr lang="en-US" sz="850" dirty="0"/>
          </a:p>
        </p:txBody>
      </p:sp>
      <p:sp>
        <p:nvSpPr>
          <p:cNvPr id="10" name="Text 7"/>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8F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1A4FD1"/>
                </a:solidFill>
                <a:latin typeface="Arial" pitchFamily="34" charset="0"/>
                <a:ea typeface="Arial" pitchFamily="34" charset="-122"/>
                <a:cs typeface="Arial" pitchFamily="34" charset="-120"/>
              </a:rPr>
              <a:t>FEATURES</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0A224F"/>
                </a:solidFill>
                <a:latin typeface="Arial" pitchFamily="34" charset="0"/>
                <a:ea typeface="Arial" pitchFamily="34" charset="-122"/>
                <a:cs typeface="Arial" pitchFamily="34" charset="-120"/>
              </a:rPr>
              <a:t>What it does, point by point</a:t>
            </a:r>
            <a:endParaRPr lang="en-US" sz="2400" dirty="0"/>
          </a:p>
        </p:txBody>
      </p:sp>
      <p:sp>
        <p:nvSpPr>
          <p:cNvPr id="4" name="Text 2"/>
          <p:cNvSpPr/>
          <p:nvPr/>
        </p:nvSpPr>
        <p:spPr>
          <a:xfrm>
            <a:off x="502920" y="1417320"/>
            <a:ext cx="8138160" cy="365760"/>
          </a:xfrm>
          <a:prstGeom prst="rect">
            <a:avLst/>
          </a:prstGeom>
          <a:noFill/>
          <a:ln/>
        </p:spPr>
        <p:txBody>
          <a:bodyPr wrap="square" rtlCol="0" anchor="ctr"/>
          <a:lstStyle/>
          <a:p>
            <a:pPr indent="0" marL="0">
              <a:buNone/>
            </a:pPr>
            <a:r>
              <a:rPr lang="en-US" sz="1150" dirty="0">
                <a:solidFill>
                  <a:srgbClr val="5B7297"/>
                </a:solidFill>
                <a:latin typeface="Arial" pitchFamily="34" charset="0"/>
                <a:ea typeface="Arial" pitchFamily="34" charset="-122"/>
                <a:cs typeface="Arial" pitchFamily="34" charset="-120"/>
              </a:rPr>
              <a:t>The dictionary is the base of everything else: if the DDM is right, the rest of the tools work.</a:t>
            </a:r>
            <a:endParaRPr lang="en-US" sz="1150" dirty="0"/>
          </a:p>
        </p:txBody>
      </p:sp>
      <p:sp>
        <p:nvSpPr>
          <p:cNvPr id="5" name="Shape 3"/>
          <p:cNvSpPr/>
          <p:nvPr/>
        </p:nvSpPr>
        <p:spPr>
          <a:xfrm>
            <a:off x="502920" y="1783080"/>
            <a:ext cx="3977640" cy="658368"/>
          </a:xfrm>
          <a:prstGeom prst="roundRect">
            <a:avLst>
              <a:gd name="adj" fmla="val 6944"/>
            </a:avLst>
          </a:prstGeom>
          <a:solidFill>
            <a:srgbClr val="FFFFFF"/>
          </a:solidFill>
          <a:ln w="12700">
            <a:solidFill>
              <a:srgbClr val="D8E3F5"/>
            </a:solidFill>
            <a:prstDash val="solid"/>
          </a:ln>
        </p:spPr>
      </p:sp>
      <p:sp>
        <p:nvSpPr>
          <p:cNvPr id="6" name="Shape 4"/>
          <p:cNvSpPr/>
          <p:nvPr/>
        </p:nvSpPr>
        <p:spPr>
          <a:xfrm>
            <a:off x="667512" y="2002536"/>
            <a:ext cx="274320" cy="274320"/>
          </a:xfrm>
          <a:prstGeom prst="ellipse">
            <a:avLst/>
          </a:prstGeom>
          <a:solidFill>
            <a:srgbClr val="22C55E"/>
          </a:solidFill>
          <a:ln/>
        </p:spPr>
      </p:sp>
      <p:sp>
        <p:nvSpPr>
          <p:cNvPr id="7" name="Text 5"/>
          <p:cNvSpPr/>
          <p:nvPr/>
        </p:nvSpPr>
        <p:spPr>
          <a:xfrm>
            <a:off x="667512" y="2048256"/>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8" name="Text 6"/>
          <p:cNvSpPr/>
          <p:nvPr/>
        </p:nvSpPr>
        <p:spPr>
          <a:xfrm>
            <a:off x="1069848" y="1865376"/>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Full DDM dump</a:t>
            </a:r>
            <a:endParaRPr lang="en-US" sz="960" dirty="0"/>
          </a:p>
        </p:txBody>
      </p:sp>
      <p:sp>
        <p:nvSpPr>
          <p:cNvPr id="9" name="Text 7"/>
          <p:cNvSpPr/>
          <p:nvPr/>
        </p:nvSpPr>
        <p:spPr>
          <a:xfrm>
            <a:off x="1069848" y="2103120"/>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Files, fields, types, formats, length, repeated elements and periodic groups.</a:t>
            </a:r>
            <a:endParaRPr lang="en-US" sz="820" dirty="0"/>
          </a:p>
        </p:txBody>
      </p:sp>
      <p:sp>
        <p:nvSpPr>
          <p:cNvPr id="10" name="Shape 8"/>
          <p:cNvSpPr/>
          <p:nvPr/>
        </p:nvSpPr>
        <p:spPr>
          <a:xfrm>
            <a:off x="4736592" y="1783080"/>
            <a:ext cx="3977640" cy="658368"/>
          </a:xfrm>
          <a:prstGeom prst="roundRect">
            <a:avLst>
              <a:gd name="adj" fmla="val 6944"/>
            </a:avLst>
          </a:prstGeom>
          <a:solidFill>
            <a:srgbClr val="FFFFFF"/>
          </a:solidFill>
          <a:ln w="12700">
            <a:solidFill>
              <a:srgbClr val="D8E3F5"/>
            </a:solidFill>
            <a:prstDash val="solid"/>
          </a:ln>
        </p:spPr>
      </p:sp>
      <p:sp>
        <p:nvSpPr>
          <p:cNvPr id="11" name="Shape 9"/>
          <p:cNvSpPr/>
          <p:nvPr/>
        </p:nvSpPr>
        <p:spPr>
          <a:xfrm>
            <a:off x="4901184" y="2002536"/>
            <a:ext cx="274320" cy="274320"/>
          </a:xfrm>
          <a:prstGeom prst="ellipse">
            <a:avLst/>
          </a:prstGeom>
          <a:solidFill>
            <a:srgbClr val="22C55E"/>
          </a:solidFill>
          <a:ln/>
        </p:spPr>
      </p:sp>
      <p:sp>
        <p:nvSpPr>
          <p:cNvPr id="12" name="Text 10"/>
          <p:cNvSpPr/>
          <p:nvPr/>
        </p:nvSpPr>
        <p:spPr>
          <a:xfrm>
            <a:off x="4901184" y="2048256"/>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13" name="Text 11"/>
          <p:cNvSpPr/>
          <p:nvPr/>
        </p:nvSpPr>
        <p:spPr>
          <a:xfrm>
            <a:off x="5303520" y="1865376"/>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Scan by library</a:t>
            </a:r>
            <a:endParaRPr lang="en-US" sz="960" dirty="0"/>
          </a:p>
        </p:txBody>
      </p:sp>
      <p:sp>
        <p:nvSpPr>
          <p:cNvPr id="14" name="Text 12"/>
          <p:cNvSpPr/>
          <p:nvPr/>
        </p:nvSpPr>
        <p:spPr>
          <a:xfrm>
            <a:off x="5303520" y="2103120"/>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-lib to pick the fuser library (SYSTEM by default) and -files to filter ranges.</a:t>
            </a:r>
            <a:endParaRPr lang="en-US" sz="820" dirty="0"/>
          </a:p>
        </p:txBody>
      </p:sp>
      <p:sp>
        <p:nvSpPr>
          <p:cNvPr id="15" name="Shape 13"/>
          <p:cNvSpPr/>
          <p:nvPr/>
        </p:nvSpPr>
        <p:spPr>
          <a:xfrm>
            <a:off x="502920" y="2569464"/>
            <a:ext cx="3977640" cy="658368"/>
          </a:xfrm>
          <a:prstGeom prst="roundRect">
            <a:avLst>
              <a:gd name="adj" fmla="val 6944"/>
            </a:avLst>
          </a:prstGeom>
          <a:solidFill>
            <a:srgbClr val="FFFFFF"/>
          </a:solidFill>
          <a:ln w="12700">
            <a:solidFill>
              <a:srgbClr val="D8E3F5"/>
            </a:solidFill>
            <a:prstDash val="solid"/>
          </a:ln>
        </p:spPr>
      </p:sp>
      <p:sp>
        <p:nvSpPr>
          <p:cNvPr id="16" name="Shape 14"/>
          <p:cNvSpPr/>
          <p:nvPr/>
        </p:nvSpPr>
        <p:spPr>
          <a:xfrm>
            <a:off x="667512" y="2788920"/>
            <a:ext cx="274320" cy="274320"/>
          </a:xfrm>
          <a:prstGeom prst="ellipse">
            <a:avLst/>
          </a:prstGeom>
          <a:solidFill>
            <a:srgbClr val="22C55E"/>
          </a:solidFill>
          <a:ln/>
        </p:spPr>
      </p:sp>
      <p:sp>
        <p:nvSpPr>
          <p:cNvPr id="17" name="Text 15"/>
          <p:cNvSpPr/>
          <p:nvPr/>
        </p:nvSpPr>
        <p:spPr>
          <a:xfrm>
            <a:off x="667512" y="2834640"/>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18" name="Text 16"/>
          <p:cNvSpPr/>
          <p:nvPr/>
        </p:nvSpPr>
        <p:spPr>
          <a:xfrm>
            <a:off x="1069848" y="2651760"/>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Flexible filters</a:t>
            </a:r>
            <a:endParaRPr lang="en-US" sz="960" dirty="0"/>
          </a:p>
        </p:txBody>
      </p:sp>
      <p:sp>
        <p:nvSpPr>
          <p:cNvPr id="19" name="Text 17"/>
          <p:cNvSpPr/>
          <p:nvPr/>
        </p:nvSpPr>
        <p:spPr>
          <a:xfrm>
            <a:off x="1069848" y="2889504"/>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By file number (120 or (10-20,100-300)) and by DBID, with a configurable default DBID.</a:t>
            </a:r>
            <a:endParaRPr lang="en-US" sz="820" dirty="0"/>
          </a:p>
        </p:txBody>
      </p:sp>
      <p:sp>
        <p:nvSpPr>
          <p:cNvPr id="20" name="Shape 18"/>
          <p:cNvSpPr/>
          <p:nvPr/>
        </p:nvSpPr>
        <p:spPr>
          <a:xfrm>
            <a:off x="4736592" y="2569464"/>
            <a:ext cx="3977640" cy="658368"/>
          </a:xfrm>
          <a:prstGeom prst="roundRect">
            <a:avLst>
              <a:gd name="adj" fmla="val 6944"/>
            </a:avLst>
          </a:prstGeom>
          <a:solidFill>
            <a:srgbClr val="FFFFFF"/>
          </a:solidFill>
          <a:ln w="12700">
            <a:solidFill>
              <a:srgbClr val="D8E3F5"/>
            </a:solidFill>
            <a:prstDash val="solid"/>
          </a:ln>
        </p:spPr>
      </p:sp>
      <p:sp>
        <p:nvSpPr>
          <p:cNvPr id="21" name="Shape 19"/>
          <p:cNvSpPr/>
          <p:nvPr/>
        </p:nvSpPr>
        <p:spPr>
          <a:xfrm>
            <a:off x="4901184" y="2788920"/>
            <a:ext cx="274320" cy="274320"/>
          </a:xfrm>
          <a:prstGeom prst="ellipse">
            <a:avLst/>
          </a:prstGeom>
          <a:solidFill>
            <a:srgbClr val="22C55E"/>
          </a:solidFill>
          <a:ln/>
        </p:spPr>
      </p:sp>
      <p:sp>
        <p:nvSpPr>
          <p:cNvPr id="22" name="Text 20"/>
          <p:cNvSpPr/>
          <p:nvPr/>
        </p:nvSpPr>
        <p:spPr>
          <a:xfrm>
            <a:off x="4901184" y="2834640"/>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23" name="Text 21"/>
          <p:cNvSpPr/>
          <p:nvPr/>
        </p:nvSpPr>
        <p:spPr>
          <a:xfrm>
            <a:off x="5303520" y="2651760"/>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Query mode</a:t>
            </a:r>
            <a:endParaRPr lang="en-US" sz="960" dirty="0"/>
          </a:p>
        </p:txBody>
      </p:sp>
      <p:sp>
        <p:nvSpPr>
          <p:cNvPr id="24" name="Text 22"/>
          <p:cNvSpPr/>
          <p:nvPr/>
        </p:nvSpPr>
        <p:spPr>
          <a:xfrm>
            <a:off x="5303520" y="2889504"/>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Works on the generated JSON: listings and filters with no core connection.</a:t>
            </a:r>
            <a:endParaRPr lang="en-US" sz="820" dirty="0"/>
          </a:p>
        </p:txBody>
      </p:sp>
      <p:sp>
        <p:nvSpPr>
          <p:cNvPr id="25" name="Shape 23"/>
          <p:cNvSpPr/>
          <p:nvPr/>
        </p:nvSpPr>
        <p:spPr>
          <a:xfrm>
            <a:off x="502920" y="3355848"/>
            <a:ext cx="3977640" cy="658368"/>
          </a:xfrm>
          <a:prstGeom prst="roundRect">
            <a:avLst>
              <a:gd name="adj" fmla="val 6944"/>
            </a:avLst>
          </a:prstGeom>
          <a:solidFill>
            <a:srgbClr val="FFFFFF"/>
          </a:solidFill>
          <a:ln w="12700">
            <a:solidFill>
              <a:srgbClr val="D8E3F5"/>
            </a:solidFill>
            <a:prstDash val="solid"/>
          </a:ln>
        </p:spPr>
      </p:sp>
      <p:sp>
        <p:nvSpPr>
          <p:cNvPr id="26" name="Shape 24"/>
          <p:cNvSpPr/>
          <p:nvPr/>
        </p:nvSpPr>
        <p:spPr>
          <a:xfrm>
            <a:off x="667512" y="3575304"/>
            <a:ext cx="274320" cy="274320"/>
          </a:xfrm>
          <a:prstGeom prst="ellipse">
            <a:avLst/>
          </a:prstGeom>
          <a:solidFill>
            <a:srgbClr val="22C55E"/>
          </a:solidFill>
          <a:ln/>
        </p:spPr>
      </p:sp>
      <p:sp>
        <p:nvSpPr>
          <p:cNvPr id="27" name="Text 25"/>
          <p:cNvSpPr/>
          <p:nvPr/>
        </p:nvSpPr>
        <p:spPr>
          <a:xfrm>
            <a:off x="667512" y="3621024"/>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28" name="Text 26"/>
          <p:cNvSpPr/>
          <p:nvPr/>
        </p:nvSpPr>
        <p:spPr>
          <a:xfrm>
            <a:off x="1069848" y="3438144"/>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File or stdout output</a:t>
            </a:r>
            <a:endParaRPr lang="en-US" sz="960" dirty="0"/>
          </a:p>
        </p:txBody>
      </p:sp>
      <p:sp>
        <p:nvSpPr>
          <p:cNvPr id="29" name="Text 27"/>
          <p:cNvSpPr/>
          <p:nvPr/>
        </p:nvSpPr>
        <p:spPr>
          <a:xfrm>
            <a:off x="1069848" y="3675888"/>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-outfile writes the JSON where you want; without it, it goes to stdout and can be redirected.</a:t>
            </a:r>
            <a:endParaRPr lang="en-US" sz="820" dirty="0"/>
          </a:p>
        </p:txBody>
      </p:sp>
      <p:sp>
        <p:nvSpPr>
          <p:cNvPr id="30" name="Shape 28"/>
          <p:cNvSpPr/>
          <p:nvPr/>
        </p:nvSpPr>
        <p:spPr>
          <a:xfrm>
            <a:off x="4736592" y="3355848"/>
            <a:ext cx="3977640" cy="658368"/>
          </a:xfrm>
          <a:prstGeom prst="roundRect">
            <a:avLst>
              <a:gd name="adj" fmla="val 6944"/>
            </a:avLst>
          </a:prstGeom>
          <a:solidFill>
            <a:srgbClr val="FFFFFF"/>
          </a:solidFill>
          <a:ln w="12700">
            <a:solidFill>
              <a:srgbClr val="D8E3F5"/>
            </a:solidFill>
            <a:prstDash val="solid"/>
          </a:ln>
        </p:spPr>
      </p:sp>
      <p:sp>
        <p:nvSpPr>
          <p:cNvPr id="31" name="Shape 29"/>
          <p:cNvSpPr/>
          <p:nvPr/>
        </p:nvSpPr>
        <p:spPr>
          <a:xfrm>
            <a:off x="4901184" y="3575304"/>
            <a:ext cx="274320" cy="274320"/>
          </a:xfrm>
          <a:prstGeom prst="ellipse">
            <a:avLst/>
          </a:prstGeom>
          <a:solidFill>
            <a:srgbClr val="22C55E"/>
          </a:solidFill>
          <a:ln/>
        </p:spPr>
      </p:sp>
      <p:sp>
        <p:nvSpPr>
          <p:cNvPr id="32" name="Text 30"/>
          <p:cNvSpPr/>
          <p:nvPr/>
        </p:nvSpPr>
        <p:spPr>
          <a:xfrm>
            <a:off x="4901184" y="3621024"/>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33" name="Text 31"/>
          <p:cNvSpPr/>
          <p:nvPr/>
        </p:nvSpPr>
        <p:spPr>
          <a:xfrm>
            <a:off x="5303520" y="3438144"/>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AI enrichment (-ia)</a:t>
            </a:r>
            <a:endParaRPr lang="en-US" sz="960" dirty="0"/>
          </a:p>
        </p:txBody>
      </p:sp>
      <p:sp>
        <p:nvSpPr>
          <p:cNvPr id="34" name="Text 32"/>
          <p:cNvSpPr/>
          <p:nvPr/>
        </p:nvSpPr>
        <p:spPr>
          <a:xfrm>
            <a:off x="5303520" y="3675888"/>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Describes files and fields, detects sensitive data and proposes values, with a response cache.</a:t>
            </a:r>
            <a:endParaRPr lang="en-US" sz="820" dirty="0"/>
          </a:p>
        </p:txBody>
      </p:sp>
      <p:sp>
        <p:nvSpPr>
          <p:cNvPr id="35" name="Shape 33"/>
          <p:cNvSpPr/>
          <p:nvPr/>
        </p:nvSpPr>
        <p:spPr>
          <a:xfrm>
            <a:off x="502920" y="4142232"/>
            <a:ext cx="3977640" cy="658368"/>
          </a:xfrm>
          <a:prstGeom prst="roundRect">
            <a:avLst>
              <a:gd name="adj" fmla="val 6944"/>
            </a:avLst>
          </a:prstGeom>
          <a:solidFill>
            <a:srgbClr val="FFFFFF"/>
          </a:solidFill>
          <a:ln w="12700">
            <a:solidFill>
              <a:srgbClr val="D8E3F5"/>
            </a:solidFill>
            <a:prstDash val="solid"/>
          </a:ln>
        </p:spPr>
      </p:sp>
      <p:sp>
        <p:nvSpPr>
          <p:cNvPr id="36" name="Shape 34"/>
          <p:cNvSpPr/>
          <p:nvPr/>
        </p:nvSpPr>
        <p:spPr>
          <a:xfrm>
            <a:off x="667512" y="4361688"/>
            <a:ext cx="274320" cy="274320"/>
          </a:xfrm>
          <a:prstGeom prst="ellipse">
            <a:avLst/>
          </a:prstGeom>
          <a:solidFill>
            <a:srgbClr val="22C55E"/>
          </a:solidFill>
          <a:ln/>
        </p:spPr>
      </p:sp>
      <p:sp>
        <p:nvSpPr>
          <p:cNvPr id="37" name="Text 35"/>
          <p:cNvSpPr/>
          <p:nvPr/>
        </p:nvSpPr>
        <p:spPr>
          <a:xfrm>
            <a:off x="667512" y="4407408"/>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38" name="Text 36"/>
          <p:cNvSpPr/>
          <p:nvPr/>
        </p:nvSpPr>
        <p:spPr>
          <a:xfrm>
            <a:off x="1069848" y="4224528"/>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Light execution</a:t>
            </a:r>
            <a:endParaRPr lang="en-US" sz="960" dirty="0"/>
          </a:p>
        </p:txBody>
      </p:sp>
      <p:sp>
        <p:nvSpPr>
          <p:cNvPr id="39" name="Text 37"/>
          <p:cNvSpPr/>
          <p:nvPr/>
        </p:nvSpPr>
        <p:spPr>
          <a:xfrm>
            <a:off x="1069848" y="4462272"/>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No external dependencies and nothing to install: a static, fast binary.</a:t>
            </a:r>
            <a:endParaRPr lang="en-US" sz="820" dirty="0"/>
          </a:p>
        </p:txBody>
      </p:sp>
      <p:sp>
        <p:nvSpPr>
          <p:cNvPr id="40" name="Shape 38"/>
          <p:cNvSpPr/>
          <p:nvPr/>
        </p:nvSpPr>
        <p:spPr>
          <a:xfrm>
            <a:off x="4736592" y="4142232"/>
            <a:ext cx="3977640" cy="658368"/>
          </a:xfrm>
          <a:prstGeom prst="roundRect">
            <a:avLst>
              <a:gd name="adj" fmla="val 6944"/>
            </a:avLst>
          </a:prstGeom>
          <a:solidFill>
            <a:srgbClr val="FFFFFF"/>
          </a:solidFill>
          <a:ln w="12700">
            <a:solidFill>
              <a:srgbClr val="D8E3F5"/>
            </a:solidFill>
            <a:prstDash val="solid"/>
          </a:ln>
        </p:spPr>
      </p:sp>
      <p:sp>
        <p:nvSpPr>
          <p:cNvPr id="41" name="Shape 39"/>
          <p:cNvSpPr/>
          <p:nvPr/>
        </p:nvSpPr>
        <p:spPr>
          <a:xfrm>
            <a:off x="4901184" y="4361688"/>
            <a:ext cx="274320" cy="274320"/>
          </a:xfrm>
          <a:prstGeom prst="ellipse">
            <a:avLst/>
          </a:prstGeom>
          <a:solidFill>
            <a:srgbClr val="22C55E"/>
          </a:solidFill>
          <a:ln/>
        </p:spPr>
      </p:sp>
      <p:sp>
        <p:nvSpPr>
          <p:cNvPr id="42" name="Text 40"/>
          <p:cNvSpPr/>
          <p:nvPr/>
        </p:nvSpPr>
        <p:spPr>
          <a:xfrm>
            <a:off x="4901184" y="4407408"/>
            <a:ext cx="274320" cy="182880"/>
          </a:xfrm>
          <a:prstGeom prst="rect">
            <a:avLst/>
          </a:prstGeom>
          <a:noFill/>
          <a:ln/>
        </p:spPr>
        <p:txBody>
          <a:bodyPr wrap="square" rtlCol="0" anchor="ctr"/>
          <a:lstStyle/>
          <a:p>
            <a:pPr algn="ctr" indent="0" marL="0">
              <a:buNone/>
            </a:pPr>
            <a:r>
              <a:rPr lang="en-US" sz="850" b="1" dirty="0">
                <a:solidFill>
                  <a:srgbClr val="FFFFFF"/>
                </a:solidFill>
                <a:latin typeface="Arial" pitchFamily="34" charset="0"/>
                <a:ea typeface="Arial" pitchFamily="34" charset="-122"/>
                <a:cs typeface="Arial" pitchFamily="34" charset="-120"/>
              </a:rPr>
              <a:t>✓</a:t>
            </a:r>
            <a:endParaRPr lang="en-US" sz="850" dirty="0"/>
          </a:p>
        </p:txBody>
      </p:sp>
      <p:sp>
        <p:nvSpPr>
          <p:cNvPr id="43" name="Text 41"/>
          <p:cNvSpPr/>
          <p:nvPr/>
        </p:nvSpPr>
        <p:spPr>
          <a:xfrm>
            <a:off x="5303520" y="4224528"/>
            <a:ext cx="3246120" cy="256032"/>
          </a:xfrm>
          <a:prstGeom prst="rect">
            <a:avLst/>
          </a:prstGeom>
          <a:noFill/>
          <a:ln/>
        </p:spPr>
        <p:txBody>
          <a:bodyPr wrap="square" rtlCol="0" anchor="ctr"/>
          <a:lstStyle/>
          <a:p>
            <a:pPr indent="0" marL="0">
              <a:buNone/>
            </a:pPr>
            <a:r>
              <a:rPr lang="en-US" sz="960" b="1" dirty="0">
                <a:solidFill>
                  <a:srgbClr val="0A224F"/>
                </a:solidFill>
                <a:latin typeface="Arial" pitchFamily="34" charset="0"/>
                <a:ea typeface="Arial" pitchFamily="34" charset="-122"/>
                <a:cs typeface="Arial" pitchFamily="34" charset="-120"/>
              </a:rPr>
              <a:t>Base of the other tools</a:t>
            </a:r>
            <a:endParaRPr lang="en-US" sz="960" dirty="0"/>
          </a:p>
        </p:txBody>
      </p:sp>
      <p:sp>
        <p:nvSpPr>
          <p:cNvPr id="44" name="Text 42"/>
          <p:cNvSpPr/>
          <p:nvPr/>
        </p:nvSpPr>
        <p:spPr>
          <a:xfrm>
            <a:off x="5303520" y="4462272"/>
            <a:ext cx="3246120" cy="310896"/>
          </a:xfrm>
          <a:prstGeom prst="rect">
            <a:avLst/>
          </a:prstGeom>
          <a:noFill/>
          <a:ln/>
        </p:spPr>
        <p:txBody>
          <a:bodyPr wrap="square" rtlCol="0" anchor="ctr"/>
          <a:lstStyle/>
          <a:p>
            <a:pPr indent="0" marL="0">
              <a:lnSpc>
                <a:spcPct val="120000"/>
              </a:lnSpc>
              <a:buNone/>
            </a:pPr>
            <a:r>
              <a:rPr lang="en-US" sz="820" dirty="0">
                <a:solidFill>
                  <a:srgbClr val="5B7297"/>
                </a:solidFill>
                <a:latin typeface="Arial" pitchFamily="34" charset="0"/>
                <a:ea typeface="Arial" pitchFamily="34" charset="-122"/>
                <a:cs typeface="Arial" pitchFamily="34" charset="-120"/>
              </a:rPr>
              <a:t>The same JSON is used by nsadafile, nsadaloader and nsadamask to validate and to name fields.</a:t>
            </a:r>
            <a:endParaRPr lang="en-US" sz="820" dirty="0"/>
          </a:p>
        </p:txBody>
      </p:sp>
      <p:sp>
        <p:nvSpPr>
          <p:cNvPr id="45" name="Text 43"/>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224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KEY OPTIONS</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FFFFFF"/>
                </a:solidFill>
                <a:latin typeface="Arial" pitchFamily="34" charset="0"/>
                <a:ea typeface="Arial" pitchFamily="34" charset="-122"/>
                <a:cs typeface="Arial" pitchFamily="34" charset="-120"/>
              </a:rPr>
              <a:t>The parameters used every day</a:t>
            </a:r>
            <a:endParaRPr lang="en-US" sz="2400" dirty="0"/>
          </a:p>
        </p:txBody>
      </p:sp>
      <p:sp>
        <p:nvSpPr>
          <p:cNvPr id="4" name="Text 2"/>
          <p:cNvSpPr/>
          <p:nvPr/>
        </p:nvSpPr>
        <p:spPr>
          <a:xfrm>
            <a:off x="502920" y="1298448"/>
            <a:ext cx="8138160" cy="320040"/>
          </a:xfrm>
          <a:prstGeom prst="rect">
            <a:avLst/>
          </a:prstGeom>
          <a:noFill/>
          <a:ln/>
        </p:spPr>
        <p:txBody>
          <a:bodyPr wrap="square" rtlCol="0" anchor="ctr"/>
          <a:lstStyle/>
          <a:p>
            <a:pPr indent="0" marL="0">
              <a:buNone/>
            </a:pPr>
            <a:r>
              <a:rPr lang="en-US" sz="1100" dirty="0">
                <a:solidFill>
                  <a:srgbClr val="9FB4DA"/>
                </a:solidFill>
                <a:latin typeface="Arial" pitchFamily="34" charset="0"/>
                <a:ea typeface="Arial" pitchFamily="34" charset="-122"/>
                <a:cs typeface="Arial" pitchFamily="34" charset="-120"/>
              </a:rPr>
              <a:t>They combine with each other; every other flag is in --help.</a:t>
            </a:r>
            <a:endParaRPr lang="en-US" sz="1100" dirty="0"/>
          </a:p>
        </p:txBody>
      </p:sp>
      <p:sp>
        <p:nvSpPr>
          <p:cNvPr id="5" name="Shape 3"/>
          <p:cNvSpPr/>
          <p:nvPr/>
        </p:nvSpPr>
        <p:spPr>
          <a:xfrm>
            <a:off x="502920" y="1737360"/>
            <a:ext cx="2624328" cy="950976"/>
          </a:xfrm>
          <a:prstGeom prst="roundRect">
            <a:avLst>
              <a:gd name="adj" fmla="val 4808"/>
            </a:avLst>
          </a:prstGeom>
          <a:solidFill>
            <a:srgbClr val="123064"/>
          </a:solidFill>
          <a:ln w="12700">
            <a:solidFill>
              <a:srgbClr val="1E3F85"/>
            </a:solidFill>
            <a:prstDash val="solid"/>
          </a:ln>
        </p:spPr>
      </p:sp>
      <p:sp>
        <p:nvSpPr>
          <p:cNvPr id="6" name="Text 4"/>
          <p:cNvSpPr/>
          <p:nvPr/>
        </p:nvSpPr>
        <p:spPr>
          <a:xfrm>
            <a:off x="649224" y="1847088"/>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-fuserdir &lt;path&gt;</a:t>
            </a:r>
            <a:endParaRPr lang="en-US" sz="1050" dirty="0"/>
          </a:p>
        </p:txBody>
      </p:sp>
      <p:sp>
        <p:nvSpPr>
          <p:cNvPr id="7" name="Text 5"/>
          <p:cNvSpPr/>
          <p:nvPr/>
        </p:nvSpPr>
        <p:spPr>
          <a:xfrm>
            <a:off x="649224" y="2103120"/>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Natural fuser directory. Required in generation mode.</a:t>
            </a:r>
            <a:endParaRPr lang="en-US" sz="810" dirty="0"/>
          </a:p>
        </p:txBody>
      </p:sp>
      <p:sp>
        <p:nvSpPr>
          <p:cNvPr id="8" name="Shape 6"/>
          <p:cNvSpPr/>
          <p:nvPr/>
        </p:nvSpPr>
        <p:spPr>
          <a:xfrm>
            <a:off x="3346704" y="1737360"/>
            <a:ext cx="2624328" cy="950976"/>
          </a:xfrm>
          <a:prstGeom prst="roundRect">
            <a:avLst>
              <a:gd name="adj" fmla="val 4808"/>
            </a:avLst>
          </a:prstGeom>
          <a:solidFill>
            <a:srgbClr val="123064"/>
          </a:solidFill>
          <a:ln w="12700">
            <a:solidFill>
              <a:srgbClr val="1E3F85"/>
            </a:solidFill>
            <a:prstDash val="solid"/>
          </a:ln>
        </p:spPr>
      </p:sp>
      <p:sp>
        <p:nvSpPr>
          <p:cNvPr id="9" name="Text 7"/>
          <p:cNvSpPr/>
          <p:nvPr/>
        </p:nvSpPr>
        <p:spPr>
          <a:xfrm>
            <a:off x="3493008" y="1847088"/>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-lib &lt;library&gt;</a:t>
            </a:r>
            <a:endParaRPr lang="en-US" sz="1050" dirty="0"/>
          </a:p>
        </p:txBody>
      </p:sp>
      <p:sp>
        <p:nvSpPr>
          <p:cNvPr id="10" name="Text 8"/>
          <p:cNvSpPr/>
          <p:nvPr/>
        </p:nvSpPr>
        <p:spPr>
          <a:xfrm>
            <a:off x="3493008" y="2103120"/>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Library under the fuserdir (SYSTEM by default).</a:t>
            </a:r>
            <a:endParaRPr lang="en-US" sz="810" dirty="0"/>
          </a:p>
        </p:txBody>
      </p:sp>
      <p:sp>
        <p:nvSpPr>
          <p:cNvPr id="11" name="Shape 9"/>
          <p:cNvSpPr/>
          <p:nvPr/>
        </p:nvSpPr>
        <p:spPr>
          <a:xfrm>
            <a:off x="6190488" y="1737360"/>
            <a:ext cx="2624328" cy="950976"/>
          </a:xfrm>
          <a:prstGeom prst="roundRect">
            <a:avLst>
              <a:gd name="adj" fmla="val 4808"/>
            </a:avLst>
          </a:prstGeom>
          <a:solidFill>
            <a:srgbClr val="123064"/>
          </a:solidFill>
          <a:ln w="12700">
            <a:solidFill>
              <a:srgbClr val="1E3F85"/>
            </a:solidFill>
            <a:prstDash val="solid"/>
          </a:ln>
        </p:spPr>
      </p:sp>
      <p:sp>
        <p:nvSpPr>
          <p:cNvPr id="12" name="Text 10"/>
          <p:cNvSpPr/>
          <p:nvPr/>
        </p:nvSpPr>
        <p:spPr>
          <a:xfrm>
            <a:off x="6336792" y="1847088"/>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-outfile &lt;file&gt;</a:t>
            </a:r>
            <a:endParaRPr lang="en-US" sz="1050" dirty="0"/>
          </a:p>
        </p:txBody>
      </p:sp>
      <p:sp>
        <p:nvSpPr>
          <p:cNvPr id="13" name="Text 11"/>
          <p:cNvSpPr/>
          <p:nvPr/>
        </p:nvSpPr>
        <p:spPr>
          <a:xfrm>
            <a:off x="6336792" y="2103120"/>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Path of the output JSON; if absent, output to stdout.</a:t>
            </a:r>
            <a:endParaRPr lang="en-US" sz="810" dirty="0"/>
          </a:p>
        </p:txBody>
      </p:sp>
      <p:sp>
        <p:nvSpPr>
          <p:cNvPr id="14" name="Shape 12"/>
          <p:cNvSpPr/>
          <p:nvPr/>
        </p:nvSpPr>
        <p:spPr>
          <a:xfrm>
            <a:off x="502920" y="2825496"/>
            <a:ext cx="2624328" cy="950976"/>
          </a:xfrm>
          <a:prstGeom prst="roundRect">
            <a:avLst>
              <a:gd name="adj" fmla="val 4808"/>
            </a:avLst>
          </a:prstGeom>
          <a:solidFill>
            <a:srgbClr val="123064"/>
          </a:solidFill>
          <a:ln w="12700">
            <a:solidFill>
              <a:srgbClr val="1E3F85"/>
            </a:solidFill>
            <a:prstDash val="solid"/>
          </a:ln>
        </p:spPr>
      </p:sp>
      <p:sp>
        <p:nvSpPr>
          <p:cNvPr id="15" name="Text 13"/>
          <p:cNvSpPr/>
          <p:nvPr/>
        </p:nvSpPr>
        <p:spPr>
          <a:xfrm>
            <a:off x="649224" y="2935224"/>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-files &lt;filter&gt;</a:t>
            </a:r>
            <a:endParaRPr lang="en-US" sz="1050" dirty="0"/>
          </a:p>
        </p:txBody>
      </p:sp>
      <p:sp>
        <p:nvSpPr>
          <p:cNvPr id="16" name="Text 14"/>
          <p:cNvSpPr/>
          <p:nvPr/>
        </p:nvSpPr>
        <p:spPr>
          <a:xfrm>
            <a:off x="649224" y="3191256"/>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Filter by file number or range: 120 or '(10-20,100-300)'.</a:t>
            </a:r>
            <a:endParaRPr lang="en-US" sz="810" dirty="0"/>
          </a:p>
        </p:txBody>
      </p:sp>
      <p:sp>
        <p:nvSpPr>
          <p:cNvPr id="17" name="Shape 15"/>
          <p:cNvSpPr/>
          <p:nvPr/>
        </p:nvSpPr>
        <p:spPr>
          <a:xfrm>
            <a:off x="3346704" y="2825496"/>
            <a:ext cx="2624328" cy="950976"/>
          </a:xfrm>
          <a:prstGeom prst="roundRect">
            <a:avLst>
              <a:gd name="adj" fmla="val 4808"/>
            </a:avLst>
          </a:prstGeom>
          <a:solidFill>
            <a:srgbClr val="123064"/>
          </a:solidFill>
          <a:ln w="12700">
            <a:solidFill>
              <a:srgbClr val="1E3F85"/>
            </a:solidFill>
            <a:prstDash val="solid"/>
          </a:ln>
        </p:spPr>
      </p:sp>
      <p:sp>
        <p:nvSpPr>
          <p:cNvPr id="18" name="Text 16"/>
          <p:cNvSpPr/>
          <p:nvPr/>
        </p:nvSpPr>
        <p:spPr>
          <a:xfrm>
            <a:off x="3493008" y="2935224"/>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-dbid &lt;dbid&gt;</a:t>
            </a:r>
            <a:endParaRPr lang="en-US" sz="1050" dirty="0"/>
          </a:p>
        </p:txBody>
      </p:sp>
      <p:sp>
        <p:nvSpPr>
          <p:cNvPr id="19" name="Text 17"/>
          <p:cNvSpPr/>
          <p:nvPr/>
        </p:nvSpPr>
        <p:spPr>
          <a:xfrm>
            <a:off x="3493008" y="3191256"/>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Filter by database (DB field of the NSD).</a:t>
            </a:r>
            <a:endParaRPr lang="en-US" sz="810" dirty="0"/>
          </a:p>
        </p:txBody>
      </p:sp>
      <p:sp>
        <p:nvSpPr>
          <p:cNvPr id="20" name="Shape 18"/>
          <p:cNvSpPr/>
          <p:nvPr/>
        </p:nvSpPr>
        <p:spPr>
          <a:xfrm>
            <a:off x="6190488" y="2825496"/>
            <a:ext cx="2624328" cy="950976"/>
          </a:xfrm>
          <a:prstGeom prst="roundRect">
            <a:avLst>
              <a:gd name="adj" fmla="val 4808"/>
            </a:avLst>
          </a:prstGeom>
          <a:solidFill>
            <a:srgbClr val="123064"/>
          </a:solidFill>
          <a:ln w="12700">
            <a:solidFill>
              <a:srgbClr val="1E3F85"/>
            </a:solidFill>
            <a:prstDash val="solid"/>
          </a:ln>
        </p:spPr>
      </p:sp>
      <p:sp>
        <p:nvSpPr>
          <p:cNvPr id="21" name="Text 19"/>
          <p:cNvSpPr/>
          <p:nvPr/>
        </p:nvSpPr>
        <p:spPr>
          <a:xfrm>
            <a:off x="6336792" y="2935224"/>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-default-dbid &lt;n&gt;</a:t>
            </a:r>
            <a:endParaRPr lang="en-US" sz="1050" dirty="0"/>
          </a:p>
        </p:txBody>
      </p:sp>
      <p:sp>
        <p:nvSpPr>
          <p:cNvPr id="22" name="Text 20"/>
          <p:cNvSpPr/>
          <p:nvPr/>
        </p:nvSpPr>
        <p:spPr>
          <a:xfrm>
            <a:off x="6336792" y="3191256"/>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Default DBID for files with no DB in the NSD.</a:t>
            </a:r>
            <a:endParaRPr lang="en-US" sz="810" dirty="0"/>
          </a:p>
        </p:txBody>
      </p:sp>
      <p:sp>
        <p:nvSpPr>
          <p:cNvPr id="23" name="Shape 21"/>
          <p:cNvSpPr/>
          <p:nvPr/>
        </p:nvSpPr>
        <p:spPr>
          <a:xfrm>
            <a:off x="502920" y="3913632"/>
            <a:ext cx="2624328" cy="950976"/>
          </a:xfrm>
          <a:prstGeom prst="roundRect">
            <a:avLst>
              <a:gd name="adj" fmla="val 4808"/>
            </a:avLst>
          </a:prstGeom>
          <a:solidFill>
            <a:srgbClr val="123064"/>
          </a:solidFill>
          <a:ln w="12700">
            <a:solidFill>
              <a:srgbClr val="1E3F85"/>
            </a:solidFill>
            <a:prstDash val="solid"/>
          </a:ln>
        </p:spPr>
      </p:sp>
      <p:sp>
        <p:nvSpPr>
          <p:cNvPr id="24" name="Text 22"/>
          <p:cNvSpPr/>
          <p:nvPr/>
        </p:nvSpPr>
        <p:spPr>
          <a:xfrm>
            <a:off x="649224" y="4023360"/>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-ia</a:t>
            </a:r>
            <a:endParaRPr lang="en-US" sz="1050" dirty="0"/>
          </a:p>
        </p:txBody>
      </p:sp>
      <p:sp>
        <p:nvSpPr>
          <p:cNvPr id="25" name="Text 23"/>
          <p:cNvSpPr/>
          <p:nvPr/>
        </p:nvSpPr>
        <p:spPr>
          <a:xfrm>
            <a:off x="649224" y="4279392"/>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Enriches with AI: descriptions and sensitive data (requires -ai-key).</a:t>
            </a:r>
            <a:endParaRPr lang="en-US" sz="810" dirty="0"/>
          </a:p>
        </p:txBody>
      </p:sp>
      <p:sp>
        <p:nvSpPr>
          <p:cNvPr id="26" name="Shape 24"/>
          <p:cNvSpPr/>
          <p:nvPr/>
        </p:nvSpPr>
        <p:spPr>
          <a:xfrm>
            <a:off x="3346704" y="3913632"/>
            <a:ext cx="2624328" cy="950976"/>
          </a:xfrm>
          <a:prstGeom prst="roundRect">
            <a:avLst>
              <a:gd name="adj" fmla="val 4808"/>
            </a:avLst>
          </a:prstGeom>
          <a:solidFill>
            <a:srgbClr val="123064"/>
          </a:solidFill>
          <a:ln w="12700">
            <a:solidFill>
              <a:srgbClr val="1E3F85"/>
            </a:solidFill>
            <a:prstDash val="solid"/>
          </a:ln>
        </p:spPr>
      </p:sp>
      <p:sp>
        <p:nvSpPr>
          <p:cNvPr id="27" name="Text 25"/>
          <p:cNvSpPr/>
          <p:nvPr/>
        </p:nvSpPr>
        <p:spPr>
          <a:xfrm>
            <a:off x="3493008" y="4023360"/>
            <a:ext cx="2331720" cy="274320"/>
          </a:xfrm>
          <a:prstGeom prst="rect">
            <a:avLst/>
          </a:prstGeom>
          <a:noFill/>
          <a:ln/>
        </p:spPr>
        <p:txBody>
          <a:bodyPr wrap="square" rtlCol="0" anchor="ctr"/>
          <a:lstStyle/>
          <a:p>
            <a:pPr indent="0" marL="0">
              <a:buNone/>
            </a:pPr>
            <a:r>
              <a:rPr lang="en-US" sz="1050" b="1" dirty="0">
                <a:solidFill>
                  <a:srgbClr val="00B4D8"/>
                </a:solidFill>
                <a:latin typeface="Consolas" pitchFamily="34" charset="0"/>
                <a:ea typeface="Consolas" pitchFamily="34" charset="-122"/>
                <a:cs typeface="Consolas" pitchFamily="34" charset="-120"/>
              </a:rPr>
              <a:t>-ai-model / -ai-endpoint</a:t>
            </a:r>
            <a:endParaRPr lang="en-US" sz="1050" dirty="0"/>
          </a:p>
        </p:txBody>
      </p:sp>
      <p:sp>
        <p:nvSpPr>
          <p:cNvPr id="28" name="Text 26"/>
          <p:cNvSpPr/>
          <p:nvPr/>
        </p:nvSpPr>
        <p:spPr>
          <a:xfrm>
            <a:off x="3493008" y="4279392"/>
            <a:ext cx="2331720" cy="493776"/>
          </a:xfrm>
          <a:prstGeom prst="rect">
            <a:avLst/>
          </a:prstGeom>
          <a:noFill/>
          <a:ln/>
        </p:spPr>
        <p:txBody>
          <a:bodyPr wrap="square" rtlCol="0" anchor="t"/>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Model and OpenAI-compatible endpoint (OpenRouter by default).</a:t>
            </a:r>
            <a:endParaRPr lang="en-US" sz="810" dirty="0"/>
          </a:p>
        </p:txBody>
      </p:sp>
      <p:sp>
        <p:nvSpPr>
          <p:cNvPr id="29" name="Text 27"/>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8F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1A4FD1"/>
                </a:solidFill>
                <a:latin typeface="Arial" pitchFamily="34" charset="0"/>
                <a:ea typeface="Arial" pitchFamily="34" charset="-122"/>
                <a:cs typeface="Arial" pitchFamily="34" charset="-120"/>
              </a:rPr>
              <a:t>USE CASES</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0A224F"/>
                </a:solidFill>
                <a:latin typeface="Arial" pitchFamily="34" charset="0"/>
                <a:ea typeface="Arial" pitchFamily="34" charset="-122"/>
                <a:cs typeface="Arial" pitchFamily="34" charset="-120"/>
              </a:rPr>
              <a:t>Where it is used every day</a:t>
            </a:r>
            <a:endParaRPr lang="en-US" sz="2400" dirty="0"/>
          </a:p>
        </p:txBody>
      </p:sp>
      <p:sp>
        <p:nvSpPr>
          <p:cNvPr id="4" name="Text 2"/>
          <p:cNvSpPr/>
          <p:nvPr/>
        </p:nvSpPr>
        <p:spPr>
          <a:xfrm>
            <a:off x="502920" y="1417320"/>
            <a:ext cx="8138160" cy="365760"/>
          </a:xfrm>
          <a:prstGeom prst="rect">
            <a:avLst/>
          </a:prstGeom>
          <a:noFill/>
          <a:ln/>
        </p:spPr>
        <p:txBody>
          <a:bodyPr wrap="square" rtlCol="0" anchor="ctr"/>
          <a:lstStyle/>
          <a:p>
            <a:pPr indent="0" marL="0">
              <a:buNone/>
            </a:pPr>
            <a:r>
              <a:rPr lang="en-US" sz="1150" dirty="0">
                <a:solidFill>
                  <a:srgbClr val="5B7297"/>
                </a:solidFill>
                <a:latin typeface="Arial" pitchFamily="34" charset="0"/>
                <a:ea typeface="Arial" pitchFamily="34" charset="-122"/>
                <a:cs typeface="Arial" pitchFamily="34" charset="-120"/>
              </a:rPr>
              <a:t>The same use cases we solve with customers in banking, healthcare and the public sector.</a:t>
            </a:r>
            <a:endParaRPr lang="en-US" sz="1150" dirty="0"/>
          </a:p>
        </p:txBody>
      </p:sp>
      <p:sp>
        <p:nvSpPr>
          <p:cNvPr id="5" name="Shape 3"/>
          <p:cNvSpPr/>
          <p:nvPr/>
        </p:nvSpPr>
        <p:spPr>
          <a:xfrm>
            <a:off x="502920" y="1965960"/>
            <a:ext cx="1965960" cy="2286000"/>
          </a:xfrm>
          <a:prstGeom prst="roundRect">
            <a:avLst>
              <a:gd name="adj" fmla="val 2326"/>
            </a:avLst>
          </a:prstGeom>
          <a:solidFill>
            <a:srgbClr val="FFFFFF"/>
          </a:solidFill>
          <a:ln w="12700">
            <a:solidFill>
              <a:srgbClr val="D8E3F5"/>
            </a:solidFill>
            <a:prstDash val="solid"/>
          </a:ln>
        </p:spPr>
      </p:sp>
      <p:sp>
        <p:nvSpPr>
          <p:cNvPr id="6" name="Shape 4"/>
          <p:cNvSpPr/>
          <p:nvPr/>
        </p:nvSpPr>
        <p:spPr>
          <a:xfrm>
            <a:off x="667512" y="2148840"/>
            <a:ext cx="384048" cy="384048"/>
          </a:xfrm>
          <a:prstGeom prst="roundRect">
            <a:avLst>
              <a:gd name="adj" fmla="val 11905"/>
            </a:avLst>
          </a:prstGeom>
          <a:solidFill>
            <a:srgbClr val="1A4FD1"/>
          </a:solidFill>
          <a:ln/>
        </p:spPr>
      </p:sp>
      <p:sp>
        <p:nvSpPr>
          <p:cNvPr id="7" name="Text 5"/>
          <p:cNvSpPr/>
          <p:nvPr/>
        </p:nvSpPr>
        <p:spPr>
          <a:xfrm>
            <a:off x="667512" y="2249424"/>
            <a:ext cx="384048" cy="201168"/>
          </a:xfrm>
          <a:prstGeom prst="rect">
            <a:avLst/>
          </a:prstGeom>
          <a:noFill/>
          <a:ln/>
        </p:spPr>
        <p:txBody>
          <a:bodyPr wrap="square"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01</a:t>
            </a:r>
            <a:endParaRPr lang="en-US" sz="900" dirty="0"/>
          </a:p>
        </p:txBody>
      </p:sp>
      <p:sp>
        <p:nvSpPr>
          <p:cNvPr id="8" name="Text 6"/>
          <p:cNvSpPr/>
          <p:nvPr/>
        </p:nvSpPr>
        <p:spPr>
          <a:xfrm>
            <a:off x="667512" y="2697480"/>
            <a:ext cx="1636776" cy="566928"/>
          </a:xfrm>
          <a:prstGeom prst="rect">
            <a:avLst/>
          </a:prstGeom>
          <a:noFill/>
          <a:ln/>
        </p:spPr>
        <p:txBody>
          <a:bodyPr wrap="square" rtlCol="0" anchor="t"/>
          <a:lstStyle/>
          <a:p>
            <a:pPr indent="0" marL="0">
              <a:buNone/>
            </a:pPr>
            <a:r>
              <a:rPr lang="en-US" sz="1050" b="1" dirty="0">
                <a:solidFill>
                  <a:srgbClr val="0A224F"/>
                </a:solidFill>
                <a:latin typeface="Arial" pitchFamily="34" charset="0"/>
                <a:ea typeface="Arial" pitchFamily="34" charset="-122"/>
                <a:cs typeface="Arial" pitchFamily="34" charset="-120"/>
              </a:rPr>
              <a:t>Feeding the tools</a:t>
            </a:r>
            <a:endParaRPr lang="en-US" sz="1050" dirty="0"/>
          </a:p>
        </p:txBody>
      </p:sp>
      <p:sp>
        <p:nvSpPr>
          <p:cNvPr id="9" name="Text 7"/>
          <p:cNvSpPr/>
          <p:nvPr/>
        </p:nvSpPr>
        <p:spPr>
          <a:xfrm>
            <a:off x="667512" y="3310128"/>
            <a:ext cx="1636776" cy="822960"/>
          </a:xfrm>
          <a:prstGeom prst="rect">
            <a:avLst/>
          </a:prstGeom>
          <a:noFill/>
          <a:ln/>
        </p:spPr>
        <p:txBody>
          <a:bodyPr wrap="square" rtlCol="0" anchor="t"/>
          <a:lstStyle/>
          <a:p>
            <a:pPr indent="0" marL="0">
              <a:lnSpc>
                <a:spcPct val="128000"/>
              </a:lnSpc>
              <a:buNone/>
            </a:pPr>
            <a:r>
              <a:rPr lang="en-US" sz="830" dirty="0">
                <a:solidFill>
                  <a:srgbClr val="5B7297"/>
                </a:solidFill>
                <a:latin typeface="Arial" pitchFamily="34" charset="0"/>
                <a:ea typeface="Arial" pitchFamily="34" charset="-122"/>
                <a:cs typeface="Arial" pitchFamily="34" charset="-120"/>
              </a:rPr>
              <a:t>Generate the JSON that nsadafile, nsadaloader and nsadamask use to validate and name fields.</a:t>
            </a:r>
            <a:endParaRPr lang="en-US" sz="830" dirty="0"/>
          </a:p>
        </p:txBody>
      </p:sp>
      <p:sp>
        <p:nvSpPr>
          <p:cNvPr id="10" name="Shape 8"/>
          <p:cNvSpPr/>
          <p:nvPr/>
        </p:nvSpPr>
        <p:spPr>
          <a:xfrm>
            <a:off x="2651760" y="1965960"/>
            <a:ext cx="1965960" cy="2286000"/>
          </a:xfrm>
          <a:prstGeom prst="roundRect">
            <a:avLst>
              <a:gd name="adj" fmla="val 2326"/>
            </a:avLst>
          </a:prstGeom>
          <a:solidFill>
            <a:srgbClr val="FFFFFF"/>
          </a:solidFill>
          <a:ln w="12700">
            <a:solidFill>
              <a:srgbClr val="D8E3F5"/>
            </a:solidFill>
            <a:prstDash val="solid"/>
          </a:ln>
        </p:spPr>
      </p:sp>
      <p:sp>
        <p:nvSpPr>
          <p:cNvPr id="11" name="Shape 9"/>
          <p:cNvSpPr/>
          <p:nvPr/>
        </p:nvSpPr>
        <p:spPr>
          <a:xfrm>
            <a:off x="2816352" y="2148840"/>
            <a:ext cx="384048" cy="384048"/>
          </a:xfrm>
          <a:prstGeom prst="roundRect">
            <a:avLst>
              <a:gd name="adj" fmla="val 11905"/>
            </a:avLst>
          </a:prstGeom>
          <a:solidFill>
            <a:srgbClr val="1A4FD1"/>
          </a:solidFill>
          <a:ln/>
        </p:spPr>
      </p:sp>
      <p:sp>
        <p:nvSpPr>
          <p:cNvPr id="12" name="Text 10"/>
          <p:cNvSpPr/>
          <p:nvPr/>
        </p:nvSpPr>
        <p:spPr>
          <a:xfrm>
            <a:off x="2816352" y="2249424"/>
            <a:ext cx="384048" cy="201168"/>
          </a:xfrm>
          <a:prstGeom prst="rect">
            <a:avLst/>
          </a:prstGeom>
          <a:noFill/>
          <a:ln/>
        </p:spPr>
        <p:txBody>
          <a:bodyPr wrap="square"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02</a:t>
            </a:r>
            <a:endParaRPr lang="en-US" sz="900" dirty="0"/>
          </a:p>
        </p:txBody>
      </p:sp>
      <p:sp>
        <p:nvSpPr>
          <p:cNvPr id="13" name="Text 11"/>
          <p:cNvSpPr/>
          <p:nvPr/>
        </p:nvSpPr>
        <p:spPr>
          <a:xfrm>
            <a:off x="2816352" y="2697480"/>
            <a:ext cx="1636776" cy="566928"/>
          </a:xfrm>
          <a:prstGeom prst="rect">
            <a:avLst/>
          </a:prstGeom>
          <a:noFill/>
          <a:ln/>
        </p:spPr>
        <p:txBody>
          <a:bodyPr wrap="square" rtlCol="0" anchor="t"/>
          <a:lstStyle/>
          <a:p>
            <a:pPr indent="0" marL="0">
              <a:buNone/>
            </a:pPr>
            <a:r>
              <a:rPr lang="en-US" sz="1050" b="1" dirty="0">
                <a:solidFill>
                  <a:srgbClr val="0A224F"/>
                </a:solidFill>
                <a:latin typeface="Arial" pitchFamily="34" charset="0"/>
                <a:ea typeface="Arial" pitchFamily="34" charset="-122"/>
                <a:cs typeface="Arial" pitchFamily="34" charset="-120"/>
              </a:rPr>
              <a:t>Documenting the installation</a:t>
            </a:r>
            <a:endParaRPr lang="en-US" sz="1050" dirty="0"/>
          </a:p>
        </p:txBody>
      </p:sp>
      <p:sp>
        <p:nvSpPr>
          <p:cNvPr id="14" name="Text 12"/>
          <p:cNvSpPr/>
          <p:nvPr/>
        </p:nvSpPr>
        <p:spPr>
          <a:xfrm>
            <a:off x="2816352" y="3310128"/>
            <a:ext cx="1636776" cy="822960"/>
          </a:xfrm>
          <a:prstGeom prst="rect">
            <a:avLst/>
          </a:prstGeom>
          <a:noFill/>
          <a:ln/>
        </p:spPr>
        <p:txBody>
          <a:bodyPr wrap="square" rtlCol="0" anchor="t"/>
          <a:lstStyle/>
          <a:p>
            <a:pPr indent="0" marL="0">
              <a:lnSpc>
                <a:spcPct val="128000"/>
              </a:lnSpc>
              <a:buNone/>
            </a:pPr>
            <a:r>
              <a:rPr lang="en-US" sz="830" dirty="0">
                <a:solidFill>
                  <a:srgbClr val="5B7297"/>
                </a:solidFill>
                <a:latin typeface="Arial" pitchFamily="34" charset="0"/>
                <a:ea typeface="Arial" pitchFamily="34" charset="-122"/>
                <a:cs typeface="Arial" pitchFamily="34" charset="-120"/>
              </a:rPr>
              <a:t>A readable inventory of files, fields and formats that you can version.</a:t>
            </a:r>
            <a:endParaRPr lang="en-US" sz="830" dirty="0"/>
          </a:p>
        </p:txBody>
      </p:sp>
      <p:sp>
        <p:nvSpPr>
          <p:cNvPr id="15" name="Shape 13"/>
          <p:cNvSpPr/>
          <p:nvPr/>
        </p:nvSpPr>
        <p:spPr>
          <a:xfrm>
            <a:off x="4800600" y="1965960"/>
            <a:ext cx="1965960" cy="2286000"/>
          </a:xfrm>
          <a:prstGeom prst="roundRect">
            <a:avLst>
              <a:gd name="adj" fmla="val 2326"/>
            </a:avLst>
          </a:prstGeom>
          <a:solidFill>
            <a:srgbClr val="FFFFFF"/>
          </a:solidFill>
          <a:ln w="12700">
            <a:solidFill>
              <a:srgbClr val="D8E3F5"/>
            </a:solidFill>
            <a:prstDash val="solid"/>
          </a:ln>
        </p:spPr>
      </p:sp>
      <p:sp>
        <p:nvSpPr>
          <p:cNvPr id="16" name="Shape 14"/>
          <p:cNvSpPr/>
          <p:nvPr/>
        </p:nvSpPr>
        <p:spPr>
          <a:xfrm>
            <a:off x="4965192" y="2148840"/>
            <a:ext cx="384048" cy="384048"/>
          </a:xfrm>
          <a:prstGeom prst="roundRect">
            <a:avLst>
              <a:gd name="adj" fmla="val 11905"/>
            </a:avLst>
          </a:prstGeom>
          <a:solidFill>
            <a:srgbClr val="1A4FD1"/>
          </a:solidFill>
          <a:ln/>
        </p:spPr>
      </p:sp>
      <p:sp>
        <p:nvSpPr>
          <p:cNvPr id="17" name="Text 15"/>
          <p:cNvSpPr/>
          <p:nvPr/>
        </p:nvSpPr>
        <p:spPr>
          <a:xfrm>
            <a:off x="4965192" y="2249424"/>
            <a:ext cx="384048" cy="201168"/>
          </a:xfrm>
          <a:prstGeom prst="rect">
            <a:avLst/>
          </a:prstGeom>
          <a:noFill/>
          <a:ln/>
        </p:spPr>
        <p:txBody>
          <a:bodyPr wrap="square"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03</a:t>
            </a:r>
            <a:endParaRPr lang="en-US" sz="900" dirty="0"/>
          </a:p>
        </p:txBody>
      </p:sp>
      <p:sp>
        <p:nvSpPr>
          <p:cNvPr id="18" name="Text 16"/>
          <p:cNvSpPr/>
          <p:nvPr/>
        </p:nvSpPr>
        <p:spPr>
          <a:xfrm>
            <a:off x="4965192" y="2697480"/>
            <a:ext cx="1636776" cy="566928"/>
          </a:xfrm>
          <a:prstGeom prst="rect">
            <a:avLst/>
          </a:prstGeom>
          <a:noFill/>
          <a:ln/>
        </p:spPr>
        <p:txBody>
          <a:bodyPr wrap="square" rtlCol="0" anchor="t"/>
          <a:lstStyle/>
          <a:p>
            <a:pPr indent="0" marL="0">
              <a:buNone/>
            </a:pPr>
            <a:r>
              <a:rPr lang="en-US" sz="1050" b="1" dirty="0">
                <a:solidFill>
                  <a:srgbClr val="0A224F"/>
                </a:solidFill>
                <a:latin typeface="Arial" pitchFamily="34" charset="0"/>
                <a:ea typeface="Arial" pitchFamily="34" charset="-122"/>
                <a:cs typeface="Arial" pitchFamily="34" charset="-120"/>
              </a:rPr>
              <a:t>Auditing the DDM</a:t>
            </a:r>
            <a:endParaRPr lang="en-US" sz="1050" dirty="0"/>
          </a:p>
        </p:txBody>
      </p:sp>
      <p:sp>
        <p:nvSpPr>
          <p:cNvPr id="19" name="Text 17"/>
          <p:cNvSpPr/>
          <p:nvPr/>
        </p:nvSpPr>
        <p:spPr>
          <a:xfrm>
            <a:off x="4965192" y="3310128"/>
            <a:ext cx="1636776" cy="822960"/>
          </a:xfrm>
          <a:prstGeom prst="rect">
            <a:avLst/>
          </a:prstGeom>
          <a:noFill/>
          <a:ln/>
        </p:spPr>
        <p:txBody>
          <a:bodyPr wrap="square" rtlCol="0" anchor="t"/>
          <a:lstStyle/>
          <a:p>
            <a:pPr indent="0" marL="0">
              <a:lnSpc>
                <a:spcPct val="128000"/>
              </a:lnSpc>
              <a:buNone/>
            </a:pPr>
            <a:r>
              <a:rPr lang="en-US" sz="830" dirty="0">
                <a:solidFill>
                  <a:srgbClr val="5B7297"/>
                </a:solidFill>
                <a:latin typeface="Arial" pitchFamily="34" charset="0"/>
                <a:ea typeface="Arial" pitchFamily="34" charset="-122"/>
                <a:cs typeface="Arial" pitchFamily="34" charset="-120"/>
              </a:rPr>
              <a:t>Detect leftover fields, inconsistent types or differences between environments.</a:t>
            </a:r>
            <a:endParaRPr lang="en-US" sz="830" dirty="0"/>
          </a:p>
        </p:txBody>
      </p:sp>
      <p:sp>
        <p:nvSpPr>
          <p:cNvPr id="20" name="Shape 18"/>
          <p:cNvSpPr/>
          <p:nvPr/>
        </p:nvSpPr>
        <p:spPr>
          <a:xfrm>
            <a:off x="6949440" y="1965960"/>
            <a:ext cx="1965960" cy="2286000"/>
          </a:xfrm>
          <a:prstGeom prst="roundRect">
            <a:avLst>
              <a:gd name="adj" fmla="val 2326"/>
            </a:avLst>
          </a:prstGeom>
          <a:solidFill>
            <a:srgbClr val="FFFFFF"/>
          </a:solidFill>
          <a:ln w="12700">
            <a:solidFill>
              <a:srgbClr val="D8E3F5"/>
            </a:solidFill>
            <a:prstDash val="solid"/>
          </a:ln>
        </p:spPr>
      </p:sp>
      <p:sp>
        <p:nvSpPr>
          <p:cNvPr id="21" name="Shape 19"/>
          <p:cNvSpPr/>
          <p:nvPr/>
        </p:nvSpPr>
        <p:spPr>
          <a:xfrm>
            <a:off x="7114032" y="2148840"/>
            <a:ext cx="384048" cy="384048"/>
          </a:xfrm>
          <a:prstGeom prst="roundRect">
            <a:avLst>
              <a:gd name="adj" fmla="val 11905"/>
            </a:avLst>
          </a:prstGeom>
          <a:solidFill>
            <a:srgbClr val="1A4FD1"/>
          </a:solidFill>
          <a:ln/>
        </p:spPr>
      </p:sp>
      <p:sp>
        <p:nvSpPr>
          <p:cNvPr id="22" name="Text 20"/>
          <p:cNvSpPr/>
          <p:nvPr/>
        </p:nvSpPr>
        <p:spPr>
          <a:xfrm>
            <a:off x="7114032" y="2249424"/>
            <a:ext cx="384048" cy="201168"/>
          </a:xfrm>
          <a:prstGeom prst="rect">
            <a:avLst/>
          </a:prstGeom>
          <a:noFill/>
          <a:ln/>
        </p:spPr>
        <p:txBody>
          <a:bodyPr wrap="square"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04</a:t>
            </a:r>
            <a:endParaRPr lang="en-US" sz="900" dirty="0"/>
          </a:p>
        </p:txBody>
      </p:sp>
      <p:sp>
        <p:nvSpPr>
          <p:cNvPr id="23" name="Text 21"/>
          <p:cNvSpPr/>
          <p:nvPr/>
        </p:nvSpPr>
        <p:spPr>
          <a:xfrm>
            <a:off x="7114032" y="2697480"/>
            <a:ext cx="1636776" cy="566928"/>
          </a:xfrm>
          <a:prstGeom prst="rect">
            <a:avLst/>
          </a:prstGeom>
          <a:noFill/>
          <a:ln/>
        </p:spPr>
        <p:txBody>
          <a:bodyPr wrap="square" rtlCol="0" anchor="t"/>
          <a:lstStyle/>
          <a:p>
            <a:pPr indent="0" marL="0">
              <a:buNone/>
            </a:pPr>
            <a:r>
              <a:rPr lang="en-US" sz="1050" b="1" dirty="0">
                <a:solidFill>
                  <a:srgbClr val="0A224F"/>
                </a:solidFill>
                <a:latin typeface="Arial" pitchFamily="34" charset="0"/>
                <a:ea typeface="Arial" pitchFamily="34" charset="-122"/>
                <a:cs typeface="Arial" pitchFamily="34" charset="-120"/>
              </a:rPr>
              <a:t>Planning a migration</a:t>
            </a:r>
            <a:endParaRPr lang="en-US" sz="1050" dirty="0"/>
          </a:p>
        </p:txBody>
      </p:sp>
      <p:sp>
        <p:nvSpPr>
          <p:cNvPr id="24" name="Text 22"/>
          <p:cNvSpPr/>
          <p:nvPr/>
        </p:nvSpPr>
        <p:spPr>
          <a:xfrm>
            <a:off x="7114032" y="3310128"/>
            <a:ext cx="1636776" cy="822960"/>
          </a:xfrm>
          <a:prstGeom prst="rect">
            <a:avLst/>
          </a:prstGeom>
          <a:noFill/>
          <a:ln/>
        </p:spPr>
        <p:txBody>
          <a:bodyPr wrap="square" rtlCol="0" anchor="t"/>
          <a:lstStyle/>
          <a:p>
            <a:pPr indent="0" marL="0">
              <a:lnSpc>
                <a:spcPct val="128000"/>
              </a:lnSpc>
              <a:buNone/>
            </a:pPr>
            <a:r>
              <a:rPr lang="en-US" sz="830" dirty="0">
                <a:solidFill>
                  <a:srgbClr val="5B7297"/>
                </a:solidFill>
                <a:latin typeface="Arial" pitchFamily="34" charset="0"/>
                <a:ea typeface="Arial" pitchFamily="34" charset="-122"/>
                <a:cs typeface="Arial" pitchFamily="34" charset="-120"/>
              </a:rPr>
              <a:t>Know exactly what has to be migrated, field by field, before touching anything.</a:t>
            </a:r>
            <a:endParaRPr lang="en-US" sz="830" dirty="0"/>
          </a:p>
        </p:txBody>
      </p:sp>
      <p:sp>
        <p:nvSpPr>
          <p:cNvPr id="25" name="Text 23"/>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224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GETTING STARTED</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FFFFFF"/>
                </a:solidFill>
                <a:latin typeface="Arial" pitchFamily="34" charset="0"/>
                <a:ea typeface="Arial" pitchFamily="34" charset="-122"/>
                <a:cs typeface="Arial" pitchFamily="34" charset="-120"/>
              </a:rPr>
              <a:t>Install and generate the dictionary</a:t>
            </a:r>
            <a:endParaRPr lang="en-US" sz="2400" dirty="0"/>
          </a:p>
        </p:txBody>
      </p:sp>
      <p:sp>
        <p:nvSpPr>
          <p:cNvPr id="4" name="Shape 2"/>
          <p:cNvSpPr/>
          <p:nvPr/>
        </p:nvSpPr>
        <p:spPr>
          <a:xfrm>
            <a:off x="502920" y="1417320"/>
            <a:ext cx="3977640" cy="3063240"/>
          </a:xfrm>
          <a:prstGeom prst="roundRect">
            <a:avLst>
              <a:gd name="adj" fmla="val 1791"/>
            </a:avLst>
          </a:prstGeom>
          <a:solidFill>
            <a:srgbClr val="123064"/>
          </a:solidFill>
          <a:ln w="12700">
            <a:solidFill>
              <a:srgbClr val="1E3F85"/>
            </a:solidFill>
            <a:prstDash val="solid"/>
          </a:ln>
        </p:spPr>
      </p:sp>
      <p:sp>
        <p:nvSpPr>
          <p:cNvPr id="5" name="Text 3"/>
          <p:cNvSpPr/>
          <p:nvPr/>
        </p:nvSpPr>
        <p:spPr>
          <a:xfrm>
            <a:off x="731520" y="1627632"/>
            <a:ext cx="3566160" cy="274320"/>
          </a:xfrm>
          <a:prstGeom prst="rect">
            <a:avLst/>
          </a:prstGeom>
          <a:noFill/>
          <a:ln/>
        </p:spPr>
        <p:txBody>
          <a:bodyPr wrap="square" rtlCol="0" anchor="ctr"/>
          <a:lstStyle/>
          <a:p>
            <a:pPr indent="0" marL="0">
              <a:buNone/>
            </a:pPr>
            <a:r>
              <a:rPr lang="en-US" sz="1150" b="1" dirty="0">
                <a:solidFill>
                  <a:srgbClr val="FFFFFF"/>
                </a:solidFill>
                <a:latin typeface="Arial" pitchFamily="34" charset="0"/>
                <a:ea typeface="Arial" pitchFamily="34" charset="-122"/>
                <a:cs typeface="Arial" pitchFamily="34" charset="-120"/>
              </a:rPr>
              <a:t>Requirements</a:t>
            </a:r>
            <a:endParaRPr lang="en-US" sz="1150" dirty="0"/>
          </a:p>
        </p:txBody>
      </p:sp>
      <p:sp>
        <p:nvSpPr>
          <p:cNvPr id="6" name="Text 4"/>
          <p:cNvSpPr/>
          <p:nvPr/>
        </p:nvSpPr>
        <p:spPr>
          <a:xfrm>
            <a:off x="731520" y="2011680"/>
            <a:ext cx="3566160" cy="2286000"/>
          </a:xfrm>
          <a:prstGeom prst="rect">
            <a:avLst/>
          </a:prstGeom>
          <a:noFill/>
          <a:ln/>
        </p:spPr>
        <p:txBody>
          <a:bodyPr wrap="square" rtlCol="0" anchor="t"/>
          <a:lstStyle/>
          <a:p>
            <a:pPr marL="152400" indent="-152400">
              <a:lnSpc>
                <a:spcPct val="145000"/>
              </a:lnSpc>
              <a:buSzPct val="100000"/>
              <a:buChar char="•"/>
            </a:pPr>
            <a:r>
              <a:rPr lang="en-US" sz="950" dirty="0">
                <a:solidFill>
                  <a:srgbClr val="9FB4DA"/>
                </a:solidFill>
                <a:latin typeface="Arial" pitchFamily="34" charset="0"/>
                <a:ea typeface="Arial" pitchFamily="34" charset="-122"/>
                <a:cs typeface="Arial" pitchFamily="34" charset="-120"/>
              </a:rPr>
              <a:t>Linux x86-64 (RHEL 8 or RHEL 9)</a:t>
            </a:r>
            <a:endParaRPr lang="en-US" sz="950" dirty="0"/>
          </a:p>
          <a:p>
            <a:pPr marL="152400" indent="-152400">
              <a:lnSpc>
                <a:spcPct val="145000"/>
              </a:lnSpc>
              <a:buSzPct val="100000"/>
              <a:buChar char="•"/>
            </a:pPr>
            <a:r>
              <a:rPr lang="en-US" sz="950" dirty="0">
                <a:solidFill>
                  <a:srgbClr val="9FB4DA"/>
                </a:solidFill>
                <a:latin typeface="Arial" pitchFamily="34" charset="0"/>
                <a:ea typeface="Arial" pitchFamily="34" charset="-122"/>
                <a:cs typeface="Arial" pitchFamily="34" charset="-120"/>
              </a:rPr>
              <a:t>Read access to the Natural fuser</a:t>
            </a:r>
            <a:endParaRPr lang="en-US" sz="950" dirty="0"/>
          </a:p>
          <a:p>
            <a:pPr marL="152400" indent="-152400">
              <a:lnSpc>
                <a:spcPct val="145000"/>
              </a:lnSpc>
              <a:buSzPct val="100000"/>
              <a:buChar char="•"/>
            </a:pPr>
            <a:r>
              <a:rPr lang="en-US" sz="950" dirty="0">
                <a:solidFill>
                  <a:srgbClr val="9FB4DA"/>
                </a:solidFill>
                <a:latin typeface="Arial" pitchFamily="34" charset="0"/>
                <a:ea typeface="Arial" pitchFamily="34" charset="-122"/>
                <a:cs typeface="Arial" pitchFamily="34" charset="-120"/>
              </a:rPr>
              <a:t>Write permission where the JSON is generated</a:t>
            </a:r>
            <a:endParaRPr lang="en-US" sz="950" dirty="0"/>
          </a:p>
          <a:p>
            <a:pPr marL="152400" indent="-152400">
              <a:lnSpc>
                <a:spcPct val="145000"/>
              </a:lnSpc>
              <a:buSzPct val="100000"/>
              <a:buChar char="•"/>
            </a:pPr>
            <a:r>
              <a:rPr lang="en-US" sz="950" dirty="0">
                <a:solidFill>
                  <a:srgbClr val="9FB4DA"/>
                </a:solidFill>
                <a:latin typeface="Arial" pitchFamily="34" charset="0"/>
                <a:ea typeface="Arial" pitchFamily="34" charset="-122"/>
                <a:cs typeface="Arial" pitchFamily="34" charset="-120"/>
              </a:rPr>
              <a:t>No dependencies: static binary</a:t>
            </a:r>
            <a:endParaRPr lang="en-US" sz="950" dirty="0"/>
          </a:p>
          <a:p>
            <a:pPr marL="152400" indent="-152400">
              <a:lnSpc>
                <a:spcPct val="145000"/>
              </a:lnSpc>
              <a:buSzPct val="100000"/>
              <a:buChar char="•"/>
            </a:pPr>
            <a:r>
              <a:rPr lang="en-US" sz="950" dirty="0">
                <a:solidFill>
                  <a:srgbClr val="9FB4DA"/>
                </a:solidFill>
                <a:latin typeface="Arial" pitchFamily="34" charset="0"/>
                <a:ea typeface="Arial" pitchFamily="34" charset="-122"/>
                <a:cs typeface="Arial" pitchFamily="34" charset="-120"/>
              </a:rPr>
              <a:t>API key only if you use -ia</a:t>
            </a:r>
            <a:endParaRPr lang="en-US" sz="950" dirty="0"/>
          </a:p>
        </p:txBody>
      </p:sp>
      <p:sp>
        <p:nvSpPr>
          <p:cNvPr id="7" name="Shape 5"/>
          <p:cNvSpPr/>
          <p:nvPr/>
        </p:nvSpPr>
        <p:spPr>
          <a:xfrm>
            <a:off x="4709160" y="1417320"/>
            <a:ext cx="3931920" cy="3200400"/>
          </a:xfrm>
          <a:prstGeom prst="roundRect">
            <a:avLst>
              <a:gd name="adj" fmla="val 1714"/>
            </a:avLst>
          </a:prstGeom>
          <a:solidFill>
            <a:srgbClr val="0F1B3D"/>
          </a:solidFill>
          <a:ln w="12700">
            <a:solidFill>
              <a:srgbClr val="1E3F85"/>
            </a:solidFill>
            <a:prstDash val="solid"/>
          </a:ln>
        </p:spPr>
      </p:sp>
      <p:sp>
        <p:nvSpPr>
          <p:cNvPr id="8" name="Text 6"/>
          <p:cNvSpPr/>
          <p:nvPr/>
        </p:nvSpPr>
        <p:spPr>
          <a:xfrm>
            <a:off x="4937760" y="1627632"/>
            <a:ext cx="3474720" cy="274320"/>
          </a:xfrm>
          <a:prstGeom prst="rect">
            <a:avLst/>
          </a:prstGeom>
          <a:noFill/>
          <a:ln/>
        </p:spPr>
        <p:txBody>
          <a:bodyPr wrap="square" rtlCol="0" anchor="ctr"/>
          <a:lstStyle/>
          <a:p>
            <a:pPr indent="0" marL="0">
              <a:buNone/>
            </a:pPr>
            <a:r>
              <a:rPr lang="en-US" sz="1150" b="1" dirty="0">
                <a:solidFill>
                  <a:srgbClr val="FFFFFF"/>
                </a:solidFill>
                <a:latin typeface="Arial" pitchFamily="34" charset="0"/>
                <a:ea typeface="Arial" pitchFamily="34" charset="-122"/>
                <a:cs typeface="Arial" pitchFamily="34" charset="-120"/>
              </a:rPr>
              <a:t>Install and first run</a:t>
            </a:r>
            <a:endParaRPr lang="en-US" sz="1150" dirty="0"/>
          </a:p>
        </p:txBody>
      </p:sp>
      <p:sp>
        <p:nvSpPr>
          <p:cNvPr id="9" name="Text 7"/>
          <p:cNvSpPr/>
          <p:nvPr/>
        </p:nvSpPr>
        <p:spPr>
          <a:xfrm>
            <a:off x="4937760" y="1938528"/>
            <a:ext cx="3474720" cy="1828800"/>
          </a:xfrm>
          <a:prstGeom prst="rect">
            <a:avLst/>
          </a:prstGeom>
          <a:noFill/>
          <a:ln/>
        </p:spPr>
        <p:txBody>
          <a:bodyPr wrap="square" rtlCol="0" anchor="t"/>
          <a:lstStyle/>
          <a:p>
            <a:pPr indent="0" marL="0">
              <a:lnSpc>
                <a:spcPct val="130000"/>
              </a:lnSpc>
              <a:buNone/>
            </a:pPr>
            <a:r>
              <a:rPr lang="en-US" sz="810" dirty="0">
                <a:solidFill>
                  <a:srgbClr val="00B4D8"/>
                </a:solidFill>
                <a:latin typeface="Consolas" pitchFamily="34" charset="0"/>
                <a:ea typeface="Consolas" pitchFamily="34" charset="-122"/>
                <a:cs typeface="Consolas" pitchFamily="34" charset="-120"/>
              </a:rPr>
              <a:t># Install the suite</a:t>
            </a:r>
            <a:endParaRPr lang="en-US" sz="810" dirty="0"/>
          </a:p>
          <a:p>
            <a:pPr indent="0" marL="0">
              <a:lnSpc>
                <a:spcPct val="130000"/>
              </a:lnSpc>
              <a:buNone/>
            </a:pPr>
            <a:r>
              <a:rPr lang="en-US" sz="810" dirty="0">
                <a:solidFill>
                  <a:srgbClr val="00B4D8"/>
                </a:solidFill>
                <a:latin typeface="Consolas" pitchFamily="34" charset="0"/>
                <a:ea typeface="Consolas" pitchFamily="34" charset="-122"/>
                <a:cs typeface="Consolas" pitchFamily="34" charset="-120"/>
              </a:rPr>
              <a:t>./install.sh --prefix /opt/ns</a:t>
            </a:r>
            <a:endParaRPr lang="en-US" sz="810" dirty="0"/>
          </a:p>
          <a:p>
            <a:pPr indent="0" marL="0">
              <a:lnSpc>
                <a:spcPct val="130000"/>
              </a:lnSpc>
              <a:buNone/>
            </a:pPr>
            <a:endParaRPr lang="en-US" sz="810" dirty="0"/>
          </a:p>
          <a:p>
            <a:pPr indent="0" marL="0">
              <a:lnSpc>
                <a:spcPct val="130000"/>
              </a:lnSpc>
              <a:buNone/>
            </a:pPr>
            <a:r>
              <a:rPr lang="en-US" sz="810" dirty="0">
                <a:solidFill>
                  <a:srgbClr val="00B4D8"/>
                </a:solidFill>
                <a:latin typeface="Consolas" pitchFamily="34" charset="0"/>
                <a:ea typeface="Consolas" pitchFamily="34" charset="-122"/>
                <a:cs typeface="Consolas" pitchFamily="34" charset="-120"/>
              </a:rPr>
              <a:t># Generate the dictionary</a:t>
            </a:r>
            <a:endParaRPr lang="en-US" sz="810" dirty="0"/>
          </a:p>
          <a:p>
            <a:pPr indent="0" marL="0">
              <a:lnSpc>
                <a:spcPct val="130000"/>
              </a:lnSpc>
              <a:buNone/>
            </a:pPr>
            <a:r>
              <a:rPr lang="en-US" sz="810" dirty="0">
                <a:solidFill>
                  <a:srgbClr val="00B4D8"/>
                </a:solidFill>
                <a:latin typeface="Consolas" pitchFamily="34" charset="0"/>
                <a:ea typeface="Consolas" pitchFamily="34" charset="-122"/>
                <a:cs typeface="Consolas" pitchFamily="34" charset="-120"/>
              </a:rPr>
              <a:t>nsddm -fuserdir /opt/adasm/fuser \</a:t>
            </a:r>
            <a:endParaRPr lang="en-US" sz="810" dirty="0"/>
          </a:p>
          <a:p>
            <a:pPr indent="0" marL="0">
              <a:lnSpc>
                <a:spcPct val="130000"/>
              </a:lnSpc>
              <a:buNone/>
            </a:pPr>
            <a:r>
              <a:rPr lang="en-US" sz="810" dirty="0">
                <a:solidFill>
                  <a:srgbClr val="00B4D8"/>
                </a:solidFill>
                <a:latin typeface="Consolas" pitchFamily="34" charset="0"/>
                <a:ea typeface="Consolas" pitchFamily="34" charset="-122"/>
                <a:cs typeface="Consolas" pitchFamily="34" charset="-120"/>
              </a:rPr>
              <a:t>  -lib SYSTEM -outfile ddm.json</a:t>
            </a:r>
            <a:endParaRPr lang="en-US" sz="810" dirty="0"/>
          </a:p>
          <a:p>
            <a:pPr indent="0" marL="0">
              <a:lnSpc>
                <a:spcPct val="130000"/>
              </a:lnSpc>
              <a:buNone/>
            </a:pPr>
            <a:endParaRPr lang="en-US" sz="810" dirty="0"/>
          </a:p>
          <a:p>
            <a:pPr indent="0" marL="0">
              <a:lnSpc>
                <a:spcPct val="130000"/>
              </a:lnSpc>
              <a:buNone/>
            </a:pPr>
            <a:r>
              <a:rPr lang="en-US" sz="810" dirty="0">
                <a:solidFill>
                  <a:srgbClr val="00B4D8"/>
                </a:solidFill>
                <a:latin typeface="Consolas" pitchFamily="34" charset="0"/>
                <a:ea typeface="Consolas" pitchFamily="34" charset="-122"/>
                <a:cs typeface="Consolas" pitchFamily="34" charset="-120"/>
              </a:rPr>
              <a:t># Query the generated JSON</a:t>
            </a:r>
            <a:endParaRPr lang="en-US" sz="810" dirty="0"/>
          </a:p>
          <a:p>
            <a:pPr indent="0" marL="0">
              <a:lnSpc>
                <a:spcPct val="130000"/>
              </a:lnSpc>
              <a:buNone/>
            </a:pPr>
            <a:r>
              <a:rPr lang="en-US" sz="810" dirty="0">
                <a:solidFill>
                  <a:srgbClr val="00B4D8"/>
                </a:solidFill>
                <a:latin typeface="Consolas" pitchFamily="34" charset="0"/>
                <a:ea typeface="Consolas" pitchFamily="34" charset="-122"/>
                <a:cs typeface="Consolas" pitchFamily="34" charset="-120"/>
              </a:rPr>
              <a:t>nsddm -config ddm.json -list-files</a:t>
            </a:r>
            <a:endParaRPr lang="en-US" sz="810" dirty="0"/>
          </a:p>
        </p:txBody>
      </p:sp>
      <p:sp>
        <p:nvSpPr>
          <p:cNvPr id="10" name="Text 8"/>
          <p:cNvSpPr/>
          <p:nvPr/>
        </p:nvSpPr>
        <p:spPr>
          <a:xfrm>
            <a:off x="4937760" y="4041648"/>
            <a:ext cx="3474720" cy="457200"/>
          </a:xfrm>
          <a:prstGeom prst="rect">
            <a:avLst/>
          </a:prstGeom>
          <a:noFill/>
          <a:ln/>
        </p:spPr>
        <p:txBody>
          <a:bodyPr wrap="square" rtlCol="0" anchor="ctr"/>
          <a:lstStyle/>
          <a:p>
            <a:pPr indent="0" marL="0">
              <a:lnSpc>
                <a:spcPct val="125000"/>
              </a:lnSpc>
              <a:buNone/>
            </a:pPr>
            <a:r>
              <a:rPr lang="en-US" sz="810" dirty="0">
                <a:solidFill>
                  <a:srgbClr val="9FB4DA"/>
                </a:solidFill>
                <a:latin typeface="Arial" pitchFamily="34" charset="0"/>
                <a:ea typeface="Arial" pitchFamily="34" charset="-122"/>
                <a:cs typeface="Arial" pitchFamily="34" charset="-120"/>
              </a:rPr>
              <a:t>The generated JSON is the input of the other utilities: keep it under version control with the rest of your configuration.</a:t>
            </a:r>
            <a:endParaRPr lang="en-US" sz="810" dirty="0"/>
          </a:p>
        </p:txBody>
      </p:sp>
      <p:sp>
        <p:nvSpPr>
          <p:cNvPr id="11" name="Text 9"/>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8FF"/>
        </a:solidFill>
      </p:bgPr>
    </p:bg>
    <p:spTree>
      <p:nvGrpSpPr>
        <p:cNvPr id="1" name=""/>
        <p:cNvGrpSpPr/>
        <p:nvPr/>
      </p:nvGrpSpPr>
      <p:grpSpPr>
        <a:xfrm>
          <a:off x="0" y="0"/>
          <a:ext cx="0" cy="0"/>
          <a:chOff x="0" y="0"/>
          <a:chExt cx="0" cy="0"/>
        </a:xfrm>
      </p:grpSpPr>
      <p:sp>
        <p:nvSpPr>
          <p:cNvPr id="2" name="Text 0"/>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1A4FD1"/>
                </a:solidFill>
                <a:latin typeface="Arial" pitchFamily="34" charset="0"/>
                <a:ea typeface="Arial" pitchFamily="34" charset="-122"/>
                <a:cs typeface="Arial" pitchFamily="34" charset="-120"/>
              </a:rPr>
              <a:t>FREQUENTLY ASKED QUESTIONS</a:t>
            </a:r>
            <a:endParaRPr lang="en-US" sz="1050" dirty="0"/>
          </a:p>
        </p:txBody>
      </p:sp>
      <p:sp>
        <p:nvSpPr>
          <p:cNvPr id="3" name="Text 1"/>
          <p:cNvSpPr/>
          <p:nvPr/>
        </p:nvSpPr>
        <p:spPr>
          <a:xfrm>
            <a:off x="502920" y="658368"/>
            <a:ext cx="8138160" cy="822960"/>
          </a:xfrm>
          <a:prstGeom prst="rect">
            <a:avLst/>
          </a:prstGeom>
          <a:noFill/>
          <a:ln/>
        </p:spPr>
        <p:txBody>
          <a:bodyPr wrap="square" rtlCol="0" anchor="t"/>
          <a:lstStyle/>
          <a:p>
            <a:pPr indent="0" marL="0">
              <a:buNone/>
            </a:pPr>
            <a:r>
              <a:rPr lang="en-US" sz="2400" b="1" dirty="0">
                <a:solidFill>
                  <a:srgbClr val="0A224F"/>
                </a:solidFill>
                <a:latin typeface="Arial" pitchFamily="34" charset="0"/>
                <a:ea typeface="Arial" pitchFamily="34" charset="-122"/>
                <a:cs typeface="Arial" pitchFamily="34" charset="-120"/>
              </a:rPr>
              <a:t>What customers always ask</a:t>
            </a:r>
            <a:endParaRPr lang="en-US" sz="2400" dirty="0"/>
          </a:p>
        </p:txBody>
      </p:sp>
      <p:sp>
        <p:nvSpPr>
          <p:cNvPr id="4" name="Shape 2"/>
          <p:cNvSpPr/>
          <p:nvPr/>
        </p:nvSpPr>
        <p:spPr>
          <a:xfrm>
            <a:off x="502920" y="1554480"/>
            <a:ext cx="3977640" cy="1371600"/>
          </a:xfrm>
          <a:prstGeom prst="roundRect">
            <a:avLst>
              <a:gd name="adj" fmla="val 3333"/>
            </a:avLst>
          </a:prstGeom>
          <a:solidFill>
            <a:srgbClr val="FFFFFF"/>
          </a:solidFill>
          <a:ln w="12700">
            <a:solidFill>
              <a:srgbClr val="D8E3F5"/>
            </a:solidFill>
            <a:prstDash val="solid"/>
          </a:ln>
        </p:spPr>
      </p:sp>
      <p:sp>
        <p:nvSpPr>
          <p:cNvPr id="5" name="Text 3"/>
          <p:cNvSpPr/>
          <p:nvPr/>
        </p:nvSpPr>
        <p:spPr>
          <a:xfrm>
            <a:off x="685800" y="1700784"/>
            <a:ext cx="3611880" cy="274320"/>
          </a:xfrm>
          <a:prstGeom prst="rect">
            <a:avLst/>
          </a:prstGeom>
          <a:noFill/>
          <a:ln/>
        </p:spPr>
        <p:txBody>
          <a:bodyPr wrap="square" rtlCol="0" anchor="ctr"/>
          <a:lstStyle/>
          <a:p>
            <a:pPr indent="0" marL="0">
              <a:buNone/>
            </a:pPr>
            <a:r>
              <a:rPr lang="en-US" sz="1050" b="1" dirty="0">
                <a:solidFill>
                  <a:srgbClr val="0A224F"/>
                </a:solidFill>
                <a:latin typeface="Arial" pitchFamily="34" charset="0"/>
                <a:ea typeface="Arial" pitchFamily="34" charset="-122"/>
                <a:cs typeface="Arial" pitchFamily="34" charset="-120"/>
              </a:rPr>
              <a:t>Does it need the Adabas core?</a:t>
            </a:r>
            <a:endParaRPr lang="en-US" sz="1050" dirty="0"/>
          </a:p>
        </p:txBody>
      </p:sp>
      <p:sp>
        <p:nvSpPr>
          <p:cNvPr id="6" name="Text 4"/>
          <p:cNvSpPr/>
          <p:nvPr/>
        </p:nvSpPr>
        <p:spPr>
          <a:xfrm>
            <a:off x="685800" y="2011680"/>
            <a:ext cx="3611880" cy="768096"/>
          </a:xfrm>
          <a:prstGeom prst="rect">
            <a:avLst/>
          </a:prstGeom>
          <a:noFill/>
          <a:ln/>
        </p:spPr>
        <p:txBody>
          <a:bodyPr wrap="square" rtlCol="0" anchor="t"/>
          <a:lstStyle/>
          <a:p>
            <a:pPr indent="0" marL="0">
              <a:lnSpc>
                <a:spcPct val="130000"/>
              </a:lnSpc>
              <a:buNone/>
            </a:pPr>
            <a:r>
              <a:rPr lang="en-US" sz="860" dirty="0">
                <a:solidFill>
                  <a:srgbClr val="5B7297"/>
                </a:solidFill>
                <a:latin typeface="Arial" pitchFamily="34" charset="0"/>
                <a:ea typeface="Arial" pitchFamily="34" charset="-122"/>
                <a:cs typeface="Arial" pitchFamily="34" charset="-120"/>
              </a:rPr>
              <a:t>No. In generation mode it only reads the Natural fuser; in query mode it works on the JSON, with no connection at all.</a:t>
            </a:r>
            <a:endParaRPr lang="en-US" sz="860" dirty="0"/>
          </a:p>
        </p:txBody>
      </p:sp>
      <p:sp>
        <p:nvSpPr>
          <p:cNvPr id="7" name="Shape 5"/>
          <p:cNvSpPr/>
          <p:nvPr/>
        </p:nvSpPr>
        <p:spPr>
          <a:xfrm>
            <a:off x="4736592" y="1554480"/>
            <a:ext cx="3977640" cy="1371600"/>
          </a:xfrm>
          <a:prstGeom prst="roundRect">
            <a:avLst>
              <a:gd name="adj" fmla="val 3333"/>
            </a:avLst>
          </a:prstGeom>
          <a:solidFill>
            <a:srgbClr val="FFFFFF"/>
          </a:solidFill>
          <a:ln w="12700">
            <a:solidFill>
              <a:srgbClr val="D8E3F5"/>
            </a:solidFill>
            <a:prstDash val="solid"/>
          </a:ln>
        </p:spPr>
      </p:sp>
      <p:sp>
        <p:nvSpPr>
          <p:cNvPr id="8" name="Text 6"/>
          <p:cNvSpPr/>
          <p:nvPr/>
        </p:nvSpPr>
        <p:spPr>
          <a:xfrm>
            <a:off x="4919472" y="1700784"/>
            <a:ext cx="3611880" cy="274320"/>
          </a:xfrm>
          <a:prstGeom prst="rect">
            <a:avLst/>
          </a:prstGeom>
          <a:noFill/>
          <a:ln/>
        </p:spPr>
        <p:txBody>
          <a:bodyPr wrap="square" rtlCol="0" anchor="ctr"/>
          <a:lstStyle/>
          <a:p>
            <a:pPr indent="0" marL="0">
              <a:buNone/>
            </a:pPr>
            <a:r>
              <a:rPr lang="en-US" sz="1050" b="1" dirty="0">
                <a:solidFill>
                  <a:srgbClr val="0A224F"/>
                </a:solidFill>
                <a:latin typeface="Arial" pitchFamily="34" charset="0"/>
                <a:ea typeface="Arial" pitchFamily="34" charset="-122"/>
                <a:cs typeface="Arial" pitchFamily="34" charset="-120"/>
              </a:rPr>
              <a:t>What about files with no DB?</a:t>
            </a:r>
            <a:endParaRPr lang="en-US" sz="1050" dirty="0"/>
          </a:p>
        </p:txBody>
      </p:sp>
      <p:sp>
        <p:nvSpPr>
          <p:cNvPr id="9" name="Text 7"/>
          <p:cNvSpPr/>
          <p:nvPr/>
        </p:nvSpPr>
        <p:spPr>
          <a:xfrm>
            <a:off x="4919472" y="2011680"/>
            <a:ext cx="3611880" cy="768096"/>
          </a:xfrm>
          <a:prstGeom prst="rect">
            <a:avLst/>
          </a:prstGeom>
          <a:noFill/>
          <a:ln/>
        </p:spPr>
        <p:txBody>
          <a:bodyPr wrap="square" rtlCol="0" anchor="t"/>
          <a:lstStyle/>
          <a:p>
            <a:pPr indent="0" marL="0">
              <a:lnSpc>
                <a:spcPct val="130000"/>
              </a:lnSpc>
              <a:buNone/>
            </a:pPr>
            <a:r>
              <a:rPr lang="en-US" sz="860" dirty="0">
                <a:solidFill>
                  <a:srgbClr val="5B7297"/>
                </a:solidFill>
                <a:latin typeface="Arial" pitchFamily="34" charset="0"/>
                <a:ea typeface="Arial" pitchFamily="34" charset="-122"/>
                <a:cs typeface="Arial" pitchFamily="34" charset="-120"/>
              </a:rPr>
              <a:t>You can assign a default DBID with -default-dbid, so the JSON comes out complete and usable.</a:t>
            </a:r>
            <a:endParaRPr lang="en-US" sz="860" dirty="0"/>
          </a:p>
        </p:txBody>
      </p:sp>
      <p:sp>
        <p:nvSpPr>
          <p:cNvPr id="10" name="Shape 8"/>
          <p:cNvSpPr/>
          <p:nvPr/>
        </p:nvSpPr>
        <p:spPr>
          <a:xfrm>
            <a:off x="502920" y="3127248"/>
            <a:ext cx="3977640" cy="1371600"/>
          </a:xfrm>
          <a:prstGeom prst="roundRect">
            <a:avLst>
              <a:gd name="adj" fmla="val 3333"/>
            </a:avLst>
          </a:prstGeom>
          <a:solidFill>
            <a:srgbClr val="FFFFFF"/>
          </a:solidFill>
          <a:ln w="12700">
            <a:solidFill>
              <a:srgbClr val="D8E3F5"/>
            </a:solidFill>
            <a:prstDash val="solid"/>
          </a:ln>
        </p:spPr>
      </p:sp>
      <p:sp>
        <p:nvSpPr>
          <p:cNvPr id="11" name="Text 9"/>
          <p:cNvSpPr/>
          <p:nvPr/>
        </p:nvSpPr>
        <p:spPr>
          <a:xfrm>
            <a:off x="685800" y="3273552"/>
            <a:ext cx="3611880" cy="274320"/>
          </a:xfrm>
          <a:prstGeom prst="rect">
            <a:avLst/>
          </a:prstGeom>
          <a:noFill/>
          <a:ln/>
        </p:spPr>
        <p:txBody>
          <a:bodyPr wrap="square" rtlCol="0" anchor="ctr"/>
          <a:lstStyle/>
          <a:p>
            <a:pPr indent="0" marL="0">
              <a:buNone/>
            </a:pPr>
            <a:r>
              <a:rPr lang="en-US" sz="1050" b="1" dirty="0">
                <a:solidFill>
                  <a:srgbClr val="0A224F"/>
                </a:solidFill>
                <a:latin typeface="Arial" pitchFamily="34" charset="0"/>
                <a:ea typeface="Arial" pitchFamily="34" charset="-122"/>
                <a:cs typeface="Arial" pitchFamily="34" charset="-120"/>
              </a:rPr>
              <a:t>Is it safe to use with AI?</a:t>
            </a:r>
            <a:endParaRPr lang="en-US" sz="1050" dirty="0"/>
          </a:p>
        </p:txBody>
      </p:sp>
      <p:sp>
        <p:nvSpPr>
          <p:cNvPr id="12" name="Text 10"/>
          <p:cNvSpPr/>
          <p:nvPr/>
        </p:nvSpPr>
        <p:spPr>
          <a:xfrm>
            <a:off x="685800" y="3584448"/>
            <a:ext cx="3611880" cy="768096"/>
          </a:xfrm>
          <a:prstGeom prst="rect">
            <a:avLst/>
          </a:prstGeom>
          <a:noFill/>
          <a:ln/>
        </p:spPr>
        <p:txBody>
          <a:bodyPr wrap="square" rtlCol="0" anchor="t"/>
          <a:lstStyle/>
          <a:p>
            <a:pPr indent="0" marL="0">
              <a:lnSpc>
                <a:spcPct val="130000"/>
              </a:lnSpc>
              <a:buNone/>
            </a:pPr>
            <a:r>
              <a:rPr lang="en-US" sz="860" dirty="0">
                <a:solidFill>
                  <a:srgbClr val="5B7297"/>
                </a:solidFill>
                <a:latin typeface="Arial" pitchFamily="34" charset="0"/>
                <a:ea typeface="Arial" pitchFamily="34" charset="-122"/>
                <a:cs typeface="Arial" pitchFamily="34" charset="-120"/>
              </a:rPr>
              <a:t>AI enrichment is optional (-ia) and the answers are cached in ai_cache.json, so the call is not repeated.</a:t>
            </a:r>
            <a:endParaRPr lang="en-US" sz="860" dirty="0"/>
          </a:p>
        </p:txBody>
      </p:sp>
      <p:sp>
        <p:nvSpPr>
          <p:cNvPr id="13" name="Shape 11"/>
          <p:cNvSpPr/>
          <p:nvPr/>
        </p:nvSpPr>
        <p:spPr>
          <a:xfrm>
            <a:off x="4736592" y="3127248"/>
            <a:ext cx="3977640" cy="1371600"/>
          </a:xfrm>
          <a:prstGeom prst="roundRect">
            <a:avLst>
              <a:gd name="adj" fmla="val 3333"/>
            </a:avLst>
          </a:prstGeom>
          <a:solidFill>
            <a:srgbClr val="FFFFFF"/>
          </a:solidFill>
          <a:ln w="12700">
            <a:solidFill>
              <a:srgbClr val="D8E3F5"/>
            </a:solidFill>
            <a:prstDash val="solid"/>
          </a:ln>
        </p:spPr>
      </p:sp>
      <p:sp>
        <p:nvSpPr>
          <p:cNvPr id="14" name="Text 12"/>
          <p:cNvSpPr/>
          <p:nvPr/>
        </p:nvSpPr>
        <p:spPr>
          <a:xfrm>
            <a:off x="4919472" y="3273552"/>
            <a:ext cx="3611880" cy="274320"/>
          </a:xfrm>
          <a:prstGeom prst="rect">
            <a:avLst/>
          </a:prstGeom>
          <a:noFill/>
          <a:ln/>
        </p:spPr>
        <p:txBody>
          <a:bodyPr wrap="square" rtlCol="0" anchor="ctr"/>
          <a:lstStyle/>
          <a:p>
            <a:pPr indent="0" marL="0">
              <a:buNone/>
            </a:pPr>
            <a:r>
              <a:rPr lang="en-US" sz="1050" b="1" dirty="0">
                <a:solidFill>
                  <a:srgbClr val="0A224F"/>
                </a:solidFill>
                <a:latin typeface="Arial" pitchFamily="34" charset="0"/>
                <a:ea typeface="Arial" pitchFamily="34" charset="-122"/>
                <a:cs typeface="Arial" pitchFamily="34" charset="-120"/>
              </a:rPr>
              <a:t>Who consumes the JSON?</a:t>
            </a:r>
            <a:endParaRPr lang="en-US" sz="1050" dirty="0"/>
          </a:p>
        </p:txBody>
      </p:sp>
      <p:sp>
        <p:nvSpPr>
          <p:cNvPr id="15" name="Text 13"/>
          <p:cNvSpPr/>
          <p:nvPr/>
        </p:nvSpPr>
        <p:spPr>
          <a:xfrm>
            <a:off x="4919472" y="3584448"/>
            <a:ext cx="3611880" cy="768096"/>
          </a:xfrm>
          <a:prstGeom prst="rect">
            <a:avLst/>
          </a:prstGeom>
          <a:noFill/>
          <a:ln/>
        </p:spPr>
        <p:txBody>
          <a:bodyPr wrap="square" rtlCol="0" anchor="t"/>
          <a:lstStyle/>
          <a:p>
            <a:pPr indent="0" marL="0">
              <a:lnSpc>
                <a:spcPct val="130000"/>
              </a:lnSpc>
              <a:buNone/>
            </a:pPr>
            <a:r>
              <a:rPr lang="en-US" sz="860" dirty="0">
                <a:solidFill>
                  <a:srgbClr val="5B7297"/>
                </a:solidFill>
                <a:latin typeface="Arial" pitchFamily="34" charset="0"/>
                <a:ea typeface="Arial" pitchFamily="34" charset="-122"/>
                <a:cs typeface="Arial" pitchFamily="34" charset="-120"/>
              </a:rPr>
              <a:t>nsadafile, nsadaloader and nsadamask: it gives them logical field names and length validation.</a:t>
            </a:r>
            <a:endParaRPr lang="en-US" sz="860" dirty="0"/>
          </a:p>
        </p:txBody>
      </p:sp>
      <p:sp>
        <p:nvSpPr>
          <p:cNvPr id="16" name="Text 14"/>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224F"/>
        </a:solidFill>
      </p:bgPr>
    </p:bg>
    <p:spTree>
      <p:nvGrpSpPr>
        <p:cNvPr id="1" name=""/>
        <p:cNvGrpSpPr/>
        <p:nvPr/>
      </p:nvGrpSpPr>
      <p:grpSpPr>
        <a:xfrm>
          <a:off x="0" y="0"/>
          <a:ext cx="0" cy="0"/>
          <a:chOff x="0" y="0"/>
          <a:chExt cx="0" cy="0"/>
        </a:xfrm>
      </p:grpSpPr>
      <p:sp>
        <p:nvSpPr>
          <p:cNvPr id="2" name="Shape 0"/>
          <p:cNvSpPr/>
          <p:nvPr/>
        </p:nvSpPr>
        <p:spPr>
          <a:xfrm>
            <a:off x="6217920" y="-1645920"/>
            <a:ext cx="5120640" cy="5120640"/>
          </a:xfrm>
          <a:prstGeom prst="ellipse">
            <a:avLst/>
          </a:prstGeom>
          <a:solidFill>
            <a:srgbClr val="7B2CBF">
              <a:alpha val="20000"/>
            </a:srgbClr>
          </a:solidFill>
          <a:ln/>
        </p:spPr>
      </p:sp>
      <p:sp>
        <p:nvSpPr>
          <p:cNvPr id="3" name="Shape 1"/>
          <p:cNvSpPr/>
          <p:nvPr/>
        </p:nvSpPr>
        <p:spPr>
          <a:xfrm>
            <a:off x="-1463040" y="3108960"/>
            <a:ext cx="3108960" cy="3108960"/>
          </a:xfrm>
          <a:prstGeom prst="ellipse">
            <a:avLst/>
          </a:prstGeom>
          <a:solidFill>
            <a:srgbClr val="00B4D8">
              <a:alpha val="12000"/>
            </a:srgbClr>
          </a:solidFill>
          <a:ln/>
        </p:spPr>
      </p:sp>
      <p:sp>
        <p:nvSpPr>
          <p:cNvPr id="4" name="Text 2"/>
          <p:cNvSpPr/>
          <p:nvPr/>
        </p:nvSpPr>
        <p:spPr>
          <a:xfrm>
            <a:off x="502920" y="329184"/>
            <a:ext cx="8229600" cy="274320"/>
          </a:xfrm>
          <a:prstGeom prst="rect">
            <a:avLst/>
          </a:prstGeom>
          <a:noFill/>
          <a:ln/>
        </p:spPr>
        <p:txBody>
          <a:bodyPr wrap="square" rtlCol="0" anchor="ctr"/>
          <a:lstStyle/>
          <a:p>
            <a:pPr indent="0" marL="0">
              <a:buNone/>
            </a:pPr>
            <a:r>
              <a:rPr lang="en-US" sz="1050" b="1" spc="300" kern="0" dirty="0">
                <a:solidFill>
                  <a:srgbClr val="00B4D8"/>
                </a:solidFill>
                <a:latin typeface="Arial" pitchFamily="34" charset="0"/>
                <a:ea typeface="Arial" pitchFamily="34" charset="-122"/>
                <a:cs typeface="Arial" pitchFamily="34" charset="-120"/>
              </a:rPr>
              <a:t>NEXT STEP</a:t>
            </a:r>
            <a:endParaRPr lang="en-US" sz="1050" dirty="0"/>
          </a:p>
        </p:txBody>
      </p:sp>
      <p:sp>
        <p:nvSpPr>
          <p:cNvPr id="5" name="Text 3"/>
          <p:cNvSpPr/>
          <p:nvPr/>
        </p:nvSpPr>
        <p:spPr>
          <a:xfrm>
            <a:off x="502920" y="868680"/>
            <a:ext cx="6035040" cy="1371600"/>
          </a:xfrm>
          <a:prstGeom prst="rect">
            <a:avLst/>
          </a:prstGeom>
          <a:noFill/>
          <a:ln/>
        </p:spPr>
        <p:txBody>
          <a:bodyPr wrap="square" rtlCol="0" anchor="t"/>
          <a:lstStyle/>
          <a:p>
            <a:pPr indent="0" marL="0">
              <a:lnSpc>
                <a:spcPct val="105000"/>
              </a:lnSpc>
              <a:buNone/>
            </a:pPr>
            <a:r>
              <a:rPr lang="en-US" sz="2900" b="1" dirty="0">
                <a:solidFill>
                  <a:srgbClr val="FFFFFF"/>
                </a:solidFill>
                <a:latin typeface="Arial" pitchFamily="34" charset="0"/>
                <a:ea typeface="Arial" pitchFamily="34" charset="-122"/>
                <a:cs typeface="Arial" pitchFamily="34" charset="-120"/>
              </a:rPr>
              <a:t>Open up your DDM</a:t>
            </a:r>
            <a:endParaRPr lang="en-US" sz="2900" dirty="0"/>
          </a:p>
          <a:p>
            <a:pPr indent="0" marL="0">
              <a:lnSpc>
                <a:spcPct val="105000"/>
              </a:lnSpc>
              <a:buNone/>
            </a:pPr>
            <a:r>
              <a:rPr lang="en-US" sz="2900" b="1" dirty="0">
                <a:solidFill>
                  <a:srgbClr val="FFFFFF"/>
                </a:solidFill>
                <a:latin typeface="Arial" pitchFamily="34" charset="0"/>
                <a:ea typeface="Arial" pitchFamily="34" charset="-122"/>
                <a:cs typeface="Arial" pitchFamily="34" charset="-120"/>
              </a:rPr>
              <a:t>and put the whole</a:t>
            </a:r>
            <a:endParaRPr lang="en-US" sz="2900" dirty="0"/>
          </a:p>
          <a:p>
            <a:pPr indent="0" marL="0">
              <a:lnSpc>
                <a:spcPct val="105000"/>
              </a:lnSpc>
              <a:buNone/>
            </a:pPr>
            <a:r>
              <a:rPr lang="en-US" sz="2900" b="1" dirty="0">
                <a:solidFill>
                  <a:srgbClr val="FFFFFF"/>
                </a:solidFill>
                <a:latin typeface="Arial" pitchFamily="34" charset="0"/>
                <a:ea typeface="Arial" pitchFamily="34" charset="-122"/>
                <a:cs typeface="Arial" pitchFamily="34" charset="-120"/>
              </a:rPr>
              <a:t>suite to work.</a:t>
            </a:r>
            <a:endParaRPr lang="en-US" sz="2900" dirty="0"/>
          </a:p>
        </p:txBody>
      </p:sp>
      <p:sp>
        <p:nvSpPr>
          <p:cNvPr id="6" name="Text 4"/>
          <p:cNvSpPr/>
          <p:nvPr/>
        </p:nvSpPr>
        <p:spPr>
          <a:xfrm>
            <a:off x="502920" y="2331720"/>
            <a:ext cx="5394960" cy="914400"/>
          </a:xfrm>
          <a:prstGeom prst="rect">
            <a:avLst/>
          </a:prstGeom>
          <a:noFill/>
          <a:ln/>
        </p:spPr>
        <p:txBody>
          <a:bodyPr wrap="square" rtlCol="0" anchor="ctr"/>
          <a:lstStyle/>
          <a:p>
            <a:pPr indent="0" marL="0">
              <a:lnSpc>
                <a:spcPct val="135000"/>
              </a:lnSpc>
              <a:buNone/>
            </a:pPr>
            <a:r>
              <a:rPr lang="en-US" sz="1200" dirty="0">
                <a:solidFill>
                  <a:srgbClr val="9FB4DA"/>
                </a:solidFill>
                <a:latin typeface="Arial" pitchFamily="34" charset="0"/>
                <a:ea typeface="Arial" pitchFamily="34" charset="-122"/>
                <a:cs typeface="Arial" pitchFamily="34" charset="-120"/>
              </a:rPr>
              <a:t>Ask for a demo with your fuser: we show the generated dictionary and the tools that consume it.</a:t>
            </a:r>
            <a:endParaRPr lang="en-US" sz="1200" dirty="0"/>
          </a:p>
        </p:txBody>
      </p:sp>
      <p:sp>
        <p:nvSpPr>
          <p:cNvPr id="7" name="Shape 5"/>
          <p:cNvSpPr/>
          <p:nvPr/>
        </p:nvSpPr>
        <p:spPr>
          <a:xfrm>
            <a:off x="502920" y="3429000"/>
            <a:ext cx="2377440" cy="420624"/>
          </a:xfrm>
          <a:prstGeom prst="roundRect">
            <a:avLst>
              <a:gd name="adj" fmla="val 13043"/>
            </a:avLst>
          </a:prstGeom>
          <a:solidFill>
            <a:srgbClr val="00B4D8"/>
          </a:solidFill>
          <a:ln/>
        </p:spPr>
      </p:sp>
      <p:sp>
        <p:nvSpPr>
          <p:cNvPr id="8" name="Text 6"/>
          <p:cNvSpPr/>
          <p:nvPr/>
        </p:nvSpPr>
        <p:spPr>
          <a:xfrm>
            <a:off x="502920" y="3429000"/>
            <a:ext cx="2377440" cy="420624"/>
          </a:xfrm>
          <a:prstGeom prst="rect">
            <a:avLst/>
          </a:prstGeom>
          <a:noFill/>
          <a:ln/>
        </p:spPr>
        <p:txBody>
          <a:bodyPr wrap="square" rtlCol="0" anchor="ctr"/>
          <a:lstStyle/>
          <a:p>
            <a:pPr algn="ctr" indent="0" marL="0">
              <a:buNone/>
            </a:pPr>
            <a:r>
              <a:rPr lang="en-US" sz="1200" b="1" dirty="0">
                <a:solidFill>
                  <a:srgbClr val="0A224F"/>
                </a:solidFill>
                <a:latin typeface="Arial" pitchFamily="34" charset="0"/>
                <a:ea typeface="Arial" pitchFamily="34" charset="-122"/>
                <a:cs typeface="Arial" pitchFamily="34" charset="-120"/>
              </a:rPr>
              <a:t>REQUEST A DEMO  →</a:t>
            </a:r>
            <a:endParaRPr lang="en-US" sz="1200" dirty="0"/>
          </a:p>
        </p:txBody>
      </p:sp>
      <p:sp>
        <p:nvSpPr>
          <p:cNvPr id="9" name="Text 7"/>
          <p:cNvSpPr/>
          <p:nvPr/>
        </p:nvSpPr>
        <p:spPr>
          <a:xfrm>
            <a:off x="502920" y="4023360"/>
            <a:ext cx="4937760" cy="548640"/>
          </a:xfrm>
          <a:prstGeom prst="rect">
            <a:avLst/>
          </a:prstGeom>
          <a:noFill/>
          <a:ln/>
        </p:spPr>
        <p:txBody>
          <a:bodyPr wrap="square" rtlCol="0" anchor="ctr"/>
          <a:lstStyle/>
          <a:p>
            <a:pPr indent="0" marL="0">
              <a:lnSpc>
                <a:spcPct val="135000"/>
              </a:lnSpc>
              <a:buNone/>
            </a:pPr>
            <a:r>
              <a:rPr lang="en-US" sz="950" dirty="0">
                <a:solidFill>
                  <a:srgbClr val="9FB4DA"/>
                </a:solidFill>
                <a:latin typeface="Arial" pitchFamily="34" charset="0"/>
                <a:ea typeface="Arial" pitchFamily="34" charset="-122"/>
                <a:cs typeface="Arial" pitchFamily="34" charset="-120"/>
              </a:rPr>
              <a:t>nacarsoft.com  ·  support@nacarsoft.com  ·  +34 910 038 502</a:t>
            </a:r>
            <a:endParaRPr lang="en-US" sz="950" dirty="0"/>
          </a:p>
        </p:txBody>
      </p:sp>
      <p:sp>
        <p:nvSpPr>
          <p:cNvPr id="10" name="Shape 8"/>
          <p:cNvSpPr/>
          <p:nvPr/>
        </p:nvSpPr>
        <p:spPr>
          <a:xfrm>
            <a:off x="6172200" y="1143000"/>
            <a:ext cx="2468880" cy="3246120"/>
          </a:xfrm>
          <a:prstGeom prst="roundRect">
            <a:avLst>
              <a:gd name="adj" fmla="val 2222"/>
            </a:avLst>
          </a:prstGeom>
          <a:solidFill>
            <a:srgbClr val="123064"/>
          </a:solidFill>
          <a:ln w="12700">
            <a:solidFill>
              <a:srgbClr val="1E3F85"/>
            </a:solidFill>
            <a:prstDash val="solid"/>
          </a:ln>
        </p:spPr>
      </p:sp>
      <p:sp>
        <p:nvSpPr>
          <p:cNvPr id="11" name="Text 9"/>
          <p:cNvSpPr/>
          <p:nvPr/>
        </p:nvSpPr>
        <p:spPr>
          <a:xfrm>
            <a:off x="6355080" y="1371600"/>
            <a:ext cx="2103120" cy="274320"/>
          </a:xfrm>
          <a:prstGeom prst="rect">
            <a:avLst/>
          </a:prstGeom>
          <a:noFill/>
          <a:ln/>
        </p:spPr>
        <p:txBody>
          <a:bodyPr wrap="square" rtlCol="0" anchor="ctr"/>
          <a:lstStyle/>
          <a:p>
            <a:pPr algn="ctr" indent="0" marL="0">
              <a:buNone/>
            </a:pPr>
            <a:r>
              <a:rPr lang="en-US" sz="1050" b="1" dirty="0">
                <a:solidFill>
                  <a:srgbClr val="FFFFFF"/>
                </a:solidFill>
                <a:latin typeface="Arial" pitchFamily="34" charset="0"/>
                <a:ea typeface="Arial" pitchFamily="34" charset="-122"/>
                <a:cs typeface="Arial" pitchFamily="34" charset="-120"/>
              </a:rPr>
              <a:t>NSDdm at a glance</a:t>
            </a:r>
            <a:endParaRPr lang="en-US" sz="1050" dirty="0"/>
          </a:p>
        </p:txBody>
      </p:sp>
      <p:sp>
        <p:nvSpPr>
          <p:cNvPr id="12" name="Text 10"/>
          <p:cNvSpPr/>
          <p:nvPr/>
        </p:nvSpPr>
        <p:spPr>
          <a:xfrm>
            <a:off x="6355080" y="1783080"/>
            <a:ext cx="2103120" cy="2468880"/>
          </a:xfrm>
          <a:prstGeom prst="rect">
            <a:avLst/>
          </a:prstGeom>
          <a:noFill/>
          <a:ln/>
        </p:spPr>
        <p:txBody>
          <a:bodyPr wrap="square" rtlCol="0" anchor="t"/>
          <a:lstStyle/>
          <a:p>
            <a:pPr marL="152400" indent="-152400">
              <a:lnSpc>
                <a:spcPct val="145000"/>
              </a:lnSpc>
              <a:buSzPct val="100000"/>
              <a:buChar char="•"/>
            </a:pPr>
            <a:r>
              <a:rPr lang="en-US" sz="840" dirty="0">
                <a:solidFill>
                  <a:srgbClr val="9FB4DA"/>
                </a:solidFill>
                <a:latin typeface="Arial" pitchFamily="34" charset="0"/>
                <a:ea typeface="Arial" pitchFamily="34" charset="-122"/>
                <a:cs typeface="Arial" pitchFamily="34" charset="-120"/>
              </a:rPr>
              <a:t>fuser scan and JSON output</a:t>
            </a:r>
            <a:endParaRPr lang="en-US" sz="840" dirty="0"/>
          </a:p>
          <a:p>
            <a:pPr marL="152400" indent="-152400">
              <a:lnSpc>
                <a:spcPct val="145000"/>
              </a:lnSpc>
              <a:buSzPct val="100000"/>
              <a:buChar char="•"/>
            </a:pPr>
            <a:r>
              <a:rPr lang="en-US" sz="840" dirty="0">
                <a:solidFill>
                  <a:srgbClr val="9FB4DA"/>
                </a:solidFill>
                <a:latin typeface="Arial" pitchFamily="34" charset="0"/>
                <a:ea typeface="Arial" pitchFamily="34" charset="-122"/>
                <a:cs typeface="Arial" pitchFamily="34" charset="-120"/>
              </a:rPr>
              <a:t>Query mode with no connection</a:t>
            </a:r>
            <a:endParaRPr lang="en-US" sz="840" dirty="0"/>
          </a:p>
          <a:p>
            <a:pPr marL="152400" indent="-152400">
              <a:lnSpc>
                <a:spcPct val="145000"/>
              </a:lnSpc>
              <a:buSzPct val="100000"/>
              <a:buChar char="•"/>
            </a:pPr>
            <a:r>
              <a:rPr lang="en-US" sz="840" dirty="0">
                <a:solidFill>
                  <a:srgbClr val="9FB4DA"/>
                </a:solidFill>
                <a:latin typeface="Arial" pitchFamily="34" charset="0"/>
                <a:ea typeface="Arial" pitchFamily="34" charset="-122"/>
                <a:cs typeface="Arial" pitchFamily="34" charset="-120"/>
              </a:rPr>
              <a:t>Filters by file, range and DBID</a:t>
            </a:r>
            <a:endParaRPr lang="en-US" sz="840" dirty="0"/>
          </a:p>
          <a:p>
            <a:pPr marL="152400" indent="-152400">
              <a:lnSpc>
                <a:spcPct val="145000"/>
              </a:lnSpc>
              <a:buSzPct val="100000"/>
              <a:buChar char="•"/>
            </a:pPr>
            <a:r>
              <a:rPr lang="en-US" sz="840" dirty="0">
                <a:solidFill>
                  <a:srgbClr val="9FB4DA"/>
                </a:solidFill>
                <a:latin typeface="Arial" pitchFamily="34" charset="0"/>
                <a:ea typeface="Arial" pitchFamily="34" charset="-122"/>
                <a:cs typeface="Arial" pitchFamily="34" charset="-120"/>
              </a:rPr>
              <a:t>Base of the other suite utilities</a:t>
            </a:r>
            <a:endParaRPr lang="en-US" sz="840" dirty="0"/>
          </a:p>
        </p:txBody>
      </p:sp>
      <p:pic>
        <p:nvPicPr>
          <p:cNvPr id="13" name="Image 0" descr="/data/ns/nssuite/ns/ppt/lib/assets/logo-nacarsoft-horizontal.png">    </p:cNvPr>
          <p:cNvPicPr>
            <a:picLocks noChangeAspect="1"/>
          </p:cNvPicPr>
          <p:nvPr/>
        </p:nvPicPr>
        <p:blipFill>
          <a:blip r:embed="rId1"/>
          <a:stretch>
            <a:fillRect/>
          </a:stretch>
        </p:blipFill>
        <p:spPr>
          <a:xfrm>
            <a:off x="502920" y="4572000"/>
            <a:ext cx="2103120" cy="566928"/>
          </a:xfrm>
          <a:prstGeom prst="rect">
            <a:avLst/>
          </a:prstGeom>
        </p:spPr>
      </p:pic>
      <p:sp>
        <p:nvSpPr>
          <p:cNvPr id="14" name="Text 11"/>
          <p:cNvSpPr/>
          <p:nvPr/>
        </p:nvSpPr>
        <p:spPr>
          <a:xfrm>
            <a:off x="502920" y="4846320"/>
            <a:ext cx="8229600" cy="201168"/>
          </a:xfrm>
          <a:prstGeom prst="rect">
            <a:avLst/>
          </a:prstGeom>
          <a:noFill/>
          <a:ln/>
        </p:spPr>
        <p:txBody>
          <a:bodyPr wrap="square" rtlCol="0" anchor="ctr"/>
          <a:lstStyle/>
          <a:p>
            <a:pPr indent="0" marL="0">
              <a:buNone/>
            </a:pPr>
            <a:r>
              <a:rPr lang="en-US" sz="800" dirty="0">
                <a:solidFill>
                  <a:srgbClr val="9FB4DA"/>
                </a:solidFill>
                <a:latin typeface="Arial" pitchFamily="34" charset="0"/>
                <a:ea typeface="Arial" pitchFamily="34" charset="-122"/>
                <a:cs typeface="Arial" pitchFamily="34" charset="-120"/>
              </a:rPr>
              <a:t>Nacarsoft Soluciones Informáticas S.L.  ·  nacarsoft.com  ·  nsddm</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Nacarsoft Soluciones Informáticas S.L.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nsddm — Your Natural DDM, ready for the rest of the world.</dc:title>
  <dc:subject>nsddm walks the Natural fuser and generates the complete dictionary of your Adabas files in JSON: fields, types, formats and indexes, queryable and reusable.</dc:subject>
  <dc:creator>Nacarsoft Soluciones Informáticas S.L.</dc:creator>
  <cp:lastModifiedBy>Nacarsoft Soluciones Informáticas S.L.</cp:lastModifiedBy>
  <cp:revision>1</cp:revision>
  <dcterms:created xsi:type="dcterms:W3CDTF">2026-10-20T22:26:54Z</dcterms:created>
  <dcterms:modified xsi:type="dcterms:W3CDTF">2026-10-20T22:26:54Z</dcterms:modified>
</cp:coreProperties>
</file>