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0" y="-1463040"/>
            <a:ext cx="4389120" cy="4389120"/>
          </a:xfrm>
          <a:prstGeom prst="ellipse">
            <a:avLst/>
          </a:prstGeom>
          <a:solidFill>
            <a:srgbClr val="00B4D8">
              <a:alpha val="11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3566160"/>
            <a:ext cx="3291840" cy="3291840"/>
          </a:xfrm>
          <a:prstGeom prst="ellipse">
            <a:avLst/>
          </a:prstGeom>
          <a:solidFill>
            <a:srgbClr val="7B2CBF">
              <a:alpha val="1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· GESTIÓN DE PROCESOS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13232"/>
            <a:ext cx="3977640" cy="1234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Sus procesos batch,</a:t>
            </a:r>
            <a:endParaRPr lang="en-US" sz="23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cola, con control y trazabilidad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502920" y="2011680"/>
            <a:ext cx="39319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nsbatch encola, planifica, ejecuta y audita cada proceso del servidor: control tipo cron, colas con concurrencia, spool en vivo y aviso por email, Telegram o webhook.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02920" y="3035808"/>
            <a:ext cx="2651760" cy="457200"/>
          </a:xfrm>
          <a:prstGeom prst="roundRect">
            <a:avLst>
              <a:gd name="adj" fmla="val 20000"/>
            </a:avLst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3035808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 FUNCIONALIDADES  →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02920" y="3611880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 cron · Colas · Auditoría · Notificación</a:t>
            </a:r>
            <a:endParaRPr lang="en-US" sz="950" dirty="0"/>
          </a:p>
        </p:txBody>
      </p:sp>
      <p:pic>
        <p:nvPicPr>
          <p:cNvPr id="10" name="Image 0" descr="/data/ns/nssuite/nsbatch/ppt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069080"/>
            <a:ext cx="1417320" cy="548893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4754880" y="475488"/>
            <a:ext cx="1481328" cy="402336"/>
          </a:xfrm>
          <a:prstGeom prst="roundRect">
            <a:avLst>
              <a:gd name="adj" fmla="val 1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4818888" y="557784"/>
            <a:ext cx="237744" cy="190195"/>
          </a:xfrm>
          <a:prstGeom prst="roundRect">
            <a:avLst>
              <a:gd name="adj" fmla="val 14423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837908" y="586313"/>
            <a:ext cx="95098" cy="1188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76" b="1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&gt;</a:t>
            </a:r>
            <a:endParaRPr lang="en-US" sz="676" dirty="0"/>
          </a:p>
        </p:txBody>
      </p:sp>
      <p:sp>
        <p:nvSpPr>
          <p:cNvPr id="14" name="Shape 11"/>
          <p:cNvSpPr/>
          <p:nvPr/>
        </p:nvSpPr>
        <p:spPr>
          <a:xfrm>
            <a:off x="4918740" y="648127"/>
            <a:ext cx="95098" cy="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102352" y="475488"/>
            <a:ext cx="1078992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Cierre mensual</a:t>
            </a:r>
            <a:endParaRPr lang="en-US" sz="760" dirty="0"/>
          </a:p>
        </p:txBody>
      </p:sp>
      <p:sp>
        <p:nvSpPr>
          <p:cNvPr id="16" name="Shape 13"/>
          <p:cNvSpPr/>
          <p:nvPr/>
        </p:nvSpPr>
        <p:spPr>
          <a:xfrm>
            <a:off x="6382512" y="475488"/>
            <a:ext cx="1481328" cy="402336"/>
          </a:xfrm>
          <a:prstGeom prst="roundRect">
            <a:avLst>
              <a:gd name="adj" fmla="val 1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446520" y="557784"/>
            <a:ext cx="237744" cy="190195"/>
          </a:xfrm>
          <a:prstGeom prst="roundRect">
            <a:avLst>
              <a:gd name="adj" fmla="val 14423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465540" y="586313"/>
            <a:ext cx="95098" cy="1188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76" b="1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&gt;</a:t>
            </a:r>
            <a:endParaRPr lang="en-US" sz="676" dirty="0"/>
          </a:p>
        </p:txBody>
      </p:sp>
      <p:sp>
        <p:nvSpPr>
          <p:cNvPr id="19" name="Shape 16"/>
          <p:cNvSpPr/>
          <p:nvPr/>
        </p:nvSpPr>
        <p:spPr>
          <a:xfrm>
            <a:off x="6546372" y="648127"/>
            <a:ext cx="95098" cy="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729984" y="475488"/>
            <a:ext cx="1078992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Export Adabas</a:t>
            </a:r>
            <a:endParaRPr lang="en-US" sz="760" dirty="0"/>
          </a:p>
        </p:txBody>
      </p:sp>
      <p:sp>
        <p:nvSpPr>
          <p:cNvPr id="21" name="Shape 18"/>
          <p:cNvSpPr/>
          <p:nvPr/>
        </p:nvSpPr>
        <p:spPr>
          <a:xfrm>
            <a:off x="4754880" y="987552"/>
            <a:ext cx="1481328" cy="402336"/>
          </a:xfrm>
          <a:prstGeom prst="roundRect">
            <a:avLst>
              <a:gd name="adj" fmla="val 1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4818888" y="1069848"/>
            <a:ext cx="237744" cy="190195"/>
          </a:xfrm>
          <a:prstGeom prst="roundRect">
            <a:avLst>
              <a:gd name="adj" fmla="val 14423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837908" y="1098377"/>
            <a:ext cx="95098" cy="1188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76" b="1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&gt;</a:t>
            </a:r>
            <a:endParaRPr lang="en-US" sz="676" dirty="0"/>
          </a:p>
        </p:txBody>
      </p:sp>
      <p:sp>
        <p:nvSpPr>
          <p:cNvPr id="24" name="Shape 21"/>
          <p:cNvSpPr/>
          <p:nvPr/>
        </p:nvSpPr>
        <p:spPr>
          <a:xfrm>
            <a:off x="4918740" y="1160191"/>
            <a:ext cx="95098" cy="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5102352" y="987552"/>
            <a:ext cx="1078992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Backup nocturno</a:t>
            </a:r>
            <a:endParaRPr lang="en-US" sz="760" dirty="0"/>
          </a:p>
        </p:txBody>
      </p:sp>
      <p:sp>
        <p:nvSpPr>
          <p:cNvPr id="26" name="Shape 23"/>
          <p:cNvSpPr/>
          <p:nvPr/>
        </p:nvSpPr>
        <p:spPr>
          <a:xfrm>
            <a:off x="6382512" y="987552"/>
            <a:ext cx="1481328" cy="402336"/>
          </a:xfrm>
          <a:prstGeom prst="roundRect">
            <a:avLst>
              <a:gd name="adj" fmla="val 1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6446520" y="1069848"/>
            <a:ext cx="237744" cy="190195"/>
          </a:xfrm>
          <a:prstGeom prst="roundRect">
            <a:avLst>
              <a:gd name="adj" fmla="val 14423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6465540" y="1098377"/>
            <a:ext cx="95098" cy="1188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76" b="1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&gt;</a:t>
            </a:r>
            <a:endParaRPr lang="en-US" sz="676" dirty="0"/>
          </a:p>
        </p:txBody>
      </p:sp>
      <p:sp>
        <p:nvSpPr>
          <p:cNvPr id="29" name="Shape 26"/>
          <p:cNvSpPr/>
          <p:nvPr/>
        </p:nvSpPr>
        <p:spPr>
          <a:xfrm>
            <a:off x="6546372" y="1160191"/>
            <a:ext cx="95098" cy="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729984" y="987552"/>
            <a:ext cx="1078992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 ERP</a:t>
            </a:r>
            <a:endParaRPr lang="en-US" sz="760" dirty="0"/>
          </a:p>
        </p:txBody>
      </p:sp>
      <p:sp>
        <p:nvSpPr>
          <p:cNvPr id="31" name="Shape 28"/>
          <p:cNvSpPr/>
          <p:nvPr/>
        </p:nvSpPr>
        <p:spPr>
          <a:xfrm>
            <a:off x="5495544" y="877824"/>
            <a:ext cx="0" cy="713232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7123176" y="877824"/>
            <a:ext cx="0" cy="713232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5495544" y="1389888"/>
            <a:ext cx="0" cy="201168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7123176" y="1389888"/>
            <a:ext cx="0" cy="201168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5495544" y="1591056"/>
            <a:ext cx="1627632" cy="0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6309360" y="1591056"/>
            <a:ext cx="0" cy="219456"/>
          </a:xfrm>
          <a:prstGeom prst="line">
            <a:avLst/>
          </a:prstGeom>
          <a:noFill/>
          <a:ln w="2032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37" name="Shape 34"/>
          <p:cNvSpPr/>
          <p:nvPr/>
        </p:nvSpPr>
        <p:spPr>
          <a:xfrm>
            <a:off x="5797296" y="1810512"/>
            <a:ext cx="1828800" cy="603504"/>
          </a:xfrm>
          <a:prstGeom prst="roundRect">
            <a:avLst>
              <a:gd name="adj" fmla="val 13636"/>
            </a:avLst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pic>
        <p:nvPicPr>
          <p:cNvPr id="38" name="Image 1" descr="/data/ns/nssuite/nsbatch/ppt/logo-nsbatch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7024" y="1920240"/>
            <a:ext cx="384048" cy="384048"/>
          </a:xfrm>
          <a:prstGeom prst="rect">
            <a:avLst/>
          </a:prstGeom>
        </p:spPr>
      </p:pic>
      <p:sp>
        <p:nvSpPr>
          <p:cNvPr id="39" name="Text 35"/>
          <p:cNvSpPr/>
          <p:nvPr/>
        </p:nvSpPr>
        <p:spPr>
          <a:xfrm>
            <a:off x="6364224" y="1883664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NSBatch</a:t>
            </a:r>
            <a:endParaRPr lang="en-US" sz="1250" dirty="0"/>
          </a:p>
        </p:txBody>
      </p:sp>
      <p:sp>
        <p:nvSpPr>
          <p:cNvPr id="40" name="Text 36"/>
          <p:cNvSpPr/>
          <p:nvPr/>
        </p:nvSpPr>
        <p:spPr>
          <a:xfrm>
            <a:off x="6364224" y="2139696"/>
            <a:ext cx="11887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dispatcher + spool</a:t>
            </a:r>
            <a:endParaRPr lang="en-US" sz="800" dirty="0"/>
          </a:p>
        </p:txBody>
      </p:sp>
      <p:sp>
        <p:nvSpPr>
          <p:cNvPr id="41" name="Shape 37"/>
          <p:cNvSpPr/>
          <p:nvPr/>
        </p:nvSpPr>
        <p:spPr>
          <a:xfrm>
            <a:off x="6711696" y="2414016"/>
            <a:ext cx="0" cy="146304"/>
          </a:xfrm>
          <a:prstGeom prst="line">
            <a:avLst/>
          </a:prstGeom>
          <a:noFill/>
          <a:ln w="2032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42" name="Shape 38"/>
          <p:cNvSpPr/>
          <p:nvPr/>
        </p:nvSpPr>
        <p:spPr>
          <a:xfrm>
            <a:off x="5234940" y="2706624"/>
            <a:ext cx="2962656" cy="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43" name="Shape 39"/>
          <p:cNvSpPr/>
          <p:nvPr/>
        </p:nvSpPr>
        <p:spPr>
          <a:xfrm>
            <a:off x="5234940" y="2706624"/>
            <a:ext cx="0" cy="18288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44" name="Shape 40"/>
          <p:cNvSpPr/>
          <p:nvPr/>
        </p:nvSpPr>
        <p:spPr>
          <a:xfrm>
            <a:off x="4800600" y="2889504"/>
            <a:ext cx="868680" cy="566928"/>
          </a:xfrm>
          <a:prstGeom prst="roundRect">
            <a:avLst>
              <a:gd name="adj" fmla="val 9677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45" name="Shape 41"/>
          <p:cNvSpPr/>
          <p:nvPr/>
        </p:nvSpPr>
        <p:spPr>
          <a:xfrm>
            <a:off x="5125212" y="2962656"/>
            <a:ext cx="219456" cy="219456"/>
          </a:xfrm>
          <a:prstGeom prst="ellipse">
            <a:avLst/>
          </a:prstGeom>
          <a:solidFill>
            <a:srgbClr val="00B4D8">
              <a:alpha val="0"/>
            </a:srgbClr>
          </a:solidFill>
          <a:ln w="20320">
            <a:solidFill>
              <a:srgbClr val="00B4D8"/>
            </a:solidFill>
            <a:prstDash val="solid"/>
          </a:ln>
        </p:spPr>
      </p:sp>
      <p:sp>
        <p:nvSpPr>
          <p:cNvPr id="46" name="Shape 42"/>
          <p:cNvSpPr/>
          <p:nvPr/>
        </p:nvSpPr>
        <p:spPr>
          <a:xfrm>
            <a:off x="5234940" y="3072384"/>
            <a:ext cx="0" cy="-57059"/>
          </a:xfrm>
          <a:prstGeom prst="line">
            <a:avLst/>
          </a:prstGeom>
          <a:noFill/>
          <a:ln w="17780">
            <a:solidFill>
              <a:srgbClr val="00B4D8"/>
            </a:solidFill>
            <a:prstDash val="solid"/>
            <a:tailEnd type="none"/>
          </a:ln>
        </p:spPr>
      </p:sp>
      <p:sp>
        <p:nvSpPr>
          <p:cNvPr id="47" name="Shape 43"/>
          <p:cNvSpPr/>
          <p:nvPr/>
        </p:nvSpPr>
        <p:spPr>
          <a:xfrm>
            <a:off x="5234940" y="3072384"/>
            <a:ext cx="43891" cy="26335"/>
          </a:xfrm>
          <a:prstGeom prst="line">
            <a:avLst/>
          </a:prstGeom>
          <a:noFill/>
          <a:ln w="17780">
            <a:solidFill>
              <a:srgbClr val="00B4D8"/>
            </a:solidFill>
            <a:prstDash val="solid"/>
          </a:ln>
        </p:spPr>
      </p:sp>
      <p:sp>
        <p:nvSpPr>
          <p:cNvPr id="48" name="Text 44"/>
          <p:cNvSpPr/>
          <p:nvPr/>
        </p:nvSpPr>
        <p:spPr>
          <a:xfrm>
            <a:off x="4818888" y="3200400"/>
            <a:ext cx="832104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Cron</a:t>
            </a:r>
            <a:endParaRPr lang="en-US" sz="760" dirty="0"/>
          </a:p>
        </p:txBody>
      </p:sp>
      <p:sp>
        <p:nvSpPr>
          <p:cNvPr id="49" name="Text 45"/>
          <p:cNvSpPr/>
          <p:nvPr/>
        </p:nvSpPr>
        <p:spPr>
          <a:xfrm>
            <a:off x="4818888" y="3319272"/>
            <a:ext cx="832104" cy="1280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reglas horarias</a:t>
            </a:r>
            <a:endParaRPr lang="en-US" sz="560" dirty="0"/>
          </a:p>
        </p:txBody>
      </p:sp>
      <p:sp>
        <p:nvSpPr>
          <p:cNvPr id="50" name="Shape 46"/>
          <p:cNvSpPr/>
          <p:nvPr/>
        </p:nvSpPr>
        <p:spPr>
          <a:xfrm>
            <a:off x="6222492" y="2706624"/>
            <a:ext cx="0" cy="18288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51" name="Shape 47"/>
          <p:cNvSpPr/>
          <p:nvPr/>
        </p:nvSpPr>
        <p:spPr>
          <a:xfrm>
            <a:off x="5788152" y="2889504"/>
            <a:ext cx="868680" cy="566928"/>
          </a:xfrm>
          <a:prstGeom prst="roundRect">
            <a:avLst>
              <a:gd name="adj" fmla="val 9677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2" name="Shape 48"/>
          <p:cNvSpPr/>
          <p:nvPr/>
        </p:nvSpPr>
        <p:spPr>
          <a:xfrm>
            <a:off x="6112764" y="2971800"/>
            <a:ext cx="219456" cy="43891"/>
          </a:xfrm>
          <a:prstGeom prst="roundRect">
            <a:avLst>
              <a:gd name="adj" fmla="val 41667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53" name="Shape 49"/>
          <p:cNvSpPr/>
          <p:nvPr/>
        </p:nvSpPr>
        <p:spPr>
          <a:xfrm>
            <a:off x="6112764" y="3037637"/>
            <a:ext cx="219456" cy="43891"/>
          </a:xfrm>
          <a:prstGeom prst="roundRect">
            <a:avLst>
              <a:gd name="adj" fmla="val 41667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54" name="Shape 50"/>
          <p:cNvSpPr/>
          <p:nvPr/>
        </p:nvSpPr>
        <p:spPr>
          <a:xfrm>
            <a:off x="6112764" y="3103474"/>
            <a:ext cx="219456" cy="43891"/>
          </a:xfrm>
          <a:prstGeom prst="roundRect">
            <a:avLst>
              <a:gd name="adj" fmla="val 41667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55" name="Text 51"/>
          <p:cNvSpPr/>
          <p:nvPr/>
        </p:nvSpPr>
        <p:spPr>
          <a:xfrm>
            <a:off x="5806440" y="3200400"/>
            <a:ext cx="832104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Colas</a:t>
            </a:r>
            <a:endParaRPr lang="en-US" sz="760" dirty="0"/>
          </a:p>
        </p:txBody>
      </p:sp>
      <p:sp>
        <p:nvSpPr>
          <p:cNvPr id="56" name="Text 52"/>
          <p:cNvSpPr/>
          <p:nvPr/>
        </p:nvSpPr>
        <p:spPr>
          <a:xfrm>
            <a:off x="5806440" y="3319272"/>
            <a:ext cx="832104" cy="1280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concurrencia</a:t>
            </a:r>
            <a:endParaRPr lang="en-US" sz="560" dirty="0"/>
          </a:p>
        </p:txBody>
      </p:sp>
      <p:sp>
        <p:nvSpPr>
          <p:cNvPr id="57" name="Shape 53"/>
          <p:cNvSpPr/>
          <p:nvPr/>
        </p:nvSpPr>
        <p:spPr>
          <a:xfrm>
            <a:off x="7210044" y="2706624"/>
            <a:ext cx="0" cy="18288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58" name="Shape 54"/>
          <p:cNvSpPr/>
          <p:nvPr/>
        </p:nvSpPr>
        <p:spPr>
          <a:xfrm>
            <a:off x="6775704" y="2889504"/>
            <a:ext cx="868680" cy="566928"/>
          </a:xfrm>
          <a:prstGeom prst="roundRect">
            <a:avLst>
              <a:gd name="adj" fmla="val 9677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9" name="Shape 55"/>
          <p:cNvSpPr/>
          <p:nvPr/>
        </p:nvSpPr>
        <p:spPr>
          <a:xfrm>
            <a:off x="7109460" y="2971800"/>
            <a:ext cx="156911" cy="201168"/>
          </a:xfrm>
          <a:prstGeom prst="roundRect">
            <a:avLst>
              <a:gd name="adj" fmla="val 11655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60" name="Shape 56"/>
          <p:cNvSpPr/>
          <p:nvPr/>
        </p:nvSpPr>
        <p:spPr>
          <a:xfrm>
            <a:off x="7137624" y="3022092"/>
            <a:ext cx="100584" cy="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61" name="Shape 57"/>
          <p:cNvSpPr/>
          <p:nvPr/>
        </p:nvSpPr>
        <p:spPr>
          <a:xfrm>
            <a:off x="7137624" y="3072384"/>
            <a:ext cx="100584" cy="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62" name="Shape 58"/>
          <p:cNvSpPr/>
          <p:nvPr/>
        </p:nvSpPr>
        <p:spPr>
          <a:xfrm>
            <a:off x="7137624" y="3122676"/>
            <a:ext cx="100584" cy="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63" name="Text 59"/>
          <p:cNvSpPr/>
          <p:nvPr/>
        </p:nvSpPr>
        <p:spPr>
          <a:xfrm>
            <a:off x="6793992" y="3200400"/>
            <a:ext cx="832104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Auditoría</a:t>
            </a:r>
            <a:endParaRPr lang="en-US" sz="760" dirty="0"/>
          </a:p>
        </p:txBody>
      </p:sp>
      <p:sp>
        <p:nvSpPr>
          <p:cNvPr id="64" name="Text 60"/>
          <p:cNvSpPr/>
          <p:nvPr/>
        </p:nvSpPr>
        <p:spPr>
          <a:xfrm>
            <a:off x="6793992" y="3319272"/>
            <a:ext cx="832104" cy="1280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quién y cuándo</a:t>
            </a:r>
            <a:endParaRPr lang="en-US" sz="560" dirty="0"/>
          </a:p>
        </p:txBody>
      </p:sp>
      <p:sp>
        <p:nvSpPr>
          <p:cNvPr id="65" name="Shape 61"/>
          <p:cNvSpPr/>
          <p:nvPr/>
        </p:nvSpPr>
        <p:spPr>
          <a:xfrm>
            <a:off x="8197596" y="2706624"/>
            <a:ext cx="0" cy="18288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66" name="Shape 62"/>
          <p:cNvSpPr/>
          <p:nvPr/>
        </p:nvSpPr>
        <p:spPr>
          <a:xfrm>
            <a:off x="7763256" y="2889504"/>
            <a:ext cx="868680" cy="566928"/>
          </a:xfrm>
          <a:prstGeom prst="roundRect">
            <a:avLst>
              <a:gd name="adj" fmla="val 9677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7" name="Shape 63"/>
          <p:cNvSpPr/>
          <p:nvPr/>
        </p:nvSpPr>
        <p:spPr>
          <a:xfrm>
            <a:off x="8118592" y="3011302"/>
            <a:ext cx="158008" cy="114117"/>
          </a:xfrm>
          <a:prstGeom prst="roundRect">
            <a:avLst>
              <a:gd name="adj" fmla="val 48077"/>
            </a:avLst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68" name="Shape 64"/>
          <p:cNvSpPr/>
          <p:nvPr/>
        </p:nvSpPr>
        <p:spPr>
          <a:xfrm>
            <a:off x="8197596" y="3011302"/>
            <a:ext cx="0" cy="-30724"/>
          </a:xfrm>
          <a:prstGeom prst="line">
            <a:avLst/>
          </a:prstGeom>
          <a:noFill/>
          <a:ln w="19050">
            <a:solidFill>
              <a:srgbClr val="00B4D8"/>
            </a:solidFill>
            <a:prstDash val="solid"/>
          </a:ln>
        </p:spPr>
      </p:sp>
      <p:sp>
        <p:nvSpPr>
          <p:cNvPr id="69" name="Shape 65"/>
          <p:cNvSpPr/>
          <p:nvPr/>
        </p:nvSpPr>
        <p:spPr>
          <a:xfrm>
            <a:off x="8171261" y="3138587"/>
            <a:ext cx="52669" cy="52669"/>
          </a:xfrm>
          <a:prstGeom prst="ellipse">
            <a:avLst/>
          </a:prstGeom>
          <a:solidFill>
            <a:srgbClr val="00B4D8">
              <a:alpha val="0"/>
            </a:srgbClr>
          </a:solidFill>
          <a:ln w="16510">
            <a:solidFill>
              <a:srgbClr val="00B4D8"/>
            </a:solidFill>
            <a:prstDash val="solid"/>
          </a:ln>
        </p:spPr>
      </p:sp>
      <p:sp>
        <p:nvSpPr>
          <p:cNvPr id="70" name="Text 66"/>
          <p:cNvSpPr/>
          <p:nvPr/>
        </p:nvSpPr>
        <p:spPr>
          <a:xfrm>
            <a:off x="7781544" y="3200400"/>
            <a:ext cx="832104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Aviso</a:t>
            </a:r>
            <a:endParaRPr lang="en-US" sz="760" dirty="0"/>
          </a:p>
        </p:txBody>
      </p:sp>
      <p:sp>
        <p:nvSpPr>
          <p:cNvPr id="71" name="Text 67"/>
          <p:cNvSpPr/>
          <p:nvPr/>
        </p:nvSpPr>
        <p:spPr>
          <a:xfrm>
            <a:off x="7781544" y="3319272"/>
            <a:ext cx="832104" cy="1280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/ TG / hook</a:t>
            </a:r>
            <a:endParaRPr lang="en-US" sz="560" dirty="0"/>
          </a:p>
        </p:txBody>
      </p:sp>
      <p:sp>
        <p:nvSpPr>
          <p:cNvPr id="72" name="Text 68"/>
          <p:cNvSpPr/>
          <p:nvPr/>
        </p:nvSpPr>
        <p:spPr>
          <a:xfrm>
            <a:off x="4709160" y="3611880"/>
            <a:ext cx="39319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i="1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…y cada ejecución queda registrada</a:t>
            </a:r>
            <a:endParaRPr lang="en-US" sz="800" dirty="0"/>
          </a:p>
        </p:txBody>
      </p:sp>
      <p:sp>
        <p:nvSpPr>
          <p:cNvPr id="73" name="Text 69"/>
          <p:cNvSpPr/>
          <p:nvPr/>
        </p:nvSpPr>
        <p:spPr>
          <a:xfrm>
            <a:off x="4709160" y="3913632"/>
            <a:ext cx="39319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Queues · jobs · executions · spool · audit · notify</a:t>
            </a:r>
            <a:endParaRPr lang="en-US" sz="76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PROBLEMA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 batch se lanzan a ciegas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170432"/>
            <a:ext cx="8138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Scripts sueltos en cron: sin control de concurrencia, sin spool central y sin saber qué está corriendo ahora mismo.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02920" y="1691640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67512" y="1801368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161288" y="1801368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orden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1161288" y="2130552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cierre contable y un backup compiten por la CPU. El primero que llega, manda.</a:t>
            </a:r>
            <a:endParaRPr lang="en-US" sz="920" dirty="0"/>
          </a:p>
        </p:txBody>
      </p:sp>
      <p:sp>
        <p:nvSpPr>
          <p:cNvPr id="9" name="Shape 7"/>
          <p:cNvSpPr/>
          <p:nvPr/>
        </p:nvSpPr>
        <p:spPr>
          <a:xfrm>
            <a:off x="4663440" y="1691640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828032" y="1801368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321808" y="1801368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visibilidad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5321808" y="2130552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Nadie sabe qué corre, desde cuándo, con qué PID ni cuánto ha costado.</a:t>
            </a:r>
            <a:endParaRPr lang="en-US" sz="920" dirty="0"/>
          </a:p>
        </p:txBody>
      </p:sp>
      <p:sp>
        <p:nvSpPr>
          <p:cNvPr id="13" name="Shape 11"/>
          <p:cNvSpPr/>
          <p:nvPr/>
        </p:nvSpPr>
        <p:spPr>
          <a:xfrm>
            <a:off x="502920" y="2990088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67512" y="3099816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161288" y="3099816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traza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1161288" y="3429000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 logs se pierden en /tmp. Al día siguiente no hay forma de reconstruir la ejecución.</a:t>
            </a:r>
            <a:endParaRPr lang="en-US" sz="920" dirty="0"/>
          </a:p>
        </p:txBody>
      </p:sp>
      <p:sp>
        <p:nvSpPr>
          <p:cNvPr id="17" name="Shape 15"/>
          <p:cNvSpPr/>
          <p:nvPr/>
        </p:nvSpPr>
        <p:spPr>
          <a:xfrm>
            <a:off x="4663440" y="2990088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828032" y="3099816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321808" y="3099816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control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5321808" y="3429000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Cualquiera lanza y cualquiera borra. Sin roles, sin permisos y sin registro.</a:t>
            </a:r>
            <a:endParaRPr lang="en-US" sz="920" dirty="0"/>
          </a:p>
        </p:txBody>
      </p:sp>
      <p:sp>
        <p:nvSpPr>
          <p:cNvPr id="21" name="Shape 19"/>
          <p:cNvSpPr/>
          <p:nvPr/>
        </p:nvSpPr>
        <p:spPr>
          <a:xfrm>
            <a:off x="502920" y="4370832"/>
            <a:ext cx="8138160" cy="457200"/>
          </a:xfrm>
          <a:prstGeom prst="roundRect">
            <a:avLst>
              <a:gd name="adj" fmla="val 16000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31520" y="437083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Horas de retraso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3429000" y="437083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Errores sin ver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6126480" y="437083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Cero trazabilidad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nsbatch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23760" y="-1097280"/>
            <a:ext cx="3291840" cy="3291840"/>
          </a:xfrm>
          <a:prstGeom prst="ellipse">
            <a:avLst/>
          </a:prstGeom>
          <a:solidFill>
            <a:srgbClr val="00B4D8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ES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813816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gestor de colas de procesos, al estilo del mainframe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298448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nsbatch es el JES de Nacarsoft: cada trabajo entra en una cola, el dispatcher lo ejecuta con un PID aislado y su spool queda en disco. Lo lanza la web, el CLI, la API o una regla cron; y siempre queda quién lo hizo y cuándo.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02920" y="2542032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41248" y="2542032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Colas con prioridad, concurrencia y ventanas horarias</a:t>
            </a:r>
            <a:endParaRPr lang="en-US" sz="1020" dirty="0"/>
          </a:p>
        </p:txBody>
      </p:sp>
      <p:sp>
        <p:nvSpPr>
          <p:cNvPr id="8" name="Text 6"/>
          <p:cNvSpPr/>
          <p:nvPr/>
        </p:nvSpPr>
        <p:spPr>
          <a:xfrm>
            <a:off x="502920" y="30540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41248" y="3054096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Reglas tipo cron, con importación del crontab que ya tenía</a:t>
            </a:r>
            <a:endParaRPr lang="en-US" sz="1020" dirty="0"/>
          </a:p>
        </p:txBody>
      </p:sp>
      <p:sp>
        <p:nvSpPr>
          <p:cNvPr id="10" name="Text 8"/>
          <p:cNvSpPr/>
          <p:nvPr/>
        </p:nvSpPr>
        <p:spPr>
          <a:xfrm>
            <a:off x="502920" y="35661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41248" y="3566160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PID aislado por ejecución: si el proceso muere, el gestor sigue</a:t>
            </a:r>
            <a:endParaRPr lang="en-US" sz="1020" dirty="0"/>
          </a:p>
        </p:txBody>
      </p:sp>
      <p:sp>
        <p:nvSpPr>
          <p:cNvPr id="12" name="Text 10"/>
          <p:cNvSpPr/>
          <p:nvPr/>
        </p:nvSpPr>
        <p:spPr>
          <a:xfrm>
            <a:off x="502920" y="407822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41248" y="4078224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Spool en disco con tail en vivo, búsqueda y descarga</a:t>
            </a:r>
            <a:endParaRPr lang="en-US" sz="1020" dirty="0"/>
          </a:p>
        </p:txBody>
      </p:sp>
      <p:sp>
        <p:nvSpPr>
          <p:cNvPr id="14" name="Shape 12"/>
          <p:cNvSpPr/>
          <p:nvPr/>
        </p:nvSpPr>
        <p:spPr>
          <a:xfrm>
            <a:off x="5852160" y="1298448"/>
            <a:ext cx="2788920" cy="3200400"/>
          </a:xfrm>
          <a:prstGeom prst="roundRect">
            <a:avLst>
              <a:gd name="adj" fmla="val 262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035040" y="153619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6035040" y="219456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colas por defecto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7360920" y="153619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7360920" y="219456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permisos RBAC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6035040" y="299923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3000" dirty="0"/>
          </a:p>
        </p:txBody>
      </p:sp>
      <p:sp>
        <p:nvSpPr>
          <p:cNvPr id="20" name="Text 18"/>
          <p:cNvSpPr/>
          <p:nvPr/>
        </p:nvSpPr>
        <p:spPr>
          <a:xfrm>
            <a:off x="6035040" y="365760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idiomas y temas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7360920" y="299923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3000" dirty="0"/>
          </a:p>
        </p:txBody>
      </p:sp>
      <p:sp>
        <p:nvSpPr>
          <p:cNvPr id="22" name="Text 20"/>
          <p:cNvSpPr/>
          <p:nvPr/>
        </p:nvSpPr>
        <p:spPr>
          <a:xfrm>
            <a:off x="7360920" y="365760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solo binario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nsbatch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ARQUITECTURA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Cómo viaja un proceso, paso a paso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Entrada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9436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Web, CLI, API REST o regla cron: el trabajo entra en una cola.</a:t>
            </a:r>
            <a:endParaRPr lang="en-US" sz="760" dirty="0"/>
          </a:p>
        </p:txBody>
      </p:sp>
      <p:sp>
        <p:nvSpPr>
          <p:cNvPr id="7" name="Text 5"/>
          <p:cNvSpPr/>
          <p:nvPr/>
        </p:nvSpPr>
        <p:spPr>
          <a:xfrm>
            <a:off x="170992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02539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9" name="Shape 7"/>
          <p:cNvSpPr/>
          <p:nvPr/>
        </p:nvSpPr>
        <p:spPr>
          <a:xfrm>
            <a:off x="217170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1A4FD1"/>
          </a:solidFill>
          <a:ln w="12700">
            <a:solidFill>
              <a:srgbClr val="1A4FD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26314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Cola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226314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SYSTEM, BATCH, RAPIDA, NOCTURNA: prioridad, concurrencia y estado.</a:t>
            </a:r>
            <a:endParaRPr lang="en-US" sz="760" dirty="0"/>
          </a:p>
        </p:txBody>
      </p:sp>
      <p:sp>
        <p:nvSpPr>
          <p:cNvPr id="12" name="Text 10"/>
          <p:cNvSpPr/>
          <p:nvPr/>
        </p:nvSpPr>
        <p:spPr>
          <a:xfrm>
            <a:off x="337870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69417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14" name="Shape 12"/>
          <p:cNvSpPr/>
          <p:nvPr/>
        </p:nvSpPr>
        <p:spPr>
          <a:xfrm>
            <a:off x="384048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7B2CBF"/>
          </a:solidFill>
          <a:ln w="12700">
            <a:solidFill>
              <a:srgbClr val="7B2CB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93192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Dispatcher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93192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Respeta el cupo de la cola y lanza el siguiente trabajo.</a:t>
            </a:r>
            <a:endParaRPr lang="en-US" sz="760" dirty="0"/>
          </a:p>
        </p:txBody>
      </p:sp>
      <p:sp>
        <p:nvSpPr>
          <p:cNvPr id="17" name="Text 15"/>
          <p:cNvSpPr/>
          <p:nvPr/>
        </p:nvSpPr>
        <p:spPr>
          <a:xfrm>
            <a:off x="504748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36295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19" name="Shape 17"/>
          <p:cNvSpPr/>
          <p:nvPr/>
        </p:nvSpPr>
        <p:spPr>
          <a:xfrm>
            <a:off x="550926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60070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PID aislado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560070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ejecución corre en su propio grupo de procesos.</a:t>
            </a:r>
            <a:endParaRPr lang="en-US" sz="760" dirty="0"/>
          </a:p>
        </p:txBody>
      </p:sp>
      <p:sp>
        <p:nvSpPr>
          <p:cNvPr id="22" name="Text 20"/>
          <p:cNvSpPr/>
          <p:nvPr/>
        </p:nvSpPr>
        <p:spPr>
          <a:xfrm>
            <a:off x="671626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703173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24" name="Shape 22"/>
          <p:cNvSpPr/>
          <p:nvPr/>
        </p:nvSpPr>
        <p:spPr>
          <a:xfrm>
            <a:off x="717804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26948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Spool y registro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726948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en disco, eventos en vivo y auditoría de quién lo lanzó.</a:t>
            </a:r>
            <a:endParaRPr lang="en-US" sz="760" dirty="0"/>
          </a:p>
        </p:txBody>
      </p:sp>
      <p:sp>
        <p:nvSpPr>
          <p:cNvPr id="27" name="Text 25"/>
          <p:cNvSpPr/>
          <p:nvPr/>
        </p:nvSpPr>
        <p:spPr>
          <a:xfrm>
            <a:off x="838504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502920" y="3035808"/>
            <a:ext cx="813816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85800" y="3035808"/>
            <a:ext cx="77724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⚠  Si un trabajo se cuelga, el timeout mata su árbol de procesos: el dispatcher nunca se bloquea.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502920" y="3822192"/>
            <a:ext cx="2542032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31" name="Text 29"/>
          <p:cNvSpPr/>
          <p:nvPr/>
        </p:nvSpPr>
        <p:spPr>
          <a:xfrm>
            <a:off x="502920" y="3822192"/>
            <a:ext cx="254203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cron externo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3310128" y="3822192"/>
            <a:ext cx="2542032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33" name="Text 31"/>
          <p:cNvSpPr/>
          <p:nvPr/>
        </p:nvSpPr>
        <p:spPr>
          <a:xfrm>
            <a:off x="3310128" y="3822192"/>
            <a:ext cx="254203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scripts sueltos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6117336" y="3822192"/>
            <a:ext cx="2542032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35" name="Text 33"/>
          <p:cNvSpPr/>
          <p:nvPr/>
        </p:nvSpPr>
        <p:spPr>
          <a:xfrm>
            <a:off x="6117336" y="3822192"/>
            <a:ext cx="254203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Todo en un binario</a:t>
            </a:r>
            <a:endParaRPr lang="en-US" sz="950" dirty="0"/>
          </a:p>
        </p:txBody>
      </p:sp>
      <p:sp>
        <p:nvSpPr>
          <p:cNvPr id="36" name="Text 34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nsbatch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406640" y="-1280160"/>
            <a:ext cx="3108960" cy="3108960"/>
          </a:xfrm>
          <a:prstGeom prst="ellipse">
            <a:avLst/>
          </a:prstGeom>
          <a:solidFill>
            <a:srgbClr val="00B4D8">
              <a:alpha val="9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TRABAJOS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Cuatro maneras de lanzar el mismo trabajo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02920" y="1298448"/>
            <a:ext cx="3931920" cy="1325880"/>
          </a:xfrm>
          <a:prstGeom prst="roundRect">
            <a:avLst>
              <a:gd name="adj" fmla="val 482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7512" y="1444752"/>
            <a:ext cx="347472" cy="347472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7" name="Text 5"/>
          <p:cNvSpPr/>
          <p:nvPr/>
        </p:nvSpPr>
        <p:spPr>
          <a:xfrm>
            <a:off x="667512" y="1444752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124712" y="1444752"/>
            <a:ext cx="31546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mano, web o CLI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124712" y="1865376"/>
            <a:ext cx="3154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nsbatch submit CIERRE --params "--modo full": encola y devuelve el ID de la ejecución.</a:t>
            </a:r>
            <a:endParaRPr lang="en-US" sz="920" dirty="0"/>
          </a:p>
        </p:txBody>
      </p:sp>
      <p:sp>
        <p:nvSpPr>
          <p:cNvPr id="10" name="Shape 8"/>
          <p:cNvSpPr/>
          <p:nvPr/>
        </p:nvSpPr>
        <p:spPr>
          <a:xfrm>
            <a:off x="4663440" y="1298448"/>
            <a:ext cx="3931920" cy="1325880"/>
          </a:xfrm>
          <a:prstGeom prst="roundRect">
            <a:avLst>
              <a:gd name="adj" fmla="val 482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828032" y="1444752"/>
            <a:ext cx="347472" cy="347472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12" name="Text 10"/>
          <p:cNvSpPr/>
          <p:nvPr/>
        </p:nvSpPr>
        <p:spPr>
          <a:xfrm>
            <a:off x="4828032" y="1444752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85232" y="1444752"/>
            <a:ext cx="31546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API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285232" y="1865376"/>
            <a:ext cx="3154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 /api/jobs/{id}/submit: tu ERP o Natural encolan el trabajo sin tocar la consola.</a:t>
            </a:r>
            <a:endParaRPr lang="en-US" sz="920" dirty="0"/>
          </a:p>
        </p:txBody>
      </p:sp>
      <p:sp>
        <p:nvSpPr>
          <p:cNvPr id="15" name="Shape 13"/>
          <p:cNvSpPr/>
          <p:nvPr/>
        </p:nvSpPr>
        <p:spPr>
          <a:xfrm>
            <a:off x="502920" y="2779776"/>
            <a:ext cx="3931920" cy="1325880"/>
          </a:xfrm>
          <a:prstGeom prst="roundRect">
            <a:avLst>
              <a:gd name="adj" fmla="val 482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67512" y="2926080"/>
            <a:ext cx="347472" cy="347472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17" name="Text 15"/>
          <p:cNvSpPr/>
          <p:nvPr/>
        </p:nvSpPr>
        <p:spPr>
          <a:xfrm>
            <a:off x="667512" y="2926080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124712" y="2926080"/>
            <a:ext cx="31546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regla cron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124712" y="3346704"/>
            <a:ext cx="3154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Hora y días por trabajo, con la próxima ejecución calculada y opción de recuperar la ventana perdida.</a:t>
            </a:r>
            <a:endParaRPr lang="en-US" sz="920" dirty="0"/>
          </a:p>
        </p:txBody>
      </p:sp>
      <p:sp>
        <p:nvSpPr>
          <p:cNvPr id="20" name="Shape 18"/>
          <p:cNvSpPr/>
          <p:nvPr/>
        </p:nvSpPr>
        <p:spPr>
          <a:xfrm>
            <a:off x="4663440" y="2779776"/>
            <a:ext cx="3931920" cy="1325880"/>
          </a:xfrm>
          <a:prstGeom prst="roundRect">
            <a:avLst>
              <a:gd name="adj" fmla="val 482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828032" y="2926080"/>
            <a:ext cx="347472" cy="347472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22" name="Text 20"/>
          <p:cNvSpPr/>
          <p:nvPr/>
        </p:nvSpPr>
        <p:spPr>
          <a:xfrm>
            <a:off x="4828032" y="2926080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5285232" y="2926080"/>
            <a:ext cx="31546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Importando el crontab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285232" y="3346704"/>
            <a:ext cx="3154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Pega el crontab que ya tenías: nsbatch lo analiza y deja el trabajo planificado.</a:t>
            </a:r>
            <a:endParaRPr lang="en-US" sz="920" dirty="0"/>
          </a:p>
        </p:txBody>
      </p:sp>
      <p:sp>
        <p:nvSpPr>
          <p:cNvPr id="25" name="Shape 23"/>
          <p:cNvSpPr/>
          <p:nvPr/>
        </p:nvSpPr>
        <p:spPr>
          <a:xfrm>
            <a:off x="502920" y="4279392"/>
            <a:ext cx="8138160" cy="475488"/>
          </a:xfrm>
          <a:prstGeom prst="roundRect">
            <a:avLst>
              <a:gd name="adj" fmla="val 15385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85800" y="4279392"/>
            <a:ext cx="777240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que hoy vive en /etc/crontab pasa al panel: con estado, con spool y con aviso.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nsbatch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 TIPO CRON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planificación, pero con estado y con aviso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325880"/>
            <a:ext cx="3246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10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Regla por trabajo: hora, días de la semana y días del mes</a:t>
            </a:r>
            <a:endParaRPr lang="en-US" sz="10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10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Próximas ejecuciones calculadas y mostradas en la vista global</a:t>
            </a:r>
            <a:endParaRPr lang="en-US" sz="10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10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Recuperación de la ventana perdida (catch-up) al arrancar</a:t>
            </a:r>
            <a:endParaRPr lang="en-US" sz="10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10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Historial de la regla: qué se ejecutó y con qué resultado</a:t>
            </a:r>
            <a:endParaRPr lang="en-US" sz="10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10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Importación del crontab existente y vista global de reglas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3931920" y="1234440"/>
            <a:ext cx="4754880" cy="2997441"/>
          </a:xfrm>
          <a:prstGeom prst="roundRect">
            <a:avLst>
              <a:gd name="adj" fmla="val 122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6" name="Image 0" descr="/data/ns/nssuite/nsbatch/ppt/screens/cron_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77640" y="1280160"/>
            <a:ext cx="4663440" cy="290600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977640" y="4295889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Planificadas: todas las reglas, su próxima ejecución, sus ejecuciones y su historial.</a:t>
            </a:r>
            <a:endParaRPr lang="en-US" sz="860" dirty="0"/>
          </a:p>
        </p:txBody>
      </p:sp>
      <p:sp>
        <p:nvSpPr>
          <p:cNvPr id="8" name="Shape 5"/>
          <p:cNvSpPr/>
          <p:nvPr/>
        </p:nvSpPr>
        <p:spPr>
          <a:xfrm>
            <a:off x="502920" y="3931920"/>
            <a:ext cx="3246120" cy="822960"/>
          </a:xfrm>
          <a:prstGeom prst="roundRect">
            <a:avLst>
              <a:gd name="adj" fmla="val 8889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85800" y="4005072"/>
            <a:ext cx="2880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⏰  cron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685800" y="4279392"/>
            <a:ext cx="2880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" dirty="0">
                <a:solidFill>
                  <a:srgbClr val="9FB4D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 2 * * 6   →   BACKUP-NOCHE</a:t>
            </a:r>
            <a:endParaRPr lang="en-US" sz="840" dirty="0"/>
          </a:p>
        </p:txBody>
      </p:sp>
      <p:sp>
        <p:nvSpPr>
          <p:cNvPr id="11" name="Text 8"/>
          <p:cNvSpPr/>
          <p:nvPr/>
        </p:nvSpPr>
        <p:spPr>
          <a:xfrm>
            <a:off x="685800" y="4498848"/>
            <a:ext cx="2880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sábados y domingos a las 02:00, cola NOCTURNA</a:t>
            </a:r>
            <a:endParaRPr lang="en-US" sz="740" dirty="0"/>
          </a:p>
        </p:txBody>
      </p:sp>
      <p:sp>
        <p:nvSpPr>
          <p:cNvPr id="12" name="Text 9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nsbatch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COLAS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Colas con concurrencia, prioridad y color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02920" y="1207008"/>
            <a:ext cx="3383280" cy="411480"/>
          </a:xfrm>
          <a:prstGeom prst="roundRect">
            <a:avLst>
              <a:gd name="adj" fmla="val 1333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344168"/>
            <a:ext cx="146304" cy="146304"/>
          </a:xfrm>
          <a:prstGeom prst="ellipse">
            <a:avLst/>
          </a:prstGeom>
          <a:solidFill>
            <a:srgbClr val="7B2CBF"/>
          </a:solidFill>
          <a:ln/>
        </p:spPr>
      </p:sp>
      <p:sp>
        <p:nvSpPr>
          <p:cNvPr id="6" name="Text 4"/>
          <p:cNvSpPr/>
          <p:nvPr/>
        </p:nvSpPr>
        <p:spPr>
          <a:xfrm>
            <a:off x="841248" y="1207008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</a:t>
            </a:r>
            <a:endParaRPr lang="en-US" sz="1020" dirty="0"/>
          </a:p>
        </p:txBody>
      </p:sp>
      <p:sp>
        <p:nvSpPr>
          <p:cNvPr id="7" name="Text 5"/>
          <p:cNvSpPr/>
          <p:nvPr/>
        </p:nvSpPr>
        <p:spPr>
          <a:xfrm>
            <a:off x="2240280" y="1207008"/>
            <a:ext cx="640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 2</a:t>
            </a:r>
            <a:endParaRPr lang="en-US" sz="820" dirty="0"/>
          </a:p>
        </p:txBody>
      </p:sp>
      <p:sp>
        <p:nvSpPr>
          <p:cNvPr id="8" name="Text 6"/>
          <p:cNvSpPr/>
          <p:nvPr/>
        </p:nvSpPr>
        <p:spPr>
          <a:xfrm>
            <a:off x="2852928" y="1207008"/>
            <a:ext cx="868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 90</a:t>
            </a:r>
            <a:endParaRPr lang="en-US" sz="820" dirty="0"/>
          </a:p>
        </p:txBody>
      </p:sp>
      <p:sp>
        <p:nvSpPr>
          <p:cNvPr id="9" name="Shape 7"/>
          <p:cNvSpPr/>
          <p:nvPr/>
        </p:nvSpPr>
        <p:spPr>
          <a:xfrm>
            <a:off x="621792" y="1554480"/>
            <a:ext cx="3063240" cy="45720"/>
          </a:xfrm>
          <a:prstGeom prst="roundRect">
            <a:avLst>
              <a:gd name="adj" fmla="val 40000"/>
            </a:avLst>
          </a:prstGeom>
          <a:solidFill>
            <a:srgbClr val="0A224F"/>
          </a:solidFill>
          <a:ln/>
        </p:spPr>
      </p:sp>
      <p:sp>
        <p:nvSpPr>
          <p:cNvPr id="10" name="Shape 8"/>
          <p:cNvSpPr/>
          <p:nvPr/>
        </p:nvSpPr>
        <p:spPr>
          <a:xfrm>
            <a:off x="621792" y="1554480"/>
            <a:ext cx="1097280" cy="45720"/>
          </a:xfrm>
          <a:prstGeom prst="roundRect">
            <a:avLst>
              <a:gd name="adj" fmla="val 40000"/>
            </a:avLst>
          </a:prstGeom>
          <a:solidFill>
            <a:srgbClr val="7B2CBF"/>
          </a:solidFill>
          <a:ln/>
        </p:spPr>
      </p:sp>
      <p:sp>
        <p:nvSpPr>
          <p:cNvPr id="11" name="Shape 9"/>
          <p:cNvSpPr/>
          <p:nvPr/>
        </p:nvSpPr>
        <p:spPr>
          <a:xfrm>
            <a:off x="502920" y="1682496"/>
            <a:ext cx="3383280" cy="411480"/>
          </a:xfrm>
          <a:prstGeom prst="roundRect">
            <a:avLst>
              <a:gd name="adj" fmla="val 1333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21792" y="1819656"/>
            <a:ext cx="146304" cy="146304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13" name="Text 11"/>
          <p:cNvSpPr/>
          <p:nvPr/>
        </p:nvSpPr>
        <p:spPr>
          <a:xfrm>
            <a:off x="841248" y="1682496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RAPIDA</a:t>
            </a:r>
            <a:endParaRPr lang="en-US" sz="1020" dirty="0"/>
          </a:p>
        </p:txBody>
      </p:sp>
      <p:sp>
        <p:nvSpPr>
          <p:cNvPr id="14" name="Text 12"/>
          <p:cNvSpPr/>
          <p:nvPr/>
        </p:nvSpPr>
        <p:spPr>
          <a:xfrm>
            <a:off x="2240280" y="1682496"/>
            <a:ext cx="640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 6</a:t>
            </a:r>
            <a:endParaRPr lang="en-US" sz="820" dirty="0"/>
          </a:p>
        </p:txBody>
      </p:sp>
      <p:sp>
        <p:nvSpPr>
          <p:cNvPr id="15" name="Text 13"/>
          <p:cNvSpPr/>
          <p:nvPr/>
        </p:nvSpPr>
        <p:spPr>
          <a:xfrm>
            <a:off x="2852928" y="1682496"/>
            <a:ext cx="868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 70</a:t>
            </a:r>
            <a:endParaRPr lang="en-US" sz="820" dirty="0"/>
          </a:p>
        </p:txBody>
      </p:sp>
      <p:sp>
        <p:nvSpPr>
          <p:cNvPr id="16" name="Shape 14"/>
          <p:cNvSpPr/>
          <p:nvPr/>
        </p:nvSpPr>
        <p:spPr>
          <a:xfrm>
            <a:off x="621792" y="2029968"/>
            <a:ext cx="3063240" cy="45720"/>
          </a:xfrm>
          <a:prstGeom prst="roundRect">
            <a:avLst>
              <a:gd name="adj" fmla="val 40000"/>
            </a:avLst>
          </a:prstGeom>
          <a:solidFill>
            <a:srgbClr val="0A224F"/>
          </a:solidFill>
          <a:ln/>
        </p:spPr>
      </p:sp>
      <p:sp>
        <p:nvSpPr>
          <p:cNvPr id="17" name="Shape 15"/>
          <p:cNvSpPr/>
          <p:nvPr/>
        </p:nvSpPr>
        <p:spPr>
          <a:xfrm>
            <a:off x="621792" y="2029968"/>
            <a:ext cx="1097280" cy="45720"/>
          </a:xfrm>
          <a:prstGeom prst="roundRect">
            <a:avLst>
              <a:gd name="adj" fmla="val 40000"/>
            </a:avLst>
          </a:prstGeom>
          <a:solidFill>
            <a:srgbClr val="00B4D8"/>
          </a:solidFill>
          <a:ln/>
        </p:spPr>
      </p:sp>
      <p:sp>
        <p:nvSpPr>
          <p:cNvPr id="18" name="Shape 16"/>
          <p:cNvSpPr/>
          <p:nvPr/>
        </p:nvSpPr>
        <p:spPr>
          <a:xfrm>
            <a:off x="502920" y="2157984"/>
            <a:ext cx="3383280" cy="411480"/>
          </a:xfrm>
          <a:prstGeom prst="roundRect">
            <a:avLst>
              <a:gd name="adj" fmla="val 1333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21792" y="2295144"/>
            <a:ext cx="146304" cy="146304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20" name="Text 18"/>
          <p:cNvSpPr/>
          <p:nvPr/>
        </p:nvSpPr>
        <p:spPr>
          <a:xfrm>
            <a:off x="841248" y="215798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BATCH</a:t>
            </a:r>
            <a:endParaRPr lang="en-US" sz="1020" dirty="0"/>
          </a:p>
        </p:txBody>
      </p:sp>
      <p:sp>
        <p:nvSpPr>
          <p:cNvPr id="21" name="Text 19"/>
          <p:cNvSpPr/>
          <p:nvPr/>
        </p:nvSpPr>
        <p:spPr>
          <a:xfrm>
            <a:off x="2240280" y="2157984"/>
            <a:ext cx="640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 4</a:t>
            </a:r>
            <a:endParaRPr lang="en-US" sz="820" dirty="0"/>
          </a:p>
        </p:txBody>
      </p:sp>
      <p:sp>
        <p:nvSpPr>
          <p:cNvPr id="22" name="Text 20"/>
          <p:cNvSpPr/>
          <p:nvPr/>
        </p:nvSpPr>
        <p:spPr>
          <a:xfrm>
            <a:off x="2852928" y="2157984"/>
            <a:ext cx="868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 50</a:t>
            </a:r>
            <a:endParaRPr lang="en-US" sz="820" dirty="0"/>
          </a:p>
        </p:txBody>
      </p:sp>
      <p:sp>
        <p:nvSpPr>
          <p:cNvPr id="23" name="Shape 21"/>
          <p:cNvSpPr/>
          <p:nvPr/>
        </p:nvSpPr>
        <p:spPr>
          <a:xfrm>
            <a:off x="621792" y="2505456"/>
            <a:ext cx="3063240" cy="45720"/>
          </a:xfrm>
          <a:prstGeom prst="roundRect">
            <a:avLst>
              <a:gd name="adj" fmla="val 40000"/>
            </a:avLst>
          </a:prstGeom>
          <a:solidFill>
            <a:srgbClr val="0A224F"/>
          </a:solidFill>
          <a:ln/>
        </p:spPr>
      </p:sp>
      <p:sp>
        <p:nvSpPr>
          <p:cNvPr id="24" name="Shape 22"/>
          <p:cNvSpPr/>
          <p:nvPr/>
        </p:nvSpPr>
        <p:spPr>
          <a:xfrm>
            <a:off x="621792" y="2505456"/>
            <a:ext cx="1097280" cy="45720"/>
          </a:xfrm>
          <a:prstGeom prst="roundRect">
            <a:avLst>
              <a:gd name="adj" fmla="val 40000"/>
            </a:avLst>
          </a:prstGeom>
          <a:solidFill>
            <a:srgbClr val="1A4FD1"/>
          </a:solidFill>
          <a:ln/>
        </p:spPr>
      </p:sp>
      <p:sp>
        <p:nvSpPr>
          <p:cNvPr id="25" name="Shape 23"/>
          <p:cNvSpPr/>
          <p:nvPr/>
        </p:nvSpPr>
        <p:spPr>
          <a:xfrm>
            <a:off x="502920" y="2633472"/>
            <a:ext cx="3383280" cy="411480"/>
          </a:xfrm>
          <a:prstGeom prst="roundRect">
            <a:avLst>
              <a:gd name="adj" fmla="val 1333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21792" y="2770632"/>
            <a:ext cx="146304" cy="146304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27" name="Text 25"/>
          <p:cNvSpPr/>
          <p:nvPr/>
        </p:nvSpPr>
        <p:spPr>
          <a:xfrm>
            <a:off x="841248" y="2633472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NOCTURNA</a:t>
            </a:r>
            <a:endParaRPr lang="en-US" sz="1020" dirty="0"/>
          </a:p>
        </p:txBody>
      </p:sp>
      <p:sp>
        <p:nvSpPr>
          <p:cNvPr id="28" name="Text 26"/>
          <p:cNvSpPr/>
          <p:nvPr/>
        </p:nvSpPr>
        <p:spPr>
          <a:xfrm>
            <a:off x="2240280" y="2633472"/>
            <a:ext cx="640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 3</a:t>
            </a:r>
            <a:endParaRPr lang="en-US" sz="820" dirty="0"/>
          </a:p>
        </p:txBody>
      </p:sp>
      <p:sp>
        <p:nvSpPr>
          <p:cNvPr id="29" name="Text 27"/>
          <p:cNvSpPr/>
          <p:nvPr/>
        </p:nvSpPr>
        <p:spPr>
          <a:xfrm>
            <a:off x="2852928" y="2633472"/>
            <a:ext cx="868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 30</a:t>
            </a:r>
            <a:endParaRPr lang="en-US" sz="820" dirty="0"/>
          </a:p>
        </p:txBody>
      </p:sp>
      <p:sp>
        <p:nvSpPr>
          <p:cNvPr id="30" name="Shape 28"/>
          <p:cNvSpPr/>
          <p:nvPr/>
        </p:nvSpPr>
        <p:spPr>
          <a:xfrm>
            <a:off x="621792" y="2980944"/>
            <a:ext cx="3063240" cy="45720"/>
          </a:xfrm>
          <a:prstGeom prst="roundRect">
            <a:avLst>
              <a:gd name="adj" fmla="val 40000"/>
            </a:avLst>
          </a:prstGeom>
          <a:solidFill>
            <a:srgbClr val="0A224F"/>
          </a:solidFill>
          <a:ln/>
        </p:spPr>
      </p:sp>
      <p:sp>
        <p:nvSpPr>
          <p:cNvPr id="31" name="Shape 29"/>
          <p:cNvSpPr/>
          <p:nvPr/>
        </p:nvSpPr>
        <p:spPr>
          <a:xfrm>
            <a:off x="621792" y="2980944"/>
            <a:ext cx="1097280" cy="45720"/>
          </a:xfrm>
          <a:prstGeom prst="roundRect">
            <a:avLst>
              <a:gd name="adj" fmla="val 40000"/>
            </a:avLst>
          </a:prstGeom>
          <a:solidFill>
            <a:srgbClr val="F59E0B"/>
          </a:solidFill>
          <a:ln/>
        </p:spPr>
      </p:sp>
      <p:sp>
        <p:nvSpPr>
          <p:cNvPr id="32" name="Shape 30"/>
          <p:cNvSpPr/>
          <p:nvPr/>
        </p:nvSpPr>
        <p:spPr>
          <a:xfrm>
            <a:off x="502920" y="3182112"/>
            <a:ext cx="1078992" cy="292608"/>
          </a:xfrm>
          <a:prstGeom prst="roundRect">
            <a:avLst>
              <a:gd name="adj" fmla="val 21875"/>
            </a:avLst>
          </a:prstGeom>
          <a:solidFill>
            <a:srgbClr val="10B981"/>
          </a:solidFill>
          <a:ln/>
        </p:spPr>
      </p:sp>
      <p:sp>
        <p:nvSpPr>
          <p:cNvPr id="33" name="Text 31"/>
          <p:cNvSpPr/>
          <p:nvPr/>
        </p:nvSpPr>
        <p:spPr>
          <a:xfrm>
            <a:off x="502920" y="3182112"/>
            <a:ext cx="107899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</a:t>
            </a:r>
            <a:endParaRPr lang="en-US" sz="840" dirty="0"/>
          </a:p>
        </p:txBody>
      </p:sp>
      <p:sp>
        <p:nvSpPr>
          <p:cNvPr id="34" name="Shape 32"/>
          <p:cNvSpPr/>
          <p:nvPr/>
        </p:nvSpPr>
        <p:spPr>
          <a:xfrm>
            <a:off x="1673352" y="3182112"/>
            <a:ext cx="1078992" cy="292608"/>
          </a:xfrm>
          <a:prstGeom prst="roundRect">
            <a:avLst>
              <a:gd name="adj" fmla="val 21875"/>
            </a:avLst>
          </a:prstGeom>
          <a:solidFill>
            <a:srgbClr val="F59E0B"/>
          </a:solidFill>
          <a:ln/>
        </p:spPr>
      </p:sp>
      <p:sp>
        <p:nvSpPr>
          <p:cNvPr id="35" name="Text 33"/>
          <p:cNvSpPr/>
          <p:nvPr/>
        </p:nvSpPr>
        <p:spPr>
          <a:xfrm>
            <a:off x="1673352" y="3182112"/>
            <a:ext cx="107899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PAUSED</a:t>
            </a:r>
            <a:endParaRPr lang="en-US" sz="840" dirty="0"/>
          </a:p>
        </p:txBody>
      </p:sp>
      <p:sp>
        <p:nvSpPr>
          <p:cNvPr id="36" name="Shape 34"/>
          <p:cNvSpPr/>
          <p:nvPr/>
        </p:nvSpPr>
        <p:spPr>
          <a:xfrm>
            <a:off x="2843784" y="3182112"/>
            <a:ext cx="1078992" cy="292608"/>
          </a:xfrm>
          <a:prstGeom prst="roundRect">
            <a:avLst>
              <a:gd name="adj" fmla="val 21875"/>
            </a:avLst>
          </a:prstGeom>
          <a:solidFill>
            <a:srgbClr val="EF4444"/>
          </a:solidFill>
          <a:ln/>
        </p:spPr>
      </p:sp>
      <p:sp>
        <p:nvSpPr>
          <p:cNvPr id="37" name="Text 35"/>
          <p:cNvSpPr/>
          <p:nvPr/>
        </p:nvSpPr>
        <p:spPr>
          <a:xfrm>
            <a:off x="2843784" y="3182112"/>
            <a:ext cx="107899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CLOSED</a:t>
            </a:r>
            <a:endParaRPr lang="en-US" sz="840" dirty="0"/>
          </a:p>
        </p:txBody>
      </p:sp>
      <p:sp>
        <p:nvSpPr>
          <p:cNvPr id="38" name="Text 36"/>
          <p:cNvSpPr/>
          <p:nvPr/>
        </p:nvSpPr>
        <p:spPr>
          <a:xfrm>
            <a:off x="502920" y="3529584"/>
            <a:ext cx="3383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40" i="1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ejecuta  ·  PAUSED retiene  ·  CLOSED rechaza</a:t>
            </a:r>
            <a:endParaRPr lang="en-US" sz="740" dirty="0"/>
          </a:p>
        </p:txBody>
      </p:sp>
      <p:sp>
        <p:nvSpPr>
          <p:cNvPr id="39" name="Text 37"/>
          <p:cNvSpPr/>
          <p:nvPr/>
        </p:nvSpPr>
        <p:spPr>
          <a:xfrm>
            <a:off x="502920" y="3785616"/>
            <a:ext cx="33832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25000"/>
              </a:lnSpc>
              <a:buSzPct val="100000"/>
              <a:buChar char="•"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Cuatro colas de fábrica: SYSTEM, BATCH, RAPIDA y NOCTURNA</a:t>
            </a:r>
            <a:endParaRPr lang="en-US" sz="820" dirty="0"/>
          </a:p>
          <a:p>
            <a:pPr marL="165100" indent="-165100">
              <a:lnSpc>
                <a:spcPct val="125000"/>
              </a:lnSpc>
              <a:buSzPct val="100000"/>
              <a:buChar char="•"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Cupo de ejecuciones simultáneas y prioridad por cola</a:t>
            </a:r>
            <a:endParaRPr lang="en-US" sz="820" dirty="0"/>
          </a:p>
          <a:p>
            <a:pPr marL="165100" indent="-165100">
              <a:lnSpc>
                <a:spcPct val="125000"/>
              </a:lnSpc>
              <a:buSzPct val="100000"/>
              <a:buChar char="•"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OPEN, PAUSED y CLOSED: se pausa o cierra sin perder el trabajo</a:t>
            </a:r>
            <a:endParaRPr lang="en-US" sz="820" dirty="0"/>
          </a:p>
          <a:p>
            <a:pPr marL="165100" indent="-165100">
              <a:lnSpc>
                <a:spcPct val="125000"/>
              </a:lnSpc>
              <a:buSzPct val="100000"/>
              <a:buChar char="•"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Ventanas horarias por cola y mover un trabajo encolado a otra</a:t>
            </a:r>
            <a:endParaRPr lang="en-US" sz="820" dirty="0"/>
          </a:p>
        </p:txBody>
      </p:sp>
      <p:sp>
        <p:nvSpPr>
          <p:cNvPr id="40" name="Shape 38"/>
          <p:cNvSpPr/>
          <p:nvPr/>
        </p:nvSpPr>
        <p:spPr>
          <a:xfrm>
            <a:off x="4160520" y="1161288"/>
            <a:ext cx="4526280" cy="2854990"/>
          </a:xfrm>
          <a:prstGeom prst="roundRect">
            <a:avLst>
              <a:gd name="adj" fmla="val 128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41" name="Image 0" descr="/data/ns/nssuite/nsbatch/ppt/screens/colas_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6240" y="1207008"/>
            <a:ext cx="4434840" cy="2763550"/>
          </a:xfrm>
          <a:prstGeom prst="rect">
            <a:avLst/>
          </a:prstGeom>
        </p:spPr>
      </p:pic>
      <p:sp>
        <p:nvSpPr>
          <p:cNvPr id="42" name="Text 39"/>
          <p:cNvSpPr/>
          <p:nvPr/>
        </p:nvSpPr>
        <p:spPr>
          <a:xfrm>
            <a:off x="4206240" y="4080286"/>
            <a:ext cx="4434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Colas: cupo ocupado, prioridad, color y encolados de cada una.</a:t>
            </a:r>
            <a:endParaRPr lang="en-US" sz="860" dirty="0"/>
          </a:p>
        </p:txBody>
      </p:sp>
      <p:sp>
        <p:nvSpPr>
          <p:cNvPr id="43" name="Text 40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nsbatch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CATÁLOGO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catálogo: un trabajo es un comando y sus reglas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325880"/>
            <a:ext cx="342900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Comando y argumentos: el trabajo es una línea de shell real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Cola de destino y parámetros de cada ejecución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Timeout por trabajo, con kill del árbol de procesos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Avisos de inicio, fin y error, con destinatarios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Reintentos y re-ejecución con los mismos parámetros</a:t>
            </a:r>
            <a:endParaRPr lang="en-US" sz="960" dirty="0"/>
          </a:p>
        </p:txBody>
      </p:sp>
      <p:sp>
        <p:nvSpPr>
          <p:cNvPr id="5" name="Shape 3"/>
          <p:cNvSpPr/>
          <p:nvPr/>
        </p:nvSpPr>
        <p:spPr>
          <a:xfrm>
            <a:off x="502920" y="2971800"/>
            <a:ext cx="3429000" cy="1051560"/>
          </a:xfrm>
          <a:prstGeom prst="roundRect">
            <a:avLst>
              <a:gd name="adj" fmla="val 6087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3063240"/>
            <a:ext cx="30632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CIERRE-MENSUAL</a:t>
            </a:r>
            <a:endParaRPr lang="en-US" sz="960" dirty="0"/>
          </a:p>
        </p:txBody>
      </p:sp>
      <p:sp>
        <p:nvSpPr>
          <p:cNvPr id="7" name="Text 5"/>
          <p:cNvSpPr/>
          <p:nvPr/>
        </p:nvSpPr>
        <p:spPr>
          <a:xfrm>
            <a:off x="685800" y="3291840"/>
            <a:ext cx="30632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" dirty="0">
                <a:solidFill>
                  <a:srgbClr val="9FB4D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/opt/ada/bin/cierre.sh --modo full</a:t>
            </a:r>
            <a:endParaRPr lang="en-US" sz="840" dirty="0"/>
          </a:p>
        </p:txBody>
      </p:sp>
      <p:sp>
        <p:nvSpPr>
          <p:cNvPr id="8" name="Text 6"/>
          <p:cNvSpPr/>
          <p:nvPr/>
        </p:nvSpPr>
        <p:spPr>
          <a:xfrm>
            <a:off x="685800" y="3547872"/>
            <a:ext cx="3063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BATCH · timeout 7200s · aviso al terminar y al fallar</a:t>
            </a:r>
            <a:endParaRPr lang="en-US" sz="780" dirty="0"/>
          </a:p>
        </p:txBody>
      </p:sp>
      <p:sp>
        <p:nvSpPr>
          <p:cNvPr id="9" name="Shape 7"/>
          <p:cNvSpPr/>
          <p:nvPr/>
        </p:nvSpPr>
        <p:spPr>
          <a:xfrm>
            <a:off x="502920" y="4160520"/>
            <a:ext cx="3429000" cy="566928"/>
          </a:xfrm>
          <a:prstGeom prst="roundRect">
            <a:avLst>
              <a:gd name="adj" fmla="val 11290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" y="4160520"/>
            <a:ext cx="30632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mismo trabajo puede estar asignado a varias colas: la que elija el operador o la de su regla cron.</a:t>
            </a:r>
            <a:endParaRPr lang="en-US" sz="840" dirty="0"/>
          </a:p>
        </p:txBody>
      </p:sp>
      <p:sp>
        <p:nvSpPr>
          <p:cNvPr id="11" name="Shape 9"/>
          <p:cNvSpPr/>
          <p:nvPr/>
        </p:nvSpPr>
        <p:spPr>
          <a:xfrm>
            <a:off x="4114800" y="1234440"/>
            <a:ext cx="4572000" cy="2883480"/>
          </a:xfrm>
          <a:prstGeom prst="roundRect">
            <a:avLst>
              <a:gd name="adj" fmla="val 126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2" name="Image 0" descr="/data/ns/nssuite/nsbatch/ppt/screens/trabajos_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0" y="1280160"/>
            <a:ext cx="4480560" cy="2792040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4160520" y="4181928"/>
            <a:ext cx="4480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Trabajos: comando, cola, timeout, avisos y reintentos de cada uno.</a:t>
            </a:r>
            <a:endParaRPr lang="en-US" sz="860" dirty="0"/>
          </a:p>
        </p:txBody>
      </p:sp>
      <p:sp>
        <p:nvSpPr>
          <p:cNvPr id="14" name="Text 11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nsbatch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EJECUCIONES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ejecución deja su spool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694944" cy="256032"/>
          </a:xfrm>
          <a:prstGeom prst="roundRect">
            <a:avLst>
              <a:gd name="adj" fmla="val 25000"/>
            </a:avLst>
          </a:prstGeom>
          <a:solidFill>
            <a:srgbClr val="5B7297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88720"/>
            <a:ext cx="69494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QUEUED</a:t>
            </a:r>
            <a:endParaRPr lang="en-US" sz="680" dirty="0"/>
          </a:p>
        </p:txBody>
      </p:sp>
      <p:sp>
        <p:nvSpPr>
          <p:cNvPr id="6" name="Text 4"/>
          <p:cNvSpPr/>
          <p:nvPr/>
        </p:nvSpPr>
        <p:spPr>
          <a:xfrm>
            <a:off x="484632" y="1481328"/>
            <a:ext cx="731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la cola, esperando turno</a:t>
            </a:r>
            <a:endParaRPr lang="en-US" sz="580" dirty="0"/>
          </a:p>
        </p:txBody>
      </p:sp>
      <p:sp>
        <p:nvSpPr>
          <p:cNvPr id="7" name="Shape 5"/>
          <p:cNvSpPr/>
          <p:nvPr/>
        </p:nvSpPr>
        <p:spPr>
          <a:xfrm>
            <a:off x="1243584" y="1188720"/>
            <a:ext cx="694944" cy="256032"/>
          </a:xfrm>
          <a:prstGeom prst="roundRect">
            <a:avLst>
              <a:gd name="adj" fmla="val 25000"/>
            </a:avLst>
          </a:prstGeom>
          <a:solidFill>
            <a:srgbClr val="F59E0B"/>
          </a:solidFill>
          <a:ln/>
        </p:spPr>
      </p:sp>
      <p:sp>
        <p:nvSpPr>
          <p:cNvPr id="8" name="Text 6"/>
          <p:cNvSpPr/>
          <p:nvPr/>
        </p:nvSpPr>
        <p:spPr>
          <a:xfrm>
            <a:off x="1243584" y="1188720"/>
            <a:ext cx="69494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HOLD</a:t>
            </a:r>
            <a:endParaRPr lang="en-US" sz="680" dirty="0"/>
          </a:p>
        </p:txBody>
      </p:sp>
      <p:sp>
        <p:nvSpPr>
          <p:cNvPr id="9" name="Text 7"/>
          <p:cNvSpPr/>
          <p:nvPr/>
        </p:nvSpPr>
        <p:spPr>
          <a:xfrm>
            <a:off x="1225296" y="1481328"/>
            <a:ext cx="731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Retenido a mano</a:t>
            </a:r>
            <a:endParaRPr lang="en-US" sz="580" dirty="0"/>
          </a:p>
        </p:txBody>
      </p:sp>
      <p:sp>
        <p:nvSpPr>
          <p:cNvPr id="10" name="Shape 8"/>
          <p:cNvSpPr/>
          <p:nvPr/>
        </p:nvSpPr>
        <p:spPr>
          <a:xfrm>
            <a:off x="1984248" y="1188720"/>
            <a:ext cx="694944" cy="256032"/>
          </a:xfrm>
          <a:prstGeom prst="roundRect">
            <a:avLst>
              <a:gd name="adj" fmla="val 25000"/>
            </a:avLst>
          </a:prstGeom>
          <a:solidFill>
            <a:srgbClr val="1A4FD1"/>
          </a:solidFill>
          <a:ln/>
        </p:spPr>
      </p:sp>
      <p:sp>
        <p:nvSpPr>
          <p:cNvPr id="11" name="Text 9"/>
          <p:cNvSpPr/>
          <p:nvPr/>
        </p:nvSpPr>
        <p:spPr>
          <a:xfrm>
            <a:off x="1984248" y="1188720"/>
            <a:ext cx="69494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RUNNING</a:t>
            </a:r>
            <a:endParaRPr lang="en-US" sz="680" dirty="0"/>
          </a:p>
        </p:txBody>
      </p:sp>
      <p:sp>
        <p:nvSpPr>
          <p:cNvPr id="12" name="Text 10"/>
          <p:cNvSpPr/>
          <p:nvPr/>
        </p:nvSpPr>
        <p:spPr>
          <a:xfrm>
            <a:off x="1965960" y="1481328"/>
            <a:ext cx="731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 PID propio</a:t>
            </a:r>
            <a:endParaRPr lang="en-US" sz="580" dirty="0"/>
          </a:p>
        </p:txBody>
      </p:sp>
      <p:sp>
        <p:nvSpPr>
          <p:cNvPr id="13" name="Shape 11"/>
          <p:cNvSpPr/>
          <p:nvPr/>
        </p:nvSpPr>
        <p:spPr>
          <a:xfrm>
            <a:off x="2724912" y="1188720"/>
            <a:ext cx="694944" cy="256032"/>
          </a:xfrm>
          <a:prstGeom prst="roundRect">
            <a:avLst>
              <a:gd name="adj" fmla="val 25000"/>
            </a:avLst>
          </a:prstGeom>
          <a:solidFill>
            <a:srgbClr val="22C55E"/>
          </a:solidFill>
          <a:ln/>
        </p:spPr>
      </p:sp>
      <p:sp>
        <p:nvSpPr>
          <p:cNvPr id="14" name="Text 12"/>
          <p:cNvSpPr/>
          <p:nvPr/>
        </p:nvSpPr>
        <p:spPr>
          <a:xfrm>
            <a:off x="2724912" y="1188720"/>
            <a:ext cx="69494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</a:t>
            </a:r>
            <a:endParaRPr lang="en-US" sz="680" dirty="0"/>
          </a:p>
        </p:txBody>
      </p:sp>
      <p:sp>
        <p:nvSpPr>
          <p:cNvPr id="15" name="Text 13"/>
          <p:cNvSpPr/>
          <p:nvPr/>
        </p:nvSpPr>
        <p:spPr>
          <a:xfrm>
            <a:off x="2706624" y="1481328"/>
            <a:ext cx="731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Terminó bien</a:t>
            </a:r>
            <a:endParaRPr lang="en-US" sz="580" dirty="0"/>
          </a:p>
        </p:txBody>
      </p:sp>
      <p:sp>
        <p:nvSpPr>
          <p:cNvPr id="16" name="Shape 14"/>
          <p:cNvSpPr/>
          <p:nvPr/>
        </p:nvSpPr>
        <p:spPr>
          <a:xfrm>
            <a:off x="3465576" y="1188720"/>
            <a:ext cx="694944" cy="256032"/>
          </a:xfrm>
          <a:prstGeom prst="roundRect">
            <a:avLst>
              <a:gd name="adj" fmla="val 25000"/>
            </a:avLst>
          </a:prstGeom>
          <a:solidFill>
            <a:srgbClr val="EF4444"/>
          </a:solidFill>
          <a:ln/>
        </p:spPr>
      </p:sp>
      <p:sp>
        <p:nvSpPr>
          <p:cNvPr id="17" name="Text 15"/>
          <p:cNvSpPr/>
          <p:nvPr/>
        </p:nvSpPr>
        <p:spPr>
          <a:xfrm>
            <a:off x="3465576" y="1188720"/>
            <a:ext cx="69494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ERROR</a:t>
            </a:r>
            <a:endParaRPr lang="en-US" sz="680" dirty="0"/>
          </a:p>
        </p:txBody>
      </p:sp>
      <p:sp>
        <p:nvSpPr>
          <p:cNvPr id="18" name="Text 16"/>
          <p:cNvSpPr/>
          <p:nvPr/>
        </p:nvSpPr>
        <p:spPr>
          <a:xfrm>
            <a:off x="3447288" y="1481328"/>
            <a:ext cx="731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Terminó con error</a:t>
            </a:r>
            <a:endParaRPr lang="en-US" sz="580" dirty="0"/>
          </a:p>
        </p:txBody>
      </p:sp>
      <p:sp>
        <p:nvSpPr>
          <p:cNvPr id="19" name="Text 17"/>
          <p:cNvSpPr/>
          <p:nvPr/>
        </p:nvSpPr>
        <p:spPr>
          <a:xfrm>
            <a:off x="502920" y="1965960"/>
            <a:ext cx="3566160" cy="1920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Estados: QUEUED, HOLD, RUNNING, OK, ERROR y CANCELLED</a:t>
            </a:r>
            <a:endParaRPr lang="en-US" sz="94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PID por ejecución y número de intento</a:t>
            </a:r>
            <a:endParaRPr lang="en-US" sz="94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Exit code, tiempo de pared, CPU y memoria pico</a:t>
            </a:r>
            <a:endParaRPr lang="en-US" sz="94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Spool en disco con tail en vivo, búsqueda y descarga</a:t>
            </a:r>
            <a:endParaRPr lang="en-US" sz="94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Cancelar, retener, mover o re-ejecutar sin salir del panel</a:t>
            </a:r>
            <a:endParaRPr lang="en-US" sz="940" dirty="0"/>
          </a:p>
        </p:txBody>
      </p:sp>
      <p:sp>
        <p:nvSpPr>
          <p:cNvPr id="20" name="Shape 18"/>
          <p:cNvSpPr/>
          <p:nvPr/>
        </p:nvSpPr>
        <p:spPr>
          <a:xfrm>
            <a:off x="502920" y="4160520"/>
            <a:ext cx="3566160" cy="640080"/>
          </a:xfrm>
          <a:prstGeom prst="roundRect">
            <a:avLst>
              <a:gd name="adj" fmla="val 11429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40080" y="4160520"/>
            <a:ext cx="3291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40" dirty="0">
                <a:solidFill>
                  <a:srgbClr val="9FB4D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PID 2535367 · exit 0 · wall 2s · mem 1.7 MB</a:t>
            </a:r>
            <a:endParaRPr lang="en-US" sz="740" dirty="0"/>
          </a:p>
        </p:txBody>
      </p:sp>
      <p:sp>
        <p:nvSpPr>
          <p:cNvPr id="22" name="Shape 20"/>
          <p:cNvSpPr/>
          <p:nvPr/>
        </p:nvSpPr>
        <p:spPr>
          <a:xfrm>
            <a:off x="4251960" y="1161288"/>
            <a:ext cx="4434840" cy="2798010"/>
          </a:xfrm>
          <a:prstGeom prst="roundRect">
            <a:avLst>
              <a:gd name="adj" fmla="val 130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3" name="Image 0" descr="/data/ns/nssuite/nsbatch/ppt/screens/spool_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7680" y="1207008"/>
            <a:ext cx="4343400" cy="2706570"/>
          </a:xfrm>
          <a:prstGeom prst="rect">
            <a:avLst/>
          </a:prstGeom>
        </p:spPr>
      </p:pic>
      <p:sp>
        <p:nvSpPr>
          <p:cNvPr id="24" name="Text 21"/>
          <p:cNvSpPr/>
          <p:nvPr/>
        </p:nvSpPr>
        <p:spPr>
          <a:xfrm>
            <a:off x="4297680" y="4005018"/>
            <a:ext cx="4343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spool: cabecera con el job, el intento, las fechas y el exit code, y el log completo.</a:t>
            </a:r>
            <a:endParaRPr lang="en-US" sz="840" dirty="0"/>
          </a:p>
        </p:txBody>
      </p:sp>
      <p:sp>
        <p:nvSpPr>
          <p:cNvPr id="25" name="Text 22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nsbatch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OPERACIÓN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Todo el estado en una pantalla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124712"/>
            <a:ext cx="5120640" cy="3225363"/>
          </a:xfrm>
          <a:prstGeom prst="roundRect">
            <a:avLst>
              <a:gd name="adj" fmla="val 11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5" name="Image 0" descr="/data/ns/nssuite/nsbatch/ppt/screens/panel_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170432"/>
            <a:ext cx="5029200" cy="313392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806440" y="1280160"/>
            <a:ext cx="283464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KPIs vivos: en ejecución, encolados, OK y errores de hoy</a:t>
            </a:r>
            <a:endParaRPr lang="en-US" sz="94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CPU y wall de hoy, con el consumo real de cada trabajo</a:t>
            </a:r>
            <a:endParaRPr lang="en-US" sz="94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Semáforo por cola con el uso del cupo de concurrencia</a:t>
            </a:r>
            <a:endParaRPr lang="en-US" sz="94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Últimas ejecuciones con su PID y su spool a un clic</a:t>
            </a:r>
            <a:endParaRPr lang="en-US" sz="94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Estado del sistema: CPU, memoria, disco, carga y uptime</a:t>
            </a:r>
            <a:endParaRPr lang="en-US" sz="940" dirty="0"/>
          </a:p>
        </p:txBody>
      </p:sp>
      <p:sp>
        <p:nvSpPr>
          <p:cNvPr id="7" name="Shape 4"/>
          <p:cNvSpPr/>
          <p:nvPr/>
        </p:nvSpPr>
        <p:spPr>
          <a:xfrm>
            <a:off x="502920" y="4407408"/>
            <a:ext cx="1975104" cy="402336"/>
          </a:xfrm>
          <a:prstGeom prst="roundRect">
            <a:avLst>
              <a:gd name="adj" fmla="val 15909"/>
            </a:avLst>
          </a:prstGeom>
          <a:solidFill>
            <a:srgbClr val="0E2C63"/>
          </a:solidFill>
          <a:ln/>
        </p:spPr>
      </p:sp>
      <p:sp>
        <p:nvSpPr>
          <p:cNvPr id="8" name="Text 5"/>
          <p:cNvSpPr/>
          <p:nvPr/>
        </p:nvSpPr>
        <p:spPr>
          <a:xfrm>
            <a:off x="502920" y="4407408"/>
            <a:ext cx="1975104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ejecución</a:t>
            </a:r>
            <a:endParaRPr lang="en-US" sz="840" dirty="0"/>
          </a:p>
        </p:txBody>
      </p:sp>
      <p:sp>
        <p:nvSpPr>
          <p:cNvPr id="9" name="Shape 6"/>
          <p:cNvSpPr/>
          <p:nvPr/>
        </p:nvSpPr>
        <p:spPr>
          <a:xfrm>
            <a:off x="2587752" y="4407408"/>
            <a:ext cx="1975104" cy="402336"/>
          </a:xfrm>
          <a:prstGeom prst="roundRect">
            <a:avLst>
              <a:gd name="adj" fmla="val 15909"/>
            </a:avLst>
          </a:prstGeom>
          <a:solidFill>
            <a:srgbClr val="0E2C63"/>
          </a:solidFill>
          <a:ln/>
        </p:spPr>
      </p:sp>
      <p:sp>
        <p:nvSpPr>
          <p:cNvPr id="10" name="Text 7"/>
          <p:cNvSpPr/>
          <p:nvPr/>
        </p:nvSpPr>
        <p:spPr>
          <a:xfrm>
            <a:off x="2587752" y="4407408"/>
            <a:ext cx="1975104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Encolados</a:t>
            </a:r>
            <a:endParaRPr lang="en-US" sz="840" dirty="0"/>
          </a:p>
        </p:txBody>
      </p:sp>
      <p:sp>
        <p:nvSpPr>
          <p:cNvPr id="11" name="Shape 8"/>
          <p:cNvSpPr/>
          <p:nvPr/>
        </p:nvSpPr>
        <p:spPr>
          <a:xfrm>
            <a:off x="4672584" y="4407408"/>
            <a:ext cx="1975104" cy="402336"/>
          </a:xfrm>
          <a:prstGeom prst="roundRect">
            <a:avLst>
              <a:gd name="adj" fmla="val 15909"/>
            </a:avLst>
          </a:prstGeom>
          <a:solidFill>
            <a:srgbClr val="0E2C63"/>
          </a:solidFill>
          <a:ln/>
        </p:spPr>
      </p:sp>
      <p:sp>
        <p:nvSpPr>
          <p:cNvPr id="12" name="Text 9"/>
          <p:cNvSpPr/>
          <p:nvPr/>
        </p:nvSpPr>
        <p:spPr>
          <a:xfrm>
            <a:off x="4672584" y="4407408"/>
            <a:ext cx="1975104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 hoy</a:t>
            </a:r>
            <a:endParaRPr lang="en-US" sz="840" dirty="0"/>
          </a:p>
        </p:txBody>
      </p:sp>
      <p:sp>
        <p:nvSpPr>
          <p:cNvPr id="13" name="Shape 10"/>
          <p:cNvSpPr/>
          <p:nvPr/>
        </p:nvSpPr>
        <p:spPr>
          <a:xfrm>
            <a:off x="6757416" y="4407408"/>
            <a:ext cx="1975104" cy="402336"/>
          </a:xfrm>
          <a:prstGeom prst="roundRect">
            <a:avLst>
              <a:gd name="adj" fmla="val 15909"/>
            </a:avLst>
          </a:prstGeom>
          <a:solidFill>
            <a:srgbClr val="0E2C63"/>
          </a:solidFill>
          <a:ln/>
        </p:spPr>
      </p:sp>
      <p:sp>
        <p:nvSpPr>
          <p:cNvPr id="14" name="Text 11"/>
          <p:cNvSpPr/>
          <p:nvPr/>
        </p:nvSpPr>
        <p:spPr>
          <a:xfrm>
            <a:off x="6757416" y="4407408"/>
            <a:ext cx="1975104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Errores hoy</a:t>
            </a:r>
            <a:endParaRPr lang="en-US" sz="840" dirty="0"/>
          </a:p>
        </p:txBody>
      </p:sp>
      <p:sp>
        <p:nvSpPr>
          <p:cNvPr id="15" name="Text 12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nsbatch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3108960"/>
            <a:ext cx="3657600" cy="3657600"/>
          </a:xfrm>
          <a:prstGeom prst="ellipse">
            <a:avLst/>
          </a:prstGeom>
          <a:solidFill>
            <a:srgbClr val="7B2CBF">
              <a:alpha val="8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AUDITORÍA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Quién lanzó qué, y queda registrado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280160"/>
            <a:ext cx="384048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acción del panel entra en el registro de auditoría</a:t>
            </a:r>
            <a:endParaRPr lang="en-US" sz="98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Usuario, acción, detalle, hora y cola afectada</a:t>
            </a:r>
            <a:endParaRPr lang="en-US" sz="98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Altas de trabajos y de colas, cambios de estado y de permisos</a:t>
            </a:r>
            <a:endParaRPr lang="en-US" sz="98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Cancelaciones, re-ejecuciones y movimientos entre colas</a:t>
            </a:r>
            <a:endParaRPr lang="en-US" sz="98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Búsqueda y filtrado por usuario, acción y fecha</a:t>
            </a:r>
            <a:endParaRPr lang="en-US" sz="980" dirty="0"/>
          </a:p>
        </p:txBody>
      </p:sp>
      <p:sp>
        <p:nvSpPr>
          <p:cNvPr id="6" name="Shape 4"/>
          <p:cNvSpPr/>
          <p:nvPr/>
        </p:nvSpPr>
        <p:spPr>
          <a:xfrm>
            <a:off x="502920" y="3977640"/>
            <a:ext cx="3840480" cy="731520"/>
          </a:xfrm>
          <a:prstGeom prst="roundRect">
            <a:avLst>
              <a:gd name="adj" fmla="val 10000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3977640"/>
            <a:ext cx="3520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Inmutable, con usuario e IP, y exportable desde el panel.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4526280" y="1161288"/>
            <a:ext cx="4160520" cy="2627068"/>
          </a:xfrm>
          <a:prstGeom prst="roundRect">
            <a:avLst>
              <a:gd name="adj" fmla="val 139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9" name="Image 0" descr="/data/ns/nssuite/nsbatch/ppt/screens/auditoria_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1207008"/>
            <a:ext cx="4069080" cy="253562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572000" y="3834076"/>
            <a:ext cx="4069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Auditoría: qué ha pasado en el servidor y quién lo ha hecho.</a:t>
            </a:r>
            <a:endParaRPr lang="en-US" sz="840" dirty="0"/>
          </a:p>
        </p:txBody>
      </p:sp>
      <p:sp>
        <p:nvSpPr>
          <p:cNvPr id="11" name="Text 8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nsbatch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NOTIFICACIÓN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proceso avisa cuando termina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143000"/>
            <a:ext cx="8138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trabajo decide si avisa al empezar, al terminar o solo cuando hay error. nsbatch manda el aviso por los canales que queráis y deja constancia en el spool.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02920" y="1691640"/>
            <a:ext cx="2542032" cy="109728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67512" y="1810512"/>
            <a:ext cx="2240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(SMTP)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67512" y="2121408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667512" y="2240280"/>
            <a:ext cx="22402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STARTTLS o TLS, con usuario y remitente configurables. Varios destinatarios por trabajo.</a:t>
            </a:r>
            <a:endParaRPr lang="en-US" sz="860" dirty="0"/>
          </a:p>
        </p:txBody>
      </p:sp>
      <p:sp>
        <p:nvSpPr>
          <p:cNvPr id="9" name="Shape 7"/>
          <p:cNvSpPr/>
          <p:nvPr/>
        </p:nvSpPr>
        <p:spPr>
          <a:xfrm>
            <a:off x="3310128" y="1691640"/>
            <a:ext cx="2542032" cy="109728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474720" y="1810512"/>
            <a:ext cx="2240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Telegram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474720" y="2121408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2" name="Text 10"/>
          <p:cNvSpPr/>
          <p:nvPr/>
        </p:nvSpPr>
        <p:spPr>
          <a:xfrm>
            <a:off x="3474720" y="2240280"/>
            <a:ext cx="22402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 + chat ID: el aviso llega al móvil del equipo sin montar ningún servidor de correo.</a:t>
            </a:r>
            <a:endParaRPr lang="en-US" sz="860" dirty="0"/>
          </a:p>
        </p:txBody>
      </p:sp>
      <p:sp>
        <p:nvSpPr>
          <p:cNvPr id="13" name="Shape 11"/>
          <p:cNvSpPr/>
          <p:nvPr/>
        </p:nvSpPr>
        <p:spPr>
          <a:xfrm>
            <a:off x="6117336" y="1691640"/>
            <a:ext cx="2542032" cy="109728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81928" y="1810512"/>
            <a:ext cx="2240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Webhook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281928" y="2121408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6" name="Text 14"/>
          <p:cNvSpPr/>
          <p:nvPr/>
        </p:nvSpPr>
        <p:spPr>
          <a:xfrm>
            <a:off x="6281928" y="2240280"/>
            <a:ext cx="22402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 a la URL que defináis, con cabeceras propias: se integra con Slack, Teams o tu ITSM.</a:t>
            </a:r>
            <a:endParaRPr lang="en-US" sz="860" dirty="0"/>
          </a:p>
        </p:txBody>
      </p:sp>
      <p:sp>
        <p:nvSpPr>
          <p:cNvPr id="17" name="Shape 15"/>
          <p:cNvSpPr/>
          <p:nvPr/>
        </p:nvSpPr>
        <p:spPr>
          <a:xfrm>
            <a:off x="502920" y="3063240"/>
            <a:ext cx="1783080" cy="868680"/>
          </a:xfrm>
          <a:prstGeom prst="roundRect">
            <a:avLst>
              <a:gd name="adj" fmla="val 7368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0936" y="3172968"/>
            <a:ext cx="152704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Termina la ejecución</a:t>
            </a:r>
            <a:endParaRPr lang="en-US" sz="940" dirty="0"/>
          </a:p>
        </p:txBody>
      </p:sp>
      <p:sp>
        <p:nvSpPr>
          <p:cNvPr id="19" name="Text 17"/>
          <p:cNvSpPr/>
          <p:nvPr/>
        </p:nvSpPr>
        <p:spPr>
          <a:xfrm>
            <a:off x="630936" y="3465576"/>
            <a:ext cx="152704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OK, ERROR o CANCELLED</a:t>
            </a:r>
            <a:endParaRPr lang="en-US" sz="780" dirty="0"/>
          </a:p>
        </p:txBody>
      </p:sp>
      <p:sp>
        <p:nvSpPr>
          <p:cNvPr id="20" name="Shape 18"/>
          <p:cNvSpPr/>
          <p:nvPr/>
        </p:nvSpPr>
        <p:spPr>
          <a:xfrm>
            <a:off x="2340864" y="3374136"/>
            <a:ext cx="237744" cy="256032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21" name="Shape 19"/>
          <p:cNvSpPr/>
          <p:nvPr/>
        </p:nvSpPr>
        <p:spPr>
          <a:xfrm>
            <a:off x="2651760" y="3063240"/>
            <a:ext cx="1783080" cy="868680"/>
          </a:xfrm>
          <a:prstGeom prst="roundRect">
            <a:avLst>
              <a:gd name="adj" fmla="val 7368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2779776" y="3172968"/>
            <a:ext cx="152704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 compone el aviso</a:t>
            </a:r>
            <a:endParaRPr lang="en-US" sz="940" dirty="0"/>
          </a:p>
        </p:txBody>
      </p:sp>
      <p:sp>
        <p:nvSpPr>
          <p:cNvPr id="23" name="Text 21"/>
          <p:cNvSpPr/>
          <p:nvPr/>
        </p:nvSpPr>
        <p:spPr>
          <a:xfrm>
            <a:off x="2779776" y="3465576"/>
            <a:ext cx="152704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job, intento, params, wall, CPU y exit</a:t>
            </a:r>
            <a:endParaRPr lang="en-US" sz="780" dirty="0"/>
          </a:p>
        </p:txBody>
      </p:sp>
      <p:sp>
        <p:nvSpPr>
          <p:cNvPr id="24" name="Shape 22"/>
          <p:cNvSpPr/>
          <p:nvPr/>
        </p:nvSpPr>
        <p:spPr>
          <a:xfrm>
            <a:off x="4489704" y="3374136"/>
            <a:ext cx="237744" cy="256032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25" name="Shape 23"/>
          <p:cNvSpPr/>
          <p:nvPr/>
        </p:nvSpPr>
        <p:spPr>
          <a:xfrm>
            <a:off x="4800600" y="3063240"/>
            <a:ext cx="1783080" cy="868680"/>
          </a:xfrm>
          <a:prstGeom prst="roundRect">
            <a:avLst>
              <a:gd name="adj" fmla="val 7368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928616" y="3172968"/>
            <a:ext cx="152704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Sale por los canales</a:t>
            </a:r>
            <a:endParaRPr lang="en-US" sz="940" dirty="0"/>
          </a:p>
        </p:txBody>
      </p:sp>
      <p:sp>
        <p:nvSpPr>
          <p:cNvPr id="27" name="Text 25"/>
          <p:cNvSpPr/>
          <p:nvPr/>
        </p:nvSpPr>
        <p:spPr>
          <a:xfrm>
            <a:off x="4928616" y="3465576"/>
            <a:ext cx="152704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· Telegram · webhook</a:t>
            </a:r>
            <a:endParaRPr lang="en-US" sz="780" dirty="0"/>
          </a:p>
        </p:txBody>
      </p:sp>
      <p:sp>
        <p:nvSpPr>
          <p:cNvPr id="28" name="Shape 26"/>
          <p:cNvSpPr/>
          <p:nvPr/>
        </p:nvSpPr>
        <p:spPr>
          <a:xfrm>
            <a:off x="6638544" y="3374136"/>
            <a:ext cx="237744" cy="256032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29" name="Shape 27"/>
          <p:cNvSpPr/>
          <p:nvPr/>
        </p:nvSpPr>
        <p:spPr>
          <a:xfrm>
            <a:off x="6949440" y="3063240"/>
            <a:ext cx="1783080" cy="868680"/>
          </a:xfrm>
          <a:prstGeom prst="roundRect">
            <a:avLst>
              <a:gd name="adj" fmla="val 7368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7077456" y="3172968"/>
            <a:ext cx="152704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Queda en el spool</a:t>
            </a:r>
            <a:endParaRPr lang="en-US" sz="940" dirty="0"/>
          </a:p>
        </p:txBody>
      </p:sp>
      <p:sp>
        <p:nvSpPr>
          <p:cNvPr id="31" name="Text 29"/>
          <p:cNvSpPr/>
          <p:nvPr/>
        </p:nvSpPr>
        <p:spPr>
          <a:xfrm>
            <a:off x="7077456" y="3465576"/>
            <a:ext cx="152704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 o ERROR de cada canal</a:t>
            </a:r>
            <a:endParaRPr lang="en-US" sz="780" dirty="0"/>
          </a:p>
        </p:txBody>
      </p:sp>
      <p:sp>
        <p:nvSpPr>
          <p:cNvPr id="32" name="Shape 30"/>
          <p:cNvSpPr/>
          <p:nvPr/>
        </p:nvSpPr>
        <p:spPr>
          <a:xfrm>
            <a:off x="502920" y="4160520"/>
            <a:ext cx="8138160" cy="566928"/>
          </a:xfrm>
          <a:prstGeom prst="roundRect">
            <a:avLst>
              <a:gd name="adj" fmla="val 12903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85800" y="4160520"/>
            <a:ext cx="77724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Destinatarios por trabajo, por grupo de usuarios o por el creador de la ejecución.</a:t>
            </a:r>
            <a:endParaRPr lang="en-US" sz="950" dirty="0"/>
          </a:p>
        </p:txBody>
      </p:sp>
      <p:sp>
        <p:nvSpPr>
          <p:cNvPr id="34" name="Text 32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nsbatch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API, CLI Y EVENTOS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 integrarlo con lo que ya tienes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02920" y="1234440"/>
            <a:ext cx="3931920" cy="2743200"/>
          </a:xfrm>
          <a:prstGeom prst="roundRect">
            <a:avLst>
              <a:gd name="adj" fmla="val 2667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13232" y="137160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13232" y="1737360"/>
            <a:ext cx="3520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nsbatch submit &lt;job&gt; --params "..."</a:t>
            </a:r>
            <a:endParaRPr lang="en-US" sz="860" dirty="0"/>
          </a:p>
        </p:txBody>
      </p:sp>
      <p:sp>
        <p:nvSpPr>
          <p:cNvPr id="7" name="Text 5"/>
          <p:cNvSpPr/>
          <p:nvPr/>
        </p:nvSpPr>
        <p:spPr>
          <a:xfrm>
            <a:off x="713232" y="2157984"/>
            <a:ext cx="3520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nsbatch queues list | create | pause | open | close</a:t>
            </a:r>
            <a:endParaRPr lang="en-US" sz="860" dirty="0"/>
          </a:p>
        </p:txBody>
      </p:sp>
      <p:sp>
        <p:nvSpPr>
          <p:cNvPr id="8" name="Text 6"/>
          <p:cNvSpPr/>
          <p:nvPr/>
        </p:nvSpPr>
        <p:spPr>
          <a:xfrm>
            <a:off x="713232" y="2578608"/>
            <a:ext cx="3520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nsbatch jobs list | create | update | cron</a:t>
            </a:r>
            <a:endParaRPr lang="en-US" sz="860" dirty="0"/>
          </a:p>
        </p:txBody>
      </p:sp>
      <p:sp>
        <p:nvSpPr>
          <p:cNvPr id="9" name="Text 7"/>
          <p:cNvSpPr/>
          <p:nvPr/>
        </p:nvSpPr>
        <p:spPr>
          <a:xfrm>
            <a:off x="713232" y="2999232"/>
            <a:ext cx="3520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nsbatch execs [ESTADO] | cancel | rerun | move | log</a:t>
            </a:r>
            <a:endParaRPr lang="en-US" sz="860" dirty="0"/>
          </a:p>
        </p:txBody>
      </p:sp>
      <p:sp>
        <p:nvSpPr>
          <p:cNvPr id="10" name="Text 8"/>
          <p:cNvSpPr/>
          <p:nvPr/>
        </p:nvSpPr>
        <p:spPr>
          <a:xfrm>
            <a:off x="713232" y="3419856"/>
            <a:ext cx="3520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nsbatch users | groups | roles | audit | dashboard</a:t>
            </a:r>
            <a:endParaRPr lang="en-US" sz="860" dirty="0"/>
          </a:p>
        </p:txBody>
      </p:sp>
      <p:sp>
        <p:nvSpPr>
          <p:cNvPr id="11" name="Shape 9"/>
          <p:cNvSpPr/>
          <p:nvPr/>
        </p:nvSpPr>
        <p:spPr>
          <a:xfrm>
            <a:off x="4709160" y="1234440"/>
            <a:ext cx="3931920" cy="2743200"/>
          </a:xfrm>
          <a:prstGeom prst="roundRect">
            <a:avLst>
              <a:gd name="adj" fmla="val 2667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919472" y="137160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919472" y="1737360"/>
            <a:ext cx="3520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POST /api/jobs/{id}/submit</a:t>
            </a:r>
            <a:endParaRPr lang="en-US" sz="860" dirty="0"/>
          </a:p>
        </p:txBody>
      </p:sp>
      <p:sp>
        <p:nvSpPr>
          <p:cNvPr id="14" name="Text 12"/>
          <p:cNvSpPr/>
          <p:nvPr/>
        </p:nvSpPr>
        <p:spPr>
          <a:xfrm>
            <a:off x="4919472" y="2157984"/>
            <a:ext cx="3520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GET /api/queues · /api/jobs · /api/executions</a:t>
            </a:r>
            <a:endParaRPr lang="en-US" sz="860" dirty="0"/>
          </a:p>
        </p:txBody>
      </p:sp>
      <p:sp>
        <p:nvSpPr>
          <p:cNvPr id="15" name="Text 13"/>
          <p:cNvSpPr/>
          <p:nvPr/>
        </p:nvSpPr>
        <p:spPr>
          <a:xfrm>
            <a:off x="4919472" y="2578608"/>
            <a:ext cx="3520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GET /api/cron · /api/cron/next · /api/cron/import</a:t>
            </a:r>
            <a:endParaRPr lang="en-US" sz="860" dirty="0"/>
          </a:p>
        </p:txBody>
      </p:sp>
      <p:sp>
        <p:nvSpPr>
          <p:cNvPr id="16" name="Text 14"/>
          <p:cNvSpPr/>
          <p:nvPr/>
        </p:nvSpPr>
        <p:spPr>
          <a:xfrm>
            <a:off x="4919472" y="2999232"/>
            <a:ext cx="3520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GET /api/executions/{id}/log</a:t>
            </a:r>
            <a:endParaRPr lang="en-US" sz="860" dirty="0"/>
          </a:p>
        </p:txBody>
      </p:sp>
      <p:sp>
        <p:nvSpPr>
          <p:cNvPr id="17" name="Text 15"/>
          <p:cNvSpPr/>
          <p:nvPr/>
        </p:nvSpPr>
        <p:spPr>
          <a:xfrm>
            <a:off x="4919472" y="3419856"/>
            <a:ext cx="3520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GET /api/events (SSE en vivo)</a:t>
            </a:r>
            <a:endParaRPr lang="en-US" sz="860" dirty="0"/>
          </a:p>
        </p:txBody>
      </p:sp>
      <p:sp>
        <p:nvSpPr>
          <p:cNvPr id="18" name="Shape 16"/>
          <p:cNvSpPr/>
          <p:nvPr/>
        </p:nvSpPr>
        <p:spPr>
          <a:xfrm>
            <a:off x="502920" y="4160520"/>
            <a:ext cx="8138160" cy="566928"/>
          </a:xfrm>
          <a:prstGeom prst="roundRect">
            <a:avLst>
              <a:gd name="adj" fmla="val 12903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85800" y="4160520"/>
            <a:ext cx="77724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consola es una de las vias: la API y el CLI hacen lo mismo sin abrir el navegador.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nsbatch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SEGURIDAD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Quién ve qué, y queda registrado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325880"/>
            <a:ext cx="2542032" cy="2331720"/>
          </a:xfrm>
          <a:prstGeom prst="roundRect">
            <a:avLst>
              <a:gd name="adj" fmla="val 2745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67512" y="1481328"/>
            <a:ext cx="22402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 de acceso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667512" y="1828800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7" name="Text 5"/>
          <p:cNvSpPr/>
          <p:nvPr/>
        </p:nvSpPr>
        <p:spPr>
          <a:xfrm>
            <a:off x="667512" y="1993392"/>
            <a:ext cx="224028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RBAC con 9 permisos</a:t>
            </a:r>
            <a:endParaRPr lang="en-US" sz="92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Usuarios, grupos y roles</a:t>
            </a:r>
            <a:endParaRPr lang="en-US" sz="92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Permiso por operación</a:t>
            </a:r>
            <a:endParaRPr lang="en-US" sz="92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admin binario</a:t>
            </a:r>
            <a:endParaRPr lang="en-US" sz="920" dirty="0"/>
          </a:p>
        </p:txBody>
      </p:sp>
      <p:sp>
        <p:nvSpPr>
          <p:cNvPr id="8" name="Shape 6"/>
          <p:cNvSpPr/>
          <p:nvPr/>
        </p:nvSpPr>
        <p:spPr>
          <a:xfrm>
            <a:off x="3310128" y="1325880"/>
            <a:ext cx="2542032" cy="2331720"/>
          </a:xfrm>
          <a:prstGeom prst="roundRect">
            <a:avLst>
              <a:gd name="adj" fmla="val 2745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1481328"/>
            <a:ext cx="22402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Sesión y acceso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3474720" y="1828800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1" name="Text 9"/>
          <p:cNvSpPr/>
          <p:nvPr/>
        </p:nvSpPr>
        <p:spPr>
          <a:xfrm>
            <a:off x="3474720" y="1993392"/>
            <a:ext cx="224028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JWT HS256 en cookie</a:t>
            </a:r>
            <a:endParaRPr lang="en-US" sz="92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Contraseñas con bcrypt</a:t>
            </a:r>
            <a:endParaRPr lang="en-US" sz="92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Recuperación por email</a:t>
            </a:r>
            <a:endParaRPr lang="en-US" sz="92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Caducidad configurable</a:t>
            </a:r>
            <a:endParaRPr lang="en-US" sz="920" dirty="0"/>
          </a:p>
        </p:txBody>
      </p:sp>
      <p:sp>
        <p:nvSpPr>
          <p:cNvPr id="12" name="Shape 10"/>
          <p:cNvSpPr/>
          <p:nvPr/>
        </p:nvSpPr>
        <p:spPr>
          <a:xfrm>
            <a:off x="6117336" y="1325880"/>
            <a:ext cx="2542032" cy="2331720"/>
          </a:xfrm>
          <a:prstGeom prst="roundRect">
            <a:avLst>
              <a:gd name="adj" fmla="val 2745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81928" y="1481328"/>
            <a:ext cx="22402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Trazabilidad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281928" y="1828800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5" name="Text 13"/>
          <p:cNvSpPr/>
          <p:nvPr/>
        </p:nvSpPr>
        <p:spPr>
          <a:xfrm>
            <a:off x="6281928" y="1993392"/>
            <a:ext cx="224028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Auditoría de cada acción</a:t>
            </a:r>
            <a:endParaRPr lang="en-US" sz="92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Usuario e IP de cliente</a:t>
            </a:r>
            <a:endParaRPr lang="en-US" sz="92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por cola y por trabajo</a:t>
            </a:r>
            <a:endParaRPr lang="en-US" sz="92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Retención configurable</a:t>
            </a:r>
            <a:endParaRPr lang="en-US" sz="920" dirty="0"/>
          </a:p>
        </p:txBody>
      </p:sp>
      <p:sp>
        <p:nvSpPr>
          <p:cNvPr id="16" name="Shape 14"/>
          <p:cNvSpPr/>
          <p:nvPr/>
        </p:nvSpPr>
        <p:spPr>
          <a:xfrm>
            <a:off x="502920" y="3840480"/>
            <a:ext cx="8138160" cy="658368"/>
          </a:xfrm>
          <a:prstGeom prst="roundRect">
            <a:avLst>
              <a:gd name="adj" fmla="val 11111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3840480"/>
            <a:ext cx="77724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config.yaml 0600 · base de datos 0700 · bcrypt · JWT HS256 · trial 30 días · licencia por máquina</a:t>
            </a:r>
            <a:endParaRPr lang="en-US" sz="920" dirty="0"/>
          </a:p>
        </p:txBody>
      </p:sp>
      <p:sp>
        <p:nvSpPr>
          <p:cNvPr id="18" name="Text 1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nsbatch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CARACTERÍSTICAS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Todo lo que un operador necesita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02920" y="1234440"/>
            <a:ext cx="3931920" cy="731520"/>
          </a:xfrm>
          <a:prstGeom prst="roundRect">
            <a:avLst>
              <a:gd name="adj" fmla="val 75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67512" y="1307592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temas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2039112" y="1307592"/>
            <a:ext cx="224028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Dark, Ocean, Light, Forest, Sunset y alto contraste.</a:t>
            </a:r>
            <a:endParaRPr lang="en-US" sz="860" dirty="0"/>
          </a:p>
        </p:txBody>
      </p:sp>
      <p:sp>
        <p:nvSpPr>
          <p:cNvPr id="7" name="Shape 5"/>
          <p:cNvSpPr/>
          <p:nvPr/>
        </p:nvSpPr>
        <p:spPr>
          <a:xfrm>
            <a:off x="4663440" y="1234440"/>
            <a:ext cx="3931920" cy="731520"/>
          </a:xfrm>
          <a:prstGeom prst="roundRect">
            <a:avLst>
              <a:gd name="adj" fmla="val 75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828032" y="1307592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idiomas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199632" y="1307592"/>
            <a:ext cx="224028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ES, EN, FR, DE, IT y PT en toda la interfaz.</a:t>
            </a:r>
            <a:endParaRPr lang="en-US" sz="860" dirty="0"/>
          </a:p>
        </p:txBody>
      </p:sp>
      <p:sp>
        <p:nvSpPr>
          <p:cNvPr id="10" name="Shape 8"/>
          <p:cNvSpPr/>
          <p:nvPr/>
        </p:nvSpPr>
        <p:spPr>
          <a:xfrm>
            <a:off x="502920" y="2075688"/>
            <a:ext cx="3931920" cy="731520"/>
          </a:xfrm>
          <a:prstGeom prst="roundRect">
            <a:avLst>
              <a:gd name="adj" fmla="val 75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512" y="214884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RBAC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2039112" y="2148840"/>
            <a:ext cx="224028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Usuarios → grupos → roles → permisos. Nada de admin binario.</a:t>
            </a:r>
            <a:endParaRPr lang="en-US" sz="860" dirty="0"/>
          </a:p>
        </p:txBody>
      </p:sp>
      <p:sp>
        <p:nvSpPr>
          <p:cNvPr id="13" name="Shape 11"/>
          <p:cNvSpPr/>
          <p:nvPr/>
        </p:nvSpPr>
        <p:spPr>
          <a:xfrm>
            <a:off x="4663440" y="2075688"/>
            <a:ext cx="3931920" cy="731520"/>
          </a:xfrm>
          <a:prstGeom prst="roundRect">
            <a:avLst>
              <a:gd name="adj" fmla="val 75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828032" y="214884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+ SSE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199632" y="2148840"/>
            <a:ext cx="224028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 tus scripts: submit por REST y eventos en vivo.</a:t>
            </a:r>
            <a:endParaRPr lang="en-US" sz="860" dirty="0"/>
          </a:p>
        </p:txBody>
      </p:sp>
      <p:sp>
        <p:nvSpPr>
          <p:cNvPr id="16" name="Shape 14"/>
          <p:cNvSpPr/>
          <p:nvPr/>
        </p:nvSpPr>
        <p:spPr>
          <a:xfrm>
            <a:off x="502920" y="2916936"/>
            <a:ext cx="3931920" cy="731520"/>
          </a:xfrm>
          <a:prstGeom prst="roundRect">
            <a:avLst>
              <a:gd name="adj" fmla="val 75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512" y="2990088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Timeouts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2039112" y="2990088"/>
            <a:ext cx="224028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Timeout y kill del árbol de procesos por ejecución.</a:t>
            </a:r>
            <a:endParaRPr lang="en-US" sz="860" dirty="0"/>
          </a:p>
        </p:txBody>
      </p:sp>
      <p:sp>
        <p:nvSpPr>
          <p:cNvPr id="19" name="Shape 17"/>
          <p:cNvSpPr/>
          <p:nvPr/>
        </p:nvSpPr>
        <p:spPr>
          <a:xfrm>
            <a:off x="4663440" y="2916936"/>
            <a:ext cx="3931920" cy="731520"/>
          </a:xfrm>
          <a:prstGeom prst="roundRect">
            <a:avLst>
              <a:gd name="adj" fmla="val 75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828032" y="2990088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Reintentos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199632" y="2990088"/>
            <a:ext cx="224028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Re-ejecuta con los mismos parámetros en un clic.</a:t>
            </a:r>
            <a:endParaRPr lang="en-US" sz="860" dirty="0"/>
          </a:p>
        </p:txBody>
      </p:sp>
      <p:sp>
        <p:nvSpPr>
          <p:cNvPr id="22" name="Shape 20"/>
          <p:cNvSpPr/>
          <p:nvPr/>
        </p:nvSpPr>
        <p:spPr>
          <a:xfrm>
            <a:off x="502920" y="3758184"/>
            <a:ext cx="3931920" cy="731520"/>
          </a:xfrm>
          <a:prstGeom prst="roundRect">
            <a:avLst>
              <a:gd name="adj" fmla="val 75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512" y="3831336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Retención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2039112" y="3831336"/>
            <a:ext cx="224028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Purga automática de spools antiguos e histórico de ejecuciones.</a:t>
            </a:r>
            <a:endParaRPr lang="en-US" sz="860" dirty="0"/>
          </a:p>
        </p:txBody>
      </p:sp>
      <p:sp>
        <p:nvSpPr>
          <p:cNvPr id="25" name="Shape 23"/>
          <p:cNvSpPr/>
          <p:nvPr/>
        </p:nvSpPr>
        <p:spPr>
          <a:xfrm>
            <a:off x="4663440" y="3758184"/>
            <a:ext cx="3931920" cy="731520"/>
          </a:xfrm>
          <a:prstGeom prst="roundRect">
            <a:avLst>
              <a:gd name="adj" fmla="val 75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828032" y="3831336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Licencia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199632" y="3831336"/>
            <a:ext cx="224028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Trial de 30 días y licencia firmada por máquina.</a:t>
            </a:r>
            <a:endParaRPr lang="en-US" sz="860" dirty="0"/>
          </a:p>
        </p:txBody>
      </p:sp>
      <p:sp>
        <p:nvSpPr>
          <p:cNvPr id="28" name="Text 2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nsbatch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PUESTA EN MARCHA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cero a procesos en cola, en tres pasos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280160"/>
            <a:ext cx="5120640" cy="9144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1499616"/>
            <a:ext cx="475488" cy="475488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6" name="Text 4"/>
          <p:cNvSpPr/>
          <p:nvPr/>
        </p:nvSpPr>
        <p:spPr>
          <a:xfrm>
            <a:off x="658368" y="1499616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280160" y="1408176"/>
            <a:ext cx="42062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Crear el entorno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280160" y="1719072"/>
            <a:ext cx="4251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nsbatch init /opt/nsbatch: crea config.yaml, la base SQLite, el spool y el usuario admin.</a:t>
            </a:r>
            <a:endParaRPr lang="en-US" sz="880" dirty="0"/>
          </a:p>
        </p:txBody>
      </p:sp>
      <p:sp>
        <p:nvSpPr>
          <p:cNvPr id="9" name="Shape 7"/>
          <p:cNvSpPr/>
          <p:nvPr/>
        </p:nvSpPr>
        <p:spPr>
          <a:xfrm>
            <a:off x="502920" y="2304288"/>
            <a:ext cx="5120640" cy="9144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8368" y="2523744"/>
            <a:ext cx="475488" cy="475488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11" name="Text 9"/>
          <p:cNvSpPr/>
          <p:nvPr/>
        </p:nvSpPr>
        <p:spPr>
          <a:xfrm>
            <a:off x="658368" y="2523744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280160" y="2432304"/>
            <a:ext cx="42062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Ajustar y arrancar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0160" y="2743200"/>
            <a:ext cx="4251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Rellena el secreto JWT, el puerto y los canales de aviso. Arranca con nsbatch start.</a:t>
            </a:r>
            <a:endParaRPr lang="en-US" sz="880" dirty="0"/>
          </a:p>
        </p:txBody>
      </p:sp>
      <p:sp>
        <p:nvSpPr>
          <p:cNvPr id="14" name="Shape 12"/>
          <p:cNvSpPr/>
          <p:nvPr/>
        </p:nvSpPr>
        <p:spPr>
          <a:xfrm>
            <a:off x="502920" y="3328416"/>
            <a:ext cx="5120640" cy="9144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58368" y="3547872"/>
            <a:ext cx="475488" cy="475488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16" name="Text 14"/>
          <p:cNvSpPr/>
          <p:nvPr/>
        </p:nvSpPr>
        <p:spPr>
          <a:xfrm>
            <a:off x="658368" y="3547872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280160" y="3456432"/>
            <a:ext cx="42062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Dar de alta el trabajo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280160" y="3767328"/>
            <a:ext cx="4251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 la cola, el trabajo y su regla cron, o importa el crontab que ya tenías.</a:t>
            </a:r>
            <a:endParaRPr lang="en-US" sz="880" dirty="0"/>
          </a:p>
        </p:txBody>
      </p:sp>
      <p:sp>
        <p:nvSpPr>
          <p:cNvPr id="19" name="Shape 17"/>
          <p:cNvSpPr/>
          <p:nvPr/>
        </p:nvSpPr>
        <p:spPr>
          <a:xfrm>
            <a:off x="5852160" y="1280160"/>
            <a:ext cx="2788920" cy="2962656"/>
          </a:xfrm>
          <a:prstGeom prst="roundRect">
            <a:avLst>
              <a:gd name="adj" fmla="val 2623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053328" y="1444752"/>
            <a:ext cx="2377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REQUISITOS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6053328" y="1810512"/>
            <a:ext cx="24231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55000"/>
              </a:lnSpc>
              <a:buSzPct val="100000"/>
              <a:buChar char="•"/>
            </a:pPr>
            <a:r>
              <a:rPr lang="en-US" sz="9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Linux (RHEL 8 / 9)</a:t>
            </a:r>
            <a:endParaRPr lang="en-US" sz="940" dirty="0"/>
          </a:p>
          <a:p>
            <a:pPr marL="165100" indent="-165100">
              <a:lnSpc>
                <a:spcPct val="155000"/>
              </a:lnSpc>
              <a:buSzPct val="100000"/>
              <a:buChar char="•"/>
            </a:pPr>
            <a:r>
              <a:rPr lang="en-US" sz="9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solo binario, sin dependencias</a:t>
            </a:r>
            <a:endParaRPr lang="en-US" sz="940" dirty="0"/>
          </a:p>
          <a:p>
            <a:pPr marL="165100" indent="-165100">
              <a:lnSpc>
                <a:spcPct val="155000"/>
              </a:lnSpc>
              <a:buSzPct val="100000"/>
              <a:buChar char="•"/>
            </a:pPr>
            <a:r>
              <a:rPr lang="en-US" sz="9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SQLite para el estado y el spool</a:t>
            </a:r>
            <a:endParaRPr lang="en-US" sz="940" dirty="0"/>
          </a:p>
          <a:p>
            <a:pPr marL="165100" indent="-165100">
              <a:lnSpc>
                <a:spcPct val="155000"/>
              </a:lnSpc>
              <a:buSzPct val="100000"/>
              <a:buChar char="•"/>
            </a:pPr>
            <a:r>
              <a:rPr lang="en-US" sz="9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Proxy inverso con HTTPS en producción</a:t>
            </a:r>
            <a:endParaRPr lang="en-US" sz="940" dirty="0"/>
          </a:p>
          <a:p>
            <a:pPr marL="165100" indent="-165100">
              <a:lnSpc>
                <a:spcPct val="155000"/>
              </a:lnSpc>
              <a:buSzPct val="100000"/>
              <a:buChar char="•"/>
            </a:pPr>
            <a:r>
              <a:rPr lang="en-US" sz="9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Panel web en el puerto 11050</a:t>
            </a:r>
            <a:endParaRPr lang="en-US" sz="940" dirty="0"/>
          </a:p>
        </p:txBody>
      </p:sp>
      <p:sp>
        <p:nvSpPr>
          <p:cNvPr id="22" name="Shape 20"/>
          <p:cNvSpPr/>
          <p:nvPr/>
        </p:nvSpPr>
        <p:spPr>
          <a:xfrm>
            <a:off x="502920" y="4370832"/>
            <a:ext cx="8138160" cy="457200"/>
          </a:xfrm>
          <a:prstGeom prst="roundRect">
            <a:avLst>
              <a:gd name="adj" fmla="val 14000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85800" y="4370832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nsbatch init /opt/nsbatch   →   nsbatch start /opt/nsbatch   →   panel web :11050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nsbatch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PREGUNTAS FRECUENTES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que más se pregunta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02920" y="1207008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02920" y="1316736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6" name="Text 4"/>
          <p:cNvSpPr/>
          <p:nvPr/>
        </p:nvSpPr>
        <p:spPr>
          <a:xfrm>
            <a:off x="667512" y="1298448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¿Tengo que quitar el cron del sistema?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67512" y="1572768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hace falta, pero puede: nsbatch importa el crontab existente y lo deja planificado con su estado, su spool y sus avisos.</a:t>
            </a:r>
            <a:endParaRPr lang="en-US" sz="840" dirty="0"/>
          </a:p>
        </p:txBody>
      </p:sp>
      <p:sp>
        <p:nvSpPr>
          <p:cNvPr id="8" name="Shape 6"/>
          <p:cNvSpPr/>
          <p:nvPr/>
        </p:nvSpPr>
        <p:spPr>
          <a:xfrm>
            <a:off x="4663440" y="1207008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663440" y="1316736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0" name="Text 8"/>
          <p:cNvSpPr/>
          <p:nvPr/>
        </p:nvSpPr>
        <p:spPr>
          <a:xfrm>
            <a:off x="4828032" y="1298448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¿Y si un trabajo se cuelga?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828032" y="1572768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timeout del trabajo mata su árbol de procesos y la ejecución pasa a ERROR. El dispatcher sigue con la cola.</a:t>
            </a:r>
            <a:endParaRPr lang="en-US" sz="840" dirty="0"/>
          </a:p>
        </p:txBody>
      </p:sp>
      <p:sp>
        <p:nvSpPr>
          <p:cNvPr id="12" name="Shape 10"/>
          <p:cNvSpPr/>
          <p:nvPr/>
        </p:nvSpPr>
        <p:spPr>
          <a:xfrm>
            <a:off x="502920" y="2368296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02920" y="2478024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4" name="Text 12"/>
          <p:cNvSpPr/>
          <p:nvPr/>
        </p:nvSpPr>
        <p:spPr>
          <a:xfrm>
            <a:off x="667512" y="2459736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¿Puedo tener varios entornos?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67512" y="2734056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Sí: cada instancia tiene su directorio, su base, su spool y su puerto. Se registran con nombre para cambiar rápido.</a:t>
            </a:r>
            <a:endParaRPr lang="en-US" sz="840" dirty="0"/>
          </a:p>
        </p:txBody>
      </p:sp>
      <p:sp>
        <p:nvSpPr>
          <p:cNvPr id="16" name="Shape 14"/>
          <p:cNvSpPr/>
          <p:nvPr/>
        </p:nvSpPr>
        <p:spPr>
          <a:xfrm>
            <a:off x="4663440" y="2368296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663440" y="2478024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8" name="Text 16"/>
          <p:cNvSpPr/>
          <p:nvPr/>
        </p:nvSpPr>
        <p:spPr>
          <a:xfrm>
            <a:off x="4828032" y="2459736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¿Quién puede lanzar un trabajo?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828032" y="2734056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permiso es una operación: encolar, cancelar, re-ejecutar, mover, ver el spool o gestionar usuarios. Se asigna por rol y grupo.</a:t>
            </a:r>
            <a:endParaRPr lang="en-US" sz="840" dirty="0"/>
          </a:p>
        </p:txBody>
      </p:sp>
      <p:sp>
        <p:nvSpPr>
          <p:cNvPr id="20" name="Shape 18"/>
          <p:cNvSpPr/>
          <p:nvPr/>
        </p:nvSpPr>
        <p:spPr>
          <a:xfrm>
            <a:off x="502920" y="3529584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02920" y="3639312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2" name="Text 20"/>
          <p:cNvSpPr/>
          <p:nvPr/>
        </p:nvSpPr>
        <p:spPr>
          <a:xfrm>
            <a:off x="667512" y="3621024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¿Se puede integrar con mi ERP?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667512" y="3895344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Sí: la API REST y el CLI exponen el mismo catálogo de trabajos. POST /api/jobs/{id}/submit encola la ejecución.</a:t>
            </a:r>
            <a:endParaRPr lang="en-US" sz="840" dirty="0"/>
          </a:p>
        </p:txBody>
      </p:sp>
      <p:sp>
        <p:nvSpPr>
          <p:cNvPr id="24" name="Shape 22"/>
          <p:cNvSpPr/>
          <p:nvPr/>
        </p:nvSpPr>
        <p:spPr>
          <a:xfrm>
            <a:off x="4663440" y="3529584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663440" y="3639312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6" name="Text 24"/>
          <p:cNvSpPr/>
          <p:nvPr/>
        </p:nvSpPr>
        <p:spPr>
          <a:xfrm>
            <a:off x="4828032" y="3621024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¿Qué se ve en la auditoría?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4828032" y="3895344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acción del panel: quién encoló, quién canceló, quién creó una cola o cambió un permiso, con usuario, hora e IP.</a:t>
            </a:r>
            <a:endParaRPr lang="en-US" sz="840" dirty="0"/>
          </a:p>
        </p:txBody>
      </p:sp>
      <p:sp>
        <p:nvSpPr>
          <p:cNvPr id="28" name="Text 2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nsbatch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35040" y="-1188720"/>
            <a:ext cx="4023360" cy="4023360"/>
          </a:xfrm>
          <a:prstGeom prst="ellipse">
            <a:avLst/>
          </a:prstGeom>
          <a:solidFill>
            <a:srgbClr val="00B4D8">
              <a:alpha val="13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949440" y="3200400"/>
            <a:ext cx="3108960" cy="3108960"/>
          </a:xfrm>
          <a:prstGeom prst="ellipse">
            <a:avLst/>
          </a:prstGeom>
          <a:solidFill>
            <a:srgbClr val="7B2CBF">
              <a:alpha val="1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868680"/>
            <a:ext cx="56692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Sus procesos, en cola</a:t>
            </a:r>
            <a:endParaRPr lang="en-US" sz="3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 con nombre y apellidos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02920" y="260604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Pruebe nsbatch con sus propios trabajos: se lo montamos y lo vemos funcionando con sus datos.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02920" y="3291840"/>
            <a:ext cx="1783080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7" name="Text 5"/>
          <p:cNvSpPr/>
          <p:nvPr/>
        </p:nvSpPr>
        <p:spPr>
          <a:xfrm>
            <a:off x="502920" y="32918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 guiada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2441448" y="3291840"/>
            <a:ext cx="1783080" cy="475488"/>
          </a:xfrm>
          <a:prstGeom prst="roundRect">
            <a:avLst>
              <a:gd name="adj" fmla="val 13462"/>
            </a:avLst>
          </a:prstGeom>
          <a:solidFill>
            <a:srgbClr val="00B4D8"/>
          </a:solidFill>
          <a:ln/>
        </p:spPr>
      </p:sp>
      <p:sp>
        <p:nvSpPr>
          <p:cNvPr id="9" name="Text 7"/>
          <p:cNvSpPr/>
          <p:nvPr/>
        </p:nvSpPr>
        <p:spPr>
          <a:xfrm>
            <a:off x="2441448" y="32918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Pruébelo en su entorno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4379976" y="3291840"/>
            <a:ext cx="1783080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11" name="Text 9"/>
          <p:cNvSpPr/>
          <p:nvPr/>
        </p:nvSpPr>
        <p:spPr>
          <a:xfrm>
            <a:off x="4379976" y="32918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Hablemos de su caso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502920" y="3977640"/>
            <a:ext cx="5486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nacarsoft.com   ·   soporte@nacarsoft.com</a:t>
            </a:r>
            <a:endParaRPr lang="en-US" sz="1050" dirty="0"/>
          </a:p>
        </p:txBody>
      </p:sp>
      <p:pic>
        <p:nvPicPr>
          <p:cNvPr id="13" name="Image 0" descr="/data/ns/nssuite/nsbatch/ppt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0720" y="3840480"/>
            <a:ext cx="2377440" cy="920724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nsbatch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2026-10-19T20:41:21Z</dcterms:created>
  <dcterms:modified xsi:type="dcterms:W3CDTF">2026-10-19T20:41:21Z</dcterms:modified>
</cp:coreProperties>
</file>