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0" y="-1463040"/>
            <a:ext cx="4389120" cy="4389120"/>
          </a:xfrm>
          <a:prstGeom prst="ellipse">
            <a:avLst/>
          </a:prstGeom>
          <a:solidFill>
            <a:srgbClr val="00B4D8">
              <a:alpha val="11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3566160"/>
            <a:ext cx="3291840" cy="329184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· GESTIÓN DE PROCESOS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13232"/>
            <a:ext cx="3977640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batch processes,</a:t>
            </a:r>
            <a:endParaRPr lang="en-US" sz="230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queued, controlled and auditable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502920" y="2011680"/>
            <a:ext cx="39319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nsbatch queues, schedules, runs and audits every process on your server: cron-style control, queues with concurrency, live spool and alerts by email, Telegram or webhook.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02920" y="3035808"/>
            <a:ext cx="2651760" cy="457200"/>
          </a:xfrm>
          <a:prstGeom prst="roundRect">
            <a:avLst>
              <a:gd name="adj" fmla="val 20000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035808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FEATURES  →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02920" y="3611880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Cron control · Queues · Auditing · Notifications</a:t>
            </a:r>
            <a:endParaRPr lang="en-US" sz="950" dirty="0"/>
          </a:p>
        </p:txBody>
      </p:sp>
      <p:pic>
        <p:nvPicPr>
          <p:cNvPr id="10" name="Image 0" descr="/data/ns/nssuite/nsbatch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069080"/>
            <a:ext cx="1417320" cy="548893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4754880" y="475488"/>
            <a:ext cx="1481328" cy="402336"/>
          </a:xfrm>
          <a:prstGeom prst="roundRect">
            <a:avLst>
              <a:gd name="adj" fmla="val 1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818888" y="557784"/>
            <a:ext cx="237744" cy="190195"/>
          </a:xfrm>
          <a:prstGeom prst="roundRect">
            <a:avLst>
              <a:gd name="adj" fmla="val 14423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837908" y="586313"/>
            <a:ext cx="95098" cy="1188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76" b="1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&gt;</a:t>
            </a:r>
            <a:endParaRPr lang="en-US" sz="676" dirty="0"/>
          </a:p>
        </p:txBody>
      </p:sp>
      <p:sp>
        <p:nvSpPr>
          <p:cNvPr id="14" name="Shape 11"/>
          <p:cNvSpPr/>
          <p:nvPr/>
        </p:nvSpPr>
        <p:spPr>
          <a:xfrm>
            <a:off x="4918740" y="648127"/>
            <a:ext cx="95098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102352" y="475488"/>
            <a:ext cx="107899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Month-end close</a:t>
            </a:r>
            <a:endParaRPr lang="en-US" sz="760" dirty="0"/>
          </a:p>
        </p:txBody>
      </p:sp>
      <p:sp>
        <p:nvSpPr>
          <p:cNvPr id="16" name="Shape 13"/>
          <p:cNvSpPr/>
          <p:nvPr/>
        </p:nvSpPr>
        <p:spPr>
          <a:xfrm>
            <a:off x="6382512" y="475488"/>
            <a:ext cx="1481328" cy="402336"/>
          </a:xfrm>
          <a:prstGeom prst="roundRect">
            <a:avLst>
              <a:gd name="adj" fmla="val 1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446520" y="557784"/>
            <a:ext cx="237744" cy="190195"/>
          </a:xfrm>
          <a:prstGeom prst="roundRect">
            <a:avLst>
              <a:gd name="adj" fmla="val 14423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465540" y="586313"/>
            <a:ext cx="95098" cy="1188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76" b="1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&gt;</a:t>
            </a:r>
            <a:endParaRPr lang="en-US" sz="676" dirty="0"/>
          </a:p>
        </p:txBody>
      </p:sp>
      <p:sp>
        <p:nvSpPr>
          <p:cNvPr id="19" name="Shape 16"/>
          <p:cNvSpPr/>
          <p:nvPr/>
        </p:nvSpPr>
        <p:spPr>
          <a:xfrm>
            <a:off x="6546372" y="648127"/>
            <a:ext cx="95098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729984" y="475488"/>
            <a:ext cx="107899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Adabas export</a:t>
            </a:r>
            <a:endParaRPr lang="en-US" sz="760" dirty="0"/>
          </a:p>
        </p:txBody>
      </p:sp>
      <p:sp>
        <p:nvSpPr>
          <p:cNvPr id="21" name="Shape 18"/>
          <p:cNvSpPr/>
          <p:nvPr/>
        </p:nvSpPr>
        <p:spPr>
          <a:xfrm>
            <a:off x="4754880" y="987552"/>
            <a:ext cx="1481328" cy="402336"/>
          </a:xfrm>
          <a:prstGeom prst="roundRect">
            <a:avLst>
              <a:gd name="adj" fmla="val 1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4818888" y="1069848"/>
            <a:ext cx="237744" cy="190195"/>
          </a:xfrm>
          <a:prstGeom prst="roundRect">
            <a:avLst>
              <a:gd name="adj" fmla="val 14423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837908" y="1098377"/>
            <a:ext cx="95098" cy="1188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76" b="1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&gt;</a:t>
            </a:r>
            <a:endParaRPr lang="en-US" sz="676" dirty="0"/>
          </a:p>
        </p:txBody>
      </p:sp>
      <p:sp>
        <p:nvSpPr>
          <p:cNvPr id="24" name="Shape 21"/>
          <p:cNvSpPr/>
          <p:nvPr/>
        </p:nvSpPr>
        <p:spPr>
          <a:xfrm>
            <a:off x="4918740" y="1160191"/>
            <a:ext cx="95098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5102352" y="987552"/>
            <a:ext cx="107899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Nightly backup</a:t>
            </a:r>
            <a:endParaRPr lang="en-US" sz="760" dirty="0"/>
          </a:p>
        </p:txBody>
      </p:sp>
      <p:sp>
        <p:nvSpPr>
          <p:cNvPr id="26" name="Shape 23"/>
          <p:cNvSpPr/>
          <p:nvPr/>
        </p:nvSpPr>
        <p:spPr>
          <a:xfrm>
            <a:off x="6382512" y="987552"/>
            <a:ext cx="1481328" cy="402336"/>
          </a:xfrm>
          <a:prstGeom prst="roundRect">
            <a:avLst>
              <a:gd name="adj" fmla="val 1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6446520" y="1069848"/>
            <a:ext cx="237744" cy="190195"/>
          </a:xfrm>
          <a:prstGeom prst="roundRect">
            <a:avLst>
              <a:gd name="adj" fmla="val 14423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6465540" y="1098377"/>
            <a:ext cx="95098" cy="1188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76" b="1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&gt;</a:t>
            </a:r>
            <a:endParaRPr lang="en-US" sz="676" dirty="0"/>
          </a:p>
        </p:txBody>
      </p:sp>
      <p:sp>
        <p:nvSpPr>
          <p:cNvPr id="29" name="Shape 26"/>
          <p:cNvSpPr/>
          <p:nvPr/>
        </p:nvSpPr>
        <p:spPr>
          <a:xfrm>
            <a:off x="6546372" y="1160191"/>
            <a:ext cx="95098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729984" y="987552"/>
            <a:ext cx="1078992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 import</a:t>
            </a:r>
            <a:endParaRPr lang="en-US" sz="760" dirty="0"/>
          </a:p>
        </p:txBody>
      </p:sp>
      <p:sp>
        <p:nvSpPr>
          <p:cNvPr id="31" name="Shape 28"/>
          <p:cNvSpPr/>
          <p:nvPr/>
        </p:nvSpPr>
        <p:spPr>
          <a:xfrm>
            <a:off x="5495544" y="877824"/>
            <a:ext cx="0" cy="71323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7123176" y="877824"/>
            <a:ext cx="0" cy="71323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5495544" y="1389888"/>
            <a:ext cx="0" cy="201168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7123176" y="1389888"/>
            <a:ext cx="0" cy="201168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5495544" y="1591056"/>
            <a:ext cx="1627632" cy="0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6309360" y="1591056"/>
            <a:ext cx="0" cy="219456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37" name="Shape 34"/>
          <p:cNvSpPr/>
          <p:nvPr/>
        </p:nvSpPr>
        <p:spPr>
          <a:xfrm>
            <a:off x="5797296" y="1810512"/>
            <a:ext cx="1828800" cy="603504"/>
          </a:xfrm>
          <a:prstGeom prst="roundRect">
            <a:avLst>
              <a:gd name="adj" fmla="val 13636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pic>
        <p:nvPicPr>
          <p:cNvPr id="38" name="Image 1" descr="/data/ns/nssuite/nsbatch/ppt/logo-nsbatch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7024" y="1920240"/>
            <a:ext cx="384048" cy="384048"/>
          </a:xfrm>
          <a:prstGeom prst="rect">
            <a:avLst/>
          </a:prstGeom>
        </p:spPr>
      </p:pic>
      <p:sp>
        <p:nvSpPr>
          <p:cNvPr id="39" name="Text 35"/>
          <p:cNvSpPr/>
          <p:nvPr/>
        </p:nvSpPr>
        <p:spPr>
          <a:xfrm>
            <a:off x="6364224" y="1883664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NSBatch</a:t>
            </a:r>
            <a:endParaRPr lang="en-US" sz="1250" dirty="0"/>
          </a:p>
        </p:txBody>
      </p:sp>
      <p:sp>
        <p:nvSpPr>
          <p:cNvPr id="40" name="Text 36"/>
          <p:cNvSpPr/>
          <p:nvPr/>
        </p:nvSpPr>
        <p:spPr>
          <a:xfrm>
            <a:off x="6364224" y="2139696"/>
            <a:ext cx="11887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dispatcher + spool</a:t>
            </a:r>
            <a:endParaRPr lang="en-US" sz="800" dirty="0"/>
          </a:p>
        </p:txBody>
      </p:sp>
      <p:sp>
        <p:nvSpPr>
          <p:cNvPr id="41" name="Shape 37"/>
          <p:cNvSpPr/>
          <p:nvPr/>
        </p:nvSpPr>
        <p:spPr>
          <a:xfrm>
            <a:off x="6711696" y="2414016"/>
            <a:ext cx="0" cy="146304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42" name="Shape 38"/>
          <p:cNvSpPr/>
          <p:nvPr/>
        </p:nvSpPr>
        <p:spPr>
          <a:xfrm>
            <a:off x="5234940" y="2706624"/>
            <a:ext cx="2962656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43" name="Shape 39"/>
          <p:cNvSpPr/>
          <p:nvPr/>
        </p:nvSpPr>
        <p:spPr>
          <a:xfrm>
            <a:off x="5234940" y="2706624"/>
            <a:ext cx="0" cy="18288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44" name="Shape 40"/>
          <p:cNvSpPr/>
          <p:nvPr/>
        </p:nvSpPr>
        <p:spPr>
          <a:xfrm>
            <a:off x="4800600" y="2889504"/>
            <a:ext cx="868680" cy="566928"/>
          </a:xfrm>
          <a:prstGeom prst="roundRect">
            <a:avLst>
              <a:gd name="adj" fmla="val 9677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45" name="Shape 41"/>
          <p:cNvSpPr/>
          <p:nvPr/>
        </p:nvSpPr>
        <p:spPr>
          <a:xfrm>
            <a:off x="5125212" y="2962656"/>
            <a:ext cx="219456" cy="219456"/>
          </a:xfrm>
          <a:prstGeom prst="ellipse">
            <a:avLst/>
          </a:prstGeom>
          <a:solidFill>
            <a:srgbClr val="00B4D8">
              <a:alpha val="0"/>
            </a:srgbClr>
          </a:solidFill>
          <a:ln w="20320">
            <a:solidFill>
              <a:srgbClr val="00B4D8"/>
            </a:solidFill>
            <a:prstDash val="solid"/>
          </a:ln>
        </p:spPr>
      </p:sp>
      <p:sp>
        <p:nvSpPr>
          <p:cNvPr id="46" name="Shape 42"/>
          <p:cNvSpPr/>
          <p:nvPr/>
        </p:nvSpPr>
        <p:spPr>
          <a:xfrm>
            <a:off x="5234940" y="3072384"/>
            <a:ext cx="0" cy="-57059"/>
          </a:xfrm>
          <a:prstGeom prst="line">
            <a:avLst/>
          </a:prstGeom>
          <a:noFill/>
          <a:ln w="17780">
            <a:solidFill>
              <a:srgbClr val="00B4D8"/>
            </a:solidFill>
            <a:prstDash val="solid"/>
            <a:tailEnd type="none"/>
          </a:ln>
        </p:spPr>
      </p:sp>
      <p:sp>
        <p:nvSpPr>
          <p:cNvPr id="47" name="Shape 43"/>
          <p:cNvSpPr/>
          <p:nvPr/>
        </p:nvSpPr>
        <p:spPr>
          <a:xfrm>
            <a:off x="5234940" y="3072384"/>
            <a:ext cx="43891" cy="26335"/>
          </a:xfrm>
          <a:prstGeom prst="line">
            <a:avLst/>
          </a:prstGeom>
          <a:noFill/>
          <a:ln w="17780">
            <a:solidFill>
              <a:srgbClr val="00B4D8"/>
            </a:solidFill>
            <a:prstDash val="solid"/>
          </a:ln>
        </p:spPr>
      </p:sp>
      <p:sp>
        <p:nvSpPr>
          <p:cNvPr id="48" name="Text 44"/>
          <p:cNvSpPr/>
          <p:nvPr/>
        </p:nvSpPr>
        <p:spPr>
          <a:xfrm>
            <a:off x="4818888" y="3200400"/>
            <a:ext cx="832104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Cron</a:t>
            </a:r>
            <a:endParaRPr lang="en-US" sz="760" dirty="0"/>
          </a:p>
        </p:txBody>
      </p:sp>
      <p:sp>
        <p:nvSpPr>
          <p:cNvPr id="49" name="Text 45"/>
          <p:cNvSpPr/>
          <p:nvPr/>
        </p:nvSpPr>
        <p:spPr>
          <a:xfrm>
            <a:off x="4818888" y="3319272"/>
            <a:ext cx="832104" cy="1280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rules</a:t>
            </a:r>
            <a:endParaRPr lang="en-US" sz="560" dirty="0"/>
          </a:p>
        </p:txBody>
      </p:sp>
      <p:sp>
        <p:nvSpPr>
          <p:cNvPr id="50" name="Shape 46"/>
          <p:cNvSpPr/>
          <p:nvPr/>
        </p:nvSpPr>
        <p:spPr>
          <a:xfrm>
            <a:off x="6222492" y="2706624"/>
            <a:ext cx="0" cy="18288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51" name="Shape 47"/>
          <p:cNvSpPr/>
          <p:nvPr/>
        </p:nvSpPr>
        <p:spPr>
          <a:xfrm>
            <a:off x="5788152" y="2889504"/>
            <a:ext cx="868680" cy="566928"/>
          </a:xfrm>
          <a:prstGeom prst="roundRect">
            <a:avLst>
              <a:gd name="adj" fmla="val 9677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2" name="Shape 48"/>
          <p:cNvSpPr/>
          <p:nvPr/>
        </p:nvSpPr>
        <p:spPr>
          <a:xfrm>
            <a:off x="6112764" y="2971800"/>
            <a:ext cx="219456" cy="43891"/>
          </a:xfrm>
          <a:prstGeom prst="roundRect">
            <a:avLst>
              <a:gd name="adj" fmla="val 41667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53" name="Shape 49"/>
          <p:cNvSpPr/>
          <p:nvPr/>
        </p:nvSpPr>
        <p:spPr>
          <a:xfrm>
            <a:off x="6112764" y="3037637"/>
            <a:ext cx="219456" cy="43891"/>
          </a:xfrm>
          <a:prstGeom prst="roundRect">
            <a:avLst>
              <a:gd name="adj" fmla="val 41667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54" name="Shape 50"/>
          <p:cNvSpPr/>
          <p:nvPr/>
        </p:nvSpPr>
        <p:spPr>
          <a:xfrm>
            <a:off x="6112764" y="3103474"/>
            <a:ext cx="219456" cy="43891"/>
          </a:xfrm>
          <a:prstGeom prst="roundRect">
            <a:avLst>
              <a:gd name="adj" fmla="val 41667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55" name="Text 51"/>
          <p:cNvSpPr/>
          <p:nvPr/>
        </p:nvSpPr>
        <p:spPr>
          <a:xfrm>
            <a:off x="5806440" y="3200400"/>
            <a:ext cx="832104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Queues</a:t>
            </a:r>
            <a:endParaRPr lang="en-US" sz="760" dirty="0"/>
          </a:p>
        </p:txBody>
      </p:sp>
      <p:sp>
        <p:nvSpPr>
          <p:cNvPr id="56" name="Text 52"/>
          <p:cNvSpPr/>
          <p:nvPr/>
        </p:nvSpPr>
        <p:spPr>
          <a:xfrm>
            <a:off x="5806440" y="3319272"/>
            <a:ext cx="832104" cy="1280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concurrency</a:t>
            </a:r>
            <a:endParaRPr lang="en-US" sz="560" dirty="0"/>
          </a:p>
        </p:txBody>
      </p:sp>
      <p:sp>
        <p:nvSpPr>
          <p:cNvPr id="57" name="Shape 53"/>
          <p:cNvSpPr/>
          <p:nvPr/>
        </p:nvSpPr>
        <p:spPr>
          <a:xfrm>
            <a:off x="7210044" y="2706624"/>
            <a:ext cx="0" cy="18288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58" name="Shape 54"/>
          <p:cNvSpPr/>
          <p:nvPr/>
        </p:nvSpPr>
        <p:spPr>
          <a:xfrm>
            <a:off x="6775704" y="2889504"/>
            <a:ext cx="868680" cy="566928"/>
          </a:xfrm>
          <a:prstGeom prst="roundRect">
            <a:avLst>
              <a:gd name="adj" fmla="val 9677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9" name="Shape 55"/>
          <p:cNvSpPr/>
          <p:nvPr/>
        </p:nvSpPr>
        <p:spPr>
          <a:xfrm>
            <a:off x="7109460" y="2971800"/>
            <a:ext cx="156911" cy="201168"/>
          </a:xfrm>
          <a:prstGeom prst="roundRect">
            <a:avLst>
              <a:gd name="adj" fmla="val 11655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60" name="Shape 56"/>
          <p:cNvSpPr/>
          <p:nvPr/>
        </p:nvSpPr>
        <p:spPr>
          <a:xfrm>
            <a:off x="7137624" y="3022092"/>
            <a:ext cx="100584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61" name="Shape 57"/>
          <p:cNvSpPr/>
          <p:nvPr/>
        </p:nvSpPr>
        <p:spPr>
          <a:xfrm>
            <a:off x="7137624" y="3072384"/>
            <a:ext cx="100584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62" name="Shape 58"/>
          <p:cNvSpPr/>
          <p:nvPr/>
        </p:nvSpPr>
        <p:spPr>
          <a:xfrm>
            <a:off x="7137624" y="3122676"/>
            <a:ext cx="100584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63" name="Text 59"/>
          <p:cNvSpPr/>
          <p:nvPr/>
        </p:nvSpPr>
        <p:spPr>
          <a:xfrm>
            <a:off x="6793992" y="3200400"/>
            <a:ext cx="832104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</a:t>
            </a:r>
            <a:endParaRPr lang="en-US" sz="760" dirty="0"/>
          </a:p>
        </p:txBody>
      </p:sp>
      <p:sp>
        <p:nvSpPr>
          <p:cNvPr id="64" name="Text 60"/>
          <p:cNvSpPr/>
          <p:nvPr/>
        </p:nvSpPr>
        <p:spPr>
          <a:xfrm>
            <a:off x="6793992" y="3319272"/>
            <a:ext cx="832104" cy="1280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and when</a:t>
            </a:r>
            <a:endParaRPr lang="en-US" sz="560" dirty="0"/>
          </a:p>
        </p:txBody>
      </p:sp>
      <p:sp>
        <p:nvSpPr>
          <p:cNvPr id="65" name="Shape 61"/>
          <p:cNvSpPr/>
          <p:nvPr/>
        </p:nvSpPr>
        <p:spPr>
          <a:xfrm>
            <a:off x="8197596" y="2706624"/>
            <a:ext cx="0" cy="18288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66" name="Shape 62"/>
          <p:cNvSpPr/>
          <p:nvPr/>
        </p:nvSpPr>
        <p:spPr>
          <a:xfrm>
            <a:off x="7763256" y="2889504"/>
            <a:ext cx="868680" cy="566928"/>
          </a:xfrm>
          <a:prstGeom prst="roundRect">
            <a:avLst>
              <a:gd name="adj" fmla="val 9677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7" name="Shape 63"/>
          <p:cNvSpPr/>
          <p:nvPr/>
        </p:nvSpPr>
        <p:spPr>
          <a:xfrm>
            <a:off x="8118592" y="3011302"/>
            <a:ext cx="158008" cy="114117"/>
          </a:xfrm>
          <a:prstGeom prst="roundRect">
            <a:avLst>
              <a:gd name="adj" fmla="val 48077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68" name="Shape 64"/>
          <p:cNvSpPr/>
          <p:nvPr/>
        </p:nvSpPr>
        <p:spPr>
          <a:xfrm>
            <a:off x="8197596" y="3011302"/>
            <a:ext cx="0" cy="-30724"/>
          </a:xfrm>
          <a:prstGeom prst="line">
            <a:avLst/>
          </a:prstGeom>
          <a:noFill/>
          <a:ln w="19050">
            <a:solidFill>
              <a:srgbClr val="00B4D8"/>
            </a:solidFill>
            <a:prstDash val="solid"/>
          </a:ln>
        </p:spPr>
      </p:sp>
      <p:sp>
        <p:nvSpPr>
          <p:cNvPr id="69" name="Shape 65"/>
          <p:cNvSpPr/>
          <p:nvPr/>
        </p:nvSpPr>
        <p:spPr>
          <a:xfrm>
            <a:off x="8171261" y="3138587"/>
            <a:ext cx="52669" cy="52669"/>
          </a:xfrm>
          <a:prstGeom prst="ellipse">
            <a:avLst/>
          </a:prstGeom>
          <a:solidFill>
            <a:srgbClr val="00B4D8">
              <a:alpha val="0"/>
            </a:srgbClr>
          </a:solidFill>
          <a:ln w="16510">
            <a:solidFill>
              <a:srgbClr val="00B4D8"/>
            </a:solidFill>
            <a:prstDash val="solid"/>
          </a:ln>
        </p:spPr>
      </p:sp>
      <p:sp>
        <p:nvSpPr>
          <p:cNvPr id="70" name="Text 66"/>
          <p:cNvSpPr/>
          <p:nvPr/>
        </p:nvSpPr>
        <p:spPr>
          <a:xfrm>
            <a:off x="7781544" y="3200400"/>
            <a:ext cx="832104" cy="1463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Alert</a:t>
            </a:r>
            <a:endParaRPr lang="en-US" sz="760" dirty="0"/>
          </a:p>
        </p:txBody>
      </p:sp>
      <p:sp>
        <p:nvSpPr>
          <p:cNvPr id="71" name="Text 67"/>
          <p:cNvSpPr/>
          <p:nvPr/>
        </p:nvSpPr>
        <p:spPr>
          <a:xfrm>
            <a:off x="7781544" y="3319272"/>
            <a:ext cx="832104" cy="1280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mail / TG / hook</a:t>
            </a:r>
            <a:endParaRPr lang="en-US" sz="560" dirty="0"/>
          </a:p>
        </p:txBody>
      </p:sp>
      <p:sp>
        <p:nvSpPr>
          <p:cNvPr id="72" name="Text 68"/>
          <p:cNvSpPr/>
          <p:nvPr/>
        </p:nvSpPr>
        <p:spPr>
          <a:xfrm>
            <a:off x="4709160" y="3611880"/>
            <a:ext cx="39319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i="1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…and every execution is recorded</a:t>
            </a:r>
            <a:endParaRPr lang="en-US" sz="800" dirty="0"/>
          </a:p>
        </p:txBody>
      </p:sp>
      <p:sp>
        <p:nvSpPr>
          <p:cNvPr id="73" name="Text 69"/>
          <p:cNvSpPr/>
          <p:nvPr/>
        </p:nvSpPr>
        <p:spPr>
          <a:xfrm>
            <a:off x="4709160" y="3913632"/>
            <a:ext cx="39319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Queues · jobs · executions · spool · audit · notify</a:t>
            </a:r>
            <a:endParaRPr lang="en-US" sz="76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Batch jobs are launched blind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170432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Loose cron scripts: no concurrency control, no central spool and no idea what is running right now.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801368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61288" y="18013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order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1161288" y="2130552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month-end close and a backup fight for the CPU. Whoever arrives first wins.</a:t>
            </a:r>
            <a:endParaRPr lang="en-US" sz="920" dirty="0"/>
          </a:p>
        </p:txBody>
      </p:sp>
      <p:sp>
        <p:nvSpPr>
          <p:cNvPr id="9" name="Shape 7"/>
          <p:cNvSpPr/>
          <p:nvPr/>
        </p:nvSpPr>
        <p:spPr>
          <a:xfrm>
            <a:off x="4663440" y="1691640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28032" y="1801368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321808" y="18013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visibility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321808" y="2130552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Nobody knows what runs, since when, under which PID or how long it took.</a:t>
            </a:r>
            <a:endParaRPr lang="en-US" sz="920" dirty="0"/>
          </a:p>
        </p:txBody>
      </p:sp>
      <p:sp>
        <p:nvSpPr>
          <p:cNvPr id="13" name="Shape 11"/>
          <p:cNvSpPr/>
          <p:nvPr/>
        </p:nvSpPr>
        <p:spPr>
          <a:xfrm>
            <a:off x="502920" y="2990088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7512" y="3099816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61288" y="309981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trace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1161288" y="3429000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Logs rot in /tmp. The next day there is no way to reconstruct the run.</a:t>
            </a:r>
            <a:endParaRPr lang="en-US" sz="920" dirty="0"/>
          </a:p>
        </p:txBody>
      </p:sp>
      <p:sp>
        <p:nvSpPr>
          <p:cNvPr id="17" name="Shape 15"/>
          <p:cNvSpPr/>
          <p:nvPr/>
        </p:nvSpPr>
        <p:spPr>
          <a:xfrm>
            <a:off x="4663440" y="2990088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828032" y="3099816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321808" y="309981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control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5321808" y="3429000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Anyone launches and anyone deletes. No roles, no permissions, no record.</a:t>
            </a:r>
            <a:endParaRPr lang="en-US" sz="920" dirty="0"/>
          </a:p>
        </p:txBody>
      </p:sp>
      <p:sp>
        <p:nvSpPr>
          <p:cNvPr id="21" name="Shape 19"/>
          <p:cNvSpPr/>
          <p:nvPr/>
        </p:nvSpPr>
        <p:spPr>
          <a:xfrm>
            <a:off x="502920" y="4370832"/>
            <a:ext cx="8138160" cy="457200"/>
          </a:xfrm>
          <a:prstGeom prst="roundRect">
            <a:avLst>
              <a:gd name="adj" fmla="val 16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3152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Hours of delay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342900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Unseen errors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12648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Zero traceability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23760" y="-1097280"/>
            <a:ext cx="3291840" cy="3291840"/>
          </a:xfrm>
          <a:prstGeom prst="ellipse">
            <a:avLst/>
          </a:prstGeom>
          <a:solidFill>
            <a:srgbClr val="00B4D8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process queue manager, mainframe style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298448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nsbatch is Nacarsoft's JES: every job enters a queue, the dispatcher runs it under an isolated PID and its spool stays on disk. It is launched from the web, the CLI, the API or a cron rule; and who did it, and when, is always recorded.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02920" y="254203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" y="2542032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Queues with priority, concurrency and time windows</a:t>
            </a:r>
            <a:endParaRPr lang="en-US" sz="1020" dirty="0"/>
          </a:p>
        </p:txBody>
      </p:sp>
      <p:sp>
        <p:nvSpPr>
          <p:cNvPr id="8" name="Text 6"/>
          <p:cNvSpPr/>
          <p:nvPr/>
        </p:nvSpPr>
        <p:spPr>
          <a:xfrm>
            <a:off x="502920" y="30540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41248" y="3054096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Cron-style rules, importing the crontab you already had</a:t>
            </a:r>
            <a:endParaRPr lang="en-US" sz="1020" dirty="0"/>
          </a:p>
        </p:txBody>
      </p:sp>
      <p:sp>
        <p:nvSpPr>
          <p:cNvPr id="10" name="Text 8"/>
          <p:cNvSpPr/>
          <p:nvPr/>
        </p:nvSpPr>
        <p:spPr>
          <a:xfrm>
            <a:off x="502920" y="3566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41248" y="3566160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isolated PID per run: if the process dies, the manager lives on</a:t>
            </a:r>
            <a:endParaRPr lang="en-US" sz="1020" dirty="0"/>
          </a:p>
        </p:txBody>
      </p:sp>
      <p:sp>
        <p:nvSpPr>
          <p:cNvPr id="12" name="Text 10"/>
          <p:cNvSpPr/>
          <p:nvPr/>
        </p:nvSpPr>
        <p:spPr>
          <a:xfrm>
            <a:off x="502920" y="407822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41248" y="4078224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Spool on disk with live tail, search and download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5852160" y="1298448"/>
            <a:ext cx="2788920" cy="3200400"/>
          </a:xfrm>
          <a:prstGeom prst="roundRect">
            <a:avLst>
              <a:gd name="adj" fmla="val 262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035040" y="153619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6035040" y="21945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queues out of the box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7360920" y="153619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7360920" y="21945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RBAC permissions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6035040" y="299923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6035040" y="365760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languages and themes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360920" y="299923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7360920" y="365760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 binary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ARQUITECTURA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process travels, step by step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Entry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9436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Web, CLI, REST API or cron rule: the job enters a queue.</a:t>
            </a:r>
            <a:endParaRPr lang="en-US" sz="760" dirty="0"/>
          </a:p>
        </p:txBody>
      </p:sp>
      <p:sp>
        <p:nvSpPr>
          <p:cNvPr id="7" name="Text 5"/>
          <p:cNvSpPr/>
          <p:nvPr/>
        </p:nvSpPr>
        <p:spPr>
          <a:xfrm>
            <a:off x="170992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02539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9" name="Shape 7"/>
          <p:cNvSpPr/>
          <p:nvPr/>
        </p:nvSpPr>
        <p:spPr>
          <a:xfrm>
            <a:off x="217170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1A4FD1"/>
          </a:solidFill>
          <a:ln w="12700">
            <a:solidFill>
              <a:srgbClr val="1A4FD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26314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Queue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26314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SYSTEM, BATCH, FAST, NIGHTLY: priority, concurrency and state.</a:t>
            </a:r>
            <a:endParaRPr lang="en-US" sz="760" dirty="0"/>
          </a:p>
        </p:txBody>
      </p:sp>
      <p:sp>
        <p:nvSpPr>
          <p:cNvPr id="12" name="Text 10"/>
          <p:cNvSpPr/>
          <p:nvPr/>
        </p:nvSpPr>
        <p:spPr>
          <a:xfrm>
            <a:off x="337870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69417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4" name="Shape 12"/>
          <p:cNvSpPr/>
          <p:nvPr/>
        </p:nvSpPr>
        <p:spPr>
          <a:xfrm>
            <a:off x="384048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7B2CBF"/>
          </a:solidFill>
          <a:ln w="12700">
            <a:solidFill>
              <a:srgbClr val="7B2CB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93192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Dispatcher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93192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Honours the queue quota and launches the next job.</a:t>
            </a:r>
            <a:endParaRPr lang="en-US" sz="760" dirty="0"/>
          </a:p>
        </p:txBody>
      </p:sp>
      <p:sp>
        <p:nvSpPr>
          <p:cNvPr id="17" name="Text 15"/>
          <p:cNvSpPr/>
          <p:nvPr/>
        </p:nvSpPr>
        <p:spPr>
          <a:xfrm>
            <a:off x="504748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36295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9" name="Shape 17"/>
          <p:cNvSpPr/>
          <p:nvPr/>
        </p:nvSpPr>
        <p:spPr>
          <a:xfrm>
            <a:off x="550926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60070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Isolated PID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560070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run executes in its own process group.</a:t>
            </a:r>
            <a:endParaRPr lang="en-US" sz="760" dirty="0"/>
          </a:p>
        </p:txBody>
      </p:sp>
      <p:sp>
        <p:nvSpPr>
          <p:cNvPr id="22" name="Text 20"/>
          <p:cNvSpPr/>
          <p:nvPr/>
        </p:nvSpPr>
        <p:spPr>
          <a:xfrm>
            <a:off x="671626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703173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24" name="Shape 22"/>
          <p:cNvSpPr/>
          <p:nvPr/>
        </p:nvSpPr>
        <p:spPr>
          <a:xfrm>
            <a:off x="717804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26948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Spool and record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26948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on disk, live events and an audit of who launched it.</a:t>
            </a:r>
            <a:endParaRPr lang="en-US" sz="760" dirty="0"/>
          </a:p>
        </p:txBody>
      </p:sp>
      <p:sp>
        <p:nvSpPr>
          <p:cNvPr id="27" name="Text 25"/>
          <p:cNvSpPr/>
          <p:nvPr/>
        </p:nvSpPr>
        <p:spPr>
          <a:xfrm>
            <a:off x="838504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02920" y="3035808"/>
            <a:ext cx="813816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5800" y="3035808"/>
            <a:ext cx="77724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  If a job hangs, the timeout kills its process tree: the dispatcher never blocks.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502920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1" name="Text 29"/>
          <p:cNvSpPr/>
          <p:nvPr/>
        </p:nvSpPr>
        <p:spPr>
          <a:xfrm>
            <a:off x="502920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external cron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3310128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3" name="Text 31"/>
          <p:cNvSpPr/>
          <p:nvPr/>
        </p:nvSpPr>
        <p:spPr>
          <a:xfrm>
            <a:off x="3310128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loose scripts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6117336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5" name="Text 33"/>
          <p:cNvSpPr/>
          <p:nvPr/>
        </p:nvSpPr>
        <p:spPr>
          <a:xfrm>
            <a:off x="6117336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in one binary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406640" y="-1280160"/>
            <a:ext cx="3108960" cy="3108960"/>
          </a:xfrm>
          <a:prstGeom prst="ellipse">
            <a:avLst/>
          </a:prstGeom>
          <a:solidFill>
            <a:srgbClr val="00B4D8">
              <a:alpha val="9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TRABAJOS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ways to launch the very same job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02920" y="1298448"/>
            <a:ext cx="3931920" cy="1325880"/>
          </a:xfrm>
          <a:prstGeom prst="roundRect">
            <a:avLst>
              <a:gd name="adj" fmla="val 482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512" y="1444752"/>
            <a:ext cx="347472" cy="347472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1444752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124712" y="1444752"/>
            <a:ext cx="3154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hand, web or CLI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124712" y="1865376"/>
            <a:ext cx="3154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nsbatch submit CIERRE --params "--mode full": it queues and returns the execution ID.</a:t>
            </a:r>
            <a:endParaRPr lang="en-US" sz="920" dirty="0"/>
          </a:p>
        </p:txBody>
      </p:sp>
      <p:sp>
        <p:nvSpPr>
          <p:cNvPr id="10" name="Shape 8"/>
          <p:cNvSpPr/>
          <p:nvPr/>
        </p:nvSpPr>
        <p:spPr>
          <a:xfrm>
            <a:off x="4663440" y="1298448"/>
            <a:ext cx="3931920" cy="1325880"/>
          </a:xfrm>
          <a:prstGeom prst="roundRect">
            <a:avLst>
              <a:gd name="adj" fmla="val 482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828032" y="1444752"/>
            <a:ext cx="347472" cy="347472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2" name="Text 10"/>
          <p:cNvSpPr/>
          <p:nvPr/>
        </p:nvSpPr>
        <p:spPr>
          <a:xfrm>
            <a:off x="4828032" y="1444752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5285232" y="1444752"/>
            <a:ext cx="3154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Through the API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285232" y="1865376"/>
            <a:ext cx="3154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 /api/jobs/{id}/submit: your ERP or Natural queues the job without touching the console.</a:t>
            </a:r>
            <a:endParaRPr lang="en-US" sz="920" dirty="0"/>
          </a:p>
        </p:txBody>
      </p:sp>
      <p:sp>
        <p:nvSpPr>
          <p:cNvPr id="15" name="Shape 13"/>
          <p:cNvSpPr/>
          <p:nvPr/>
        </p:nvSpPr>
        <p:spPr>
          <a:xfrm>
            <a:off x="502920" y="2779776"/>
            <a:ext cx="3931920" cy="1325880"/>
          </a:xfrm>
          <a:prstGeom prst="roundRect">
            <a:avLst>
              <a:gd name="adj" fmla="val 482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67512" y="2926080"/>
            <a:ext cx="347472" cy="347472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7" name="Text 15"/>
          <p:cNvSpPr/>
          <p:nvPr/>
        </p:nvSpPr>
        <p:spPr>
          <a:xfrm>
            <a:off x="667512" y="2926080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124712" y="2926080"/>
            <a:ext cx="3154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a cron rule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24712" y="3346704"/>
            <a:ext cx="3154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and days per job, with the next run computed and the option to catch up the missed window.</a:t>
            </a:r>
            <a:endParaRPr lang="en-US" sz="920" dirty="0"/>
          </a:p>
        </p:txBody>
      </p:sp>
      <p:sp>
        <p:nvSpPr>
          <p:cNvPr id="20" name="Shape 18"/>
          <p:cNvSpPr/>
          <p:nvPr/>
        </p:nvSpPr>
        <p:spPr>
          <a:xfrm>
            <a:off x="4663440" y="2779776"/>
            <a:ext cx="3931920" cy="1325880"/>
          </a:xfrm>
          <a:prstGeom prst="roundRect">
            <a:avLst>
              <a:gd name="adj" fmla="val 482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28032" y="2926080"/>
            <a:ext cx="347472" cy="347472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22" name="Text 20"/>
          <p:cNvSpPr/>
          <p:nvPr/>
        </p:nvSpPr>
        <p:spPr>
          <a:xfrm>
            <a:off x="4828032" y="2926080"/>
            <a:ext cx="347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285232" y="2926080"/>
            <a:ext cx="31546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Importing the crontab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285232" y="3346704"/>
            <a:ext cx="3154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Paste the crontab you already had: nsbatch parses it and leaves the job scheduled.</a:t>
            </a:r>
            <a:endParaRPr lang="en-US" sz="920" dirty="0"/>
          </a:p>
        </p:txBody>
      </p:sp>
      <p:sp>
        <p:nvSpPr>
          <p:cNvPr id="25" name="Shape 23"/>
          <p:cNvSpPr/>
          <p:nvPr/>
        </p:nvSpPr>
        <p:spPr>
          <a:xfrm>
            <a:off x="502920" y="4279392"/>
            <a:ext cx="8138160" cy="475488"/>
          </a:xfrm>
          <a:prstGeom prst="roundRect">
            <a:avLst>
              <a:gd name="adj" fmla="val 15385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85800" y="4279392"/>
            <a:ext cx="77724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lives in /etc/crontab today moves to the panel: with state, with spool and with alerts.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CRON-STYLE CONTROL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Scheduling, but with state and with alerts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325880"/>
            <a:ext cx="3246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10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rule per job: time, days of the week and days of the month</a:t>
            </a:r>
            <a:endParaRPr lang="en-US" sz="10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10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runs computed and shown in the global view</a:t>
            </a:r>
            <a:endParaRPr lang="en-US" sz="10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10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Catch-up of the missed window when the service starts</a:t>
            </a:r>
            <a:endParaRPr lang="en-US" sz="10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10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 history: what ran, when and with which result</a:t>
            </a:r>
            <a:endParaRPr lang="en-US" sz="10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10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 of the existing crontab and a global view of every rule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3931920" y="1234440"/>
            <a:ext cx="4754880" cy="2997441"/>
          </a:xfrm>
          <a:prstGeom prst="roundRect">
            <a:avLst>
              <a:gd name="adj" fmla="val 122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6" name="Image 0" descr="/data/ns/nssuite/nsbatch/ppt/screens/cron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77640" y="1280160"/>
            <a:ext cx="4663440" cy="290600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977640" y="4295889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Scheduled: every rule, its next run, its executions and its history.</a:t>
            </a:r>
            <a:endParaRPr lang="en-US" sz="860" dirty="0"/>
          </a:p>
        </p:txBody>
      </p:sp>
      <p:sp>
        <p:nvSpPr>
          <p:cNvPr id="8" name="Shape 5"/>
          <p:cNvSpPr/>
          <p:nvPr/>
        </p:nvSpPr>
        <p:spPr>
          <a:xfrm>
            <a:off x="502920" y="3931920"/>
            <a:ext cx="3246120" cy="822960"/>
          </a:xfrm>
          <a:prstGeom prst="roundRect">
            <a:avLst>
              <a:gd name="adj" fmla="val 8889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85800" y="4005072"/>
            <a:ext cx="28803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⏰  cron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685800" y="4279392"/>
            <a:ext cx="2880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dirty="0">
                <a:solidFill>
                  <a:srgbClr val="9FB4D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 2 * * 6   →   BACKUP-NOCHE</a:t>
            </a:r>
            <a:endParaRPr lang="en-US" sz="840" dirty="0"/>
          </a:p>
        </p:txBody>
      </p:sp>
      <p:sp>
        <p:nvSpPr>
          <p:cNvPr id="11" name="Text 8"/>
          <p:cNvSpPr/>
          <p:nvPr/>
        </p:nvSpPr>
        <p:spPr>
          <a:xfrm>
            <a:off x="685800" y="4498848"/>
            <a:ext cx="2880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sábados y domingos a las 02:00, cola NOCTURNA</a:t>
            </a:r>
            <a:endParaRPr lang="en-US" sz="740" dirty="0"/>
          </a:p>
        </p:txBody>
      </p:sp>
      <p:sp>
        <p:nvSpPr>
          <p:cNvPr id="12" name="Text 9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COLAS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Queues with concurrency, priority and colour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07008"/>
            <a:ext cx="3383280" cy="411480"/>
          </a:xfrm>
          <a:prstGeom prst="roundRect">
            <a:avLst>
              <a:gd name="adj" fmla="val 1333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344168"/>
            <a:ext cx="146304" cy="146304"/>
          </a:xfrm>
          <a:prstGeom prst="ellipse">
            <a:avLst/>
          </a:prstGeom>
          <a:solidFill>
            <a:srgbClr val="7B2CBF"/>
          </a:solidFill>
          <a:ln/>
        </p:spPr>
      </p:sp>
      <p:sp>
        <p:nvSpPr>
          <p:cNvPr id="6" name="Text 4"/>
          <p:cNvSpPr/>
          <p:nvPr/>
        </p:nvSpPr>
        <p:spPr>
          <a:xfrm>
            <a:off x="841248" y="1207008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</a:t>
            </a:r>
            <a:endParaRPr lang="en-US" sz="1020" dirty="0"/>
          </a:p>
        </p:txBody>
      </p:sp>
      <p:sp>
        <p:nvSpPr>
          <p:cNvPr id="7" name="Text 5"/>
          <p:cNvSpPr/>
          <p:nvPr/>
        </p:nvSpPr>
        <p:spPr>
          <a:xfrm>
            <a:off x="2240280" y="1207008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 2</a:t>
            </a:r>
            <a:endParaRPr lang="en-US" sz="820" dirty="0"/>
          </a:p>
        </p:txBody>
      </p:sp>
      <p:sp>
        <p:nvSpPr>
          <p:cNvPr id="8" name="Text 6"/>
          <p:cNvSpPr/>
          <p:nvPr/>
        </p:nvSpPr>
        <p:spPr>
          <a:xfrm>
            <a:off x="2852928" y="1207008"/>
            <a:ext cx="868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 90</a:t>
            </a:r>
            <a:endParaRPr lang="en-US" sz="820" dirty="0"/>
          </a:p>
        </p:txBody>
      </p:sp>
      <p:sp>
        <p:nvSpPr>
          <p:cNvPr id="9" name="Shape 7"/>
          <p:cNvSpPr/>
          <p:nvPr/>
        </p:nvSpPr>
        <p:spPr>
          <a:xfrm>
            <a:off x="621792" y="1554480"/>
            <a:ext cx="3063240" cy="45720"/>
          </a:xfrm>
          <a:prstGeom prst="roundRect">
            <a:avLst>
              <a:gd name="adj" fmla="val 40000"/>
            </a:avLst>
          </a:prstGeom>
          <a:solidFill>
            <a:srgbClr val="0A224F"/>
          </a:solidFill>
          <a:ln/>
        </p:spPr>
      </p:sp>
      <p:sp>
        <p:nvSpPr>
          <p:cNvPr id="10" name="Shape 8"/>
          <p:cNvSpPr/>
          <p:nvPr/>
        </p:nvSpPr>
        <p:spPr>
          <a:xfrm>
            <a:off x="621792" y="1554480"/>
            <a:ext cx="1097280" cy="45720"/>
          </a:xfrm>
          <a:prstGeom prst="roundRect">
            <a:avLst>
              <a:gd name="adj" fmla="val 40000"/>
            </a:avLst>
          </a:prstGeom>
          <a:solidFill>
            <a:srgbClr val="7B2CBF"/>
          </a:solidFill>
          <a:ln/>
        </p:spPr>
      </p:sp>
      <p:sp>
        <p:nvSpPr>
          <p:cNvPr id="11" name="Shape 9"/>
          <p:cNvSpPr/>
          <p:nvPr/>
        </p:nvSpPr>
        <p:spPr>
          <a:xfrm>
            <a:off x="502920" y="1682496"/>
            <a:ext cx="3383280" cy="411480"/>
          </a:xfrm>
          <a:prstGeom prst="roundRect">
            <a:avLst>
              <a:gd name="adj" fmla="val 1333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1792" y="1819656"/>
            <a:ext cx="146304" cy="146304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3" name="Text 11"/>
          <p:cNvSpPr/>
          <p:nvPr/>
        </p:nvSpPr>
        <p:spPr>
          <a:xfrm>
            <a:off x="841248" y="1682496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RAPIDA</a:t>
            </a:r>
            <a:endParaRPr lang="en-US" sz="1020" dirty="0"/>
          </a:p>
        </p:txBody>
      </p:sp>
      <p:sp>
        <p:nvSpPr>
          <p:cNvPr id="14" name="Text 12"/>
          <p:cNvSpPr/>
          <p:nvPr/>
        </p:nvSpPr>
        <p:spPr>
          <a:xfrm>
            <a:off x="2240280" y="1682496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 6</a:t>
            </a:r>
            <a:endParaRPr lang="en-US" sz="820" dirty="0"/>
          </a:p>
        </p:txBody>
      </p:sp>
      <p:sp>
        <p:nvSpPr>
          <p:cNvPr id="15" name="Text 13"/>
          <p:cNvSpPr/>
          <p:nvPr/>
        </p:nvSpPr>
        <p:spPr>
          <a:xfrm>
            <a:off x="2852928" y="1682496"/>
            <a:ext cx="868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 70</a:t>
            </a:r>
            <a:endParaRPr lang="en-US" sz="820" dirty="0"/>
          </a:p>
        </p:txBody>
      </p:sp>
      <p:sp>
        <p:nvSpPr>
          <p:cNvPr id="16" name="Shape 14"/>
          <p:cNvSpPr/>
          <p:nvPr/>
        </p:nvSpPr>
        <p:spPr>
          <a:xfrm>
            <a:off x="621792" y="2029968"/>
            <a:ext cx="3063240" cy="45720"/>
          </a:xfrm>
          <a:prstGeom prst="roundRect">
            <a:avLst>
              <a:gd name="adj" fmla="val 40000"/>
            </a:avLst>
          </a:prstGeom>
          <a:solidFill>
            <a:srgbClr val="0A224F"/>
          </a:solidFill>
          <a:ln/>
        </p:spPr>
      </p:sp>
      <p:sp>
        <p:nvSpPr>
          <p:cNvPr id="17" name="Shape 15"/>
          <p:cNvSpPr/>
          <p:nvPr/>
        </p:nvSpPr>
        <p:spPr>
          <a:xfrm>
            <a:off x="621792" y="2029968"/>
            <a:ext cx="1097280" cy="45720"/>
          </a:xfrm>
          <a:prstGeom prst="roundRect">
            <a:avLst>
              <a:gd name="adj" fmla="val 40000"/>
            </a:avLst>
          </a:prstGeom>
          <a:solidFill>
            <a:srgbClr val="00B4D8"/>
          </a:solidFill>
          <a:ln/>
        </p:spPr>
      </p:sp>
      <p:sp>
        <p:nvSpPr>
          <p:cNvPr id="18" name="Shape 16"/>
          <p:cNvSpPr/>
          <p:nvPr/>
        </p:nvSpPr>
        <p:spPr>
          <a:xfrm>
            <a:off x="502920" y="2157984"/>
            <a:ext cx="3383280" cy="411480"/>
          </a:xfrm>
          <a:prstGeom prst="roundRect">
            <a:avLst>
              <a:gd name="adj" fmla="val 1333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792" y="2295144"/>
            <a:ext cx="146304" cy="146304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20" name="Text 18"/>
          <p:cNvSpPr/>
          <p:nvPr/>
        </p:nvSpPr>
        <p:spPr>
          <a:xfrm>
            <a:off x="841248" y="2157984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BATCH</a:t>
            </a:r>
            <a:endParaRPr lang="en-US" sz="1020" dirty="0"/>
          </a:p>
        </p:txBody>
      </p:sp>
      <p:sp>
        <p:nvSpPr>
          <p:cNvPr id="21" name="Text 19"/>
          <p:cNvSpPr/>
          <p:nvPr/>
        </p:nvSpPr>
        <p:spPr>
          <a:xfrm>
            <a:off x="2240280" y="2157984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 4</a:t>
            </a:r>
            <a:endParaRPr lang="en-US" sz="820" dirty="0"/>
          </a:p>
        </p:txBody>
      </p:sp>
      <p:sp>
        <p:nvSpPr>
          <p:cNvPr id="22" name="Text 20"/>
          <p:cNvSpPr/>
          <p:nvPr/>
        </p:nvSpPr>
        <p:spPr>
          <a:xfrm>
            <a:off x="2852928" y="2157984"/>
            <a:ext cx="868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 50</a:t>
            </a:r>
            <a:endParaRPr lang="en-US" sz="820" dirty="0"/>
          </a:p>
        </p:txBody>
      </p:sp>
      <p:sp>
        <p:nvSpPr>
          <p:cNvPr id="23" name="Shape 21"/>
          <p:cNvSpPr/>
          <p:nvPr/>
        </p:nvSpPr>
        <p:spPr>
          <a:xfrm>
            <a:off x="621792" y="2505456"/>
            <a:ext cx="3063240" cy="45720"/>
          </a:xfrm>
          <a:prstGeom prst="roundRect">
            <a:avLst>
              <a:gd name="adj" fmla="val 40000"/>
            </a:avLst>
          </a:prstGeom>
          <a:solidFill>
            <a:srgbClr val="0A224F"/>
          </a:solidFill>
          <a:ln/>
        </p:spPr>
      </p:sp>
      <p:sp>
        <p:nvSpPr>
          <p:cNvPr id="24" name="Shape 22"/>
          <p:cNvSpPr/>
          <p:nvPr/>
        </p:nvSpPr>
        <p:spPr>
          <a:xfrm>
            <a:off x="621792" y="2505456"/>
            <a:ext cx="1097280" cy="45720"/>
          </a:xfrm>
          <a:prstGeom prst="roundRect">
            <a:avLst>
              <a:gd name="adj" fmla="val 40000"/>
            </a:avLst>
          </a:prstGeom>
          <a:solidFill>
            <a:srgbClr val="1A4FD1"/>
          </a:solidFill>
          <a:ln/>
        </p:spPr>
      </p:sp>
      <p:sp>
        <p:nvSpPr>
          <p:cNvPr id="25" name="Shape 23"/>
          <p:cNvSpPr/>
          <p:nvPr/>
        </p:nvSpPr>
        <p:spPr>
          <a:xfrm>
            <a:off x="502920" y="2633472"/>
            <a:ext cx="3383280" cy="411480"/>
          </a:xfrm>
          <a:prstGeom prst="roundRect">
            <a:avLst>
              <a:gd name="adj" fmla="val 1333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21792" y="2770632"/>
            <a:ext cx="146304" cy="146304"/>
          </a:xfrm>
          <a:prstGeom prst="ellipse">
            <a:avLst/>
          </a:prstGeom>
          <a:solidFill>
            <a:srgbClr val="F59E0B"/>
          </a:solidFill>
          <a:ln/>
        </p:spPr>
      </p:sp>
      <p:sp>
        <p:nvSpPr>
          <p:cNvPr id="27" name="Text 25"/>
          <p:cNvSpPr/>
          <p:nvPr/>
        </p:nvSpPr>
        <p:spPr>
          <a:xfrm>
            <a:off x="841248" y="2633472"/>
            <a:ext cx="1371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NOCTURNA</a:t>
            </a:r>
            <a:endParaRPr lang="en-US" sz="1020" dirty="0"/>
          </a:p>
        </p:txBody>
      </p:sp>
      <p:sp>
        <p:nvSpPr>
          <p:cNvPr id="28" name="Text 26"/>
          <p:cNvSpPr/>
          <p:nvPr/>
        </p:nvSpPr>
        <p:spPr>
          <a:xfrm>
            <a:off x="2240280" y="2633472"/>
            <a:ext cx="640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max 3</a:t>
            </a:r>
            <a:endParaRPr lang="en-US" sz="820" dirty="0"/>
          </a:p>
        </p:txBody>
      </p:sp>
      <p:sp>
        <p:nvSpPr>
          <p:cNvPr id="29" name="Text 27"/>
          <p:cNvSpPr/>
          <p:nvPr/>
        </p:nvSpPr>
        <p:spPr>
          <a:xfrm>
            <a:off x="2852928" y="2633472"/>
            <a:ext cx="8686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 30</a:t>
            </a:r>
            <a:endParaRPr lang="en-US" sz="820" dirty="0"/>
          </a:p>
        </p:txBody>
      </p:sp>
      <p:sp>
        <p:nvSpPr>
          <p:cNvPr id="30" name="Shape 28"/>
          <p:cNvSpPr/>
          <p:nvPr/>
        </p:nvSpPr>
        <p:spPr>
          <a:xfrm>
            <a:off x="621792" y="2980944"/>
            <a:ext cx="3063240" cy="45720"/>
          </a:xfrm>
          <a:prstGeom prst="roundRect">
            <a:avLst>
              <a:gd name="adj" fmla="val 40000"/>
            </a:avLst>
          </a:prstGeom>
          <a:solidFill>
            <a:srgbClr val="0A224F"/>
          </a:solidFill>
          <a:ln/>
        </p:spPr>
      </p:sp>
      <p:sp>
        <p:nvSpPr>
          <p:cNvPr id="31" name="Shape 29"/>
          <p:cNvSpPr/>
          <p:nvPr/>
        </p:nvSpPr>
        <p:spPr>
          <a:xfrm>
            <a:off x="621792" y="2980944"/>
            <a:ext cx="1097280" cy="45720"/>
          </a:xfrm>
          <a:prstGeom prst="roundRect">
            <a:avLst>
              <a:gd name="adj" fmla="val 40000"/>
            </a:avLst>
          </a:prstGeom>
          <a:solidFill>
            <a:srgbClr val="F59E0B"/>
          </a:solidFill>
          <a:ln/>
        </p:spPr>
      </p:sp>
      <p:sp>
        <p:nvSpPr>
          <p:cNvPr id="32" name="Shape 30"/>
          <p:cNvSpPr/>
          <p:nvPr/>
        </p:nvSpPr>
        <p:spPr>
          <a:xfrm>
            <a:off x="502920" y="3182112"/>
            <a:ext cx="1078992" cy="292608"/>
          </a:xfrm>
          <a:prstGeom prst="roundRect">
            <a:avLst>
              <a:gd name="adj" fmla="val 21875"/>
            </a:avLst>
          </a:prstGeom>
          <a:solidFill>
            <a:srgbClr val="10B981"/>
          </a:solidFill>
          <a:ln/>
        </p:spPr>
      </p:sp>
      <p:sp>
        <p:nvSpPr>
          <p:cNvPr id="33" name="Text 31"/>
          <p:cNvSpPr/>
          <p:nvPr/>
        </p:nvSpPr>
        <p:spPr>
          <a:xfrm>
            <a:off x="502920" y="3182112"/>
            <a:ext cx="107899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</a:t>
            </a:r>
            <a:endParaRPr lang="en-US" sz="840" dirty="0"/>
          </a:p>
        </p:txBody>
      </p:sp>
      <p:sp>
        <p:nvSpPr>
          <p:cNvPr id="34" name="Shape 32"/>
          <p:cNvSpPr/>
          <p:nvPr/>
        </p:nvSpPr>
        <p:spPr>
          <a:xfrm>
            <a:off x="1673352" y="3182112"/>
            <a:ext cx="1078992" cy="292608"/>
          </a:xfrm>
          <a:prstGeom prst="roundRect">
            <a:avLst>
              <a:gd name="adj" fmla="val 21875"/>
            </a:avLst>
          </a:prstGeom>
          <a:solidFill>
            <a:srgbClr val="F59E0B"/>
          </a:solidFill>
          <a:ln/>
        </p:spPr>
      </p:sp>
      <p:sp>
        <p:nvSpPr>
          <p:cNvPr id="35" name="Text 33"/>
          <p:cNvSpPr/>
          <p:nvPr/>
        </p:nvSpPr>
        <p:spPr>
          <a:xfrm>
            <a:off x="1673352" y="3182112"/>
            <a:ext cx="107899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PAUSED</a:t>
            </a:r>
            <a:endParaRPr lang="en-US" sz="840" dirty="0"/>
          </a:p>
        </p:txBody>
      </p:sp>
      <p:sp>
        <p:nvSpPr>
          <p:cNvPr id="36" name="Shape 34"/>
          <p:cNvSpPr/>
          <p:nvPr/>
        </p:nvSpPr>
        <p:spPr>
          <a:xfrm>
            <a:off x="2843784" y="3182112"/>
            <a:ext cx="1078992" cy="292608"/>
          </a:xfrm>
          <a:prstGeom prst="roundRect">
            <a:avLst>
              <a:gd name="adj" fmla="val 21875"/>
            </a:avLst>
          </a:prstGeom>
          <a:solidFill>
            <a:srgbClr val="EF4444"/>
          </a:solidFill>
          <a:ln/>
        </p:spPr>
      </p:sp>
      <p:sp>
        <p:nvSpPr>
          <p:cNvPr id="37" name="Text 35"/>
          <p:cNvSpPr/>
          <p:nvPr/>
        </p:nvSpPr>
        <p:spPr>
          <a:xfrm>
            <a:off x="2843784" y="3182112"/>
            <a:ext cx="107899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CLOSED</a:t>
            </a:r>
            <a:endParaRPr lang="en-US" sz="840" dirty="0"/>
          </a:p>
        </p:txBody>
      </p:sp>
      <p:sp>
        <p:nvSpPr>
          <p:cNvPr id="38" name="Text 36"/>
          <p:cNvSpPr/>
          <p:nvPr/>
        </p:nvSpPr>
        <p:spPr>
          <a:xfrm>
            <a:off x="502920" y="3529584"/>
            <a:ext cx="3383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40" i="1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ejecuta  ·  PAUSED retiene  ·  CLOSED rechaza</a:t>
            </a:r>
            <a:endParaRPr lang="en-US" sz="740" dirty="0"/>
          </a:p>
        </p:txBody>
      </p:sp>
      <p:sp>
        <p:nvSpPr>
          <p:cNvPr id="39" name="Text 37"/>
          <p:cNvSpPr/>
          <p:nvPr/>
        </p:nvSpPr>
        <p:spPr>
          <a:xfrm>
            <a:off x="502920" y="3785616"/>
            <a:ext cx="33832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25000"/>
              </a:lnSpc>
              <a:buSzPct val="100000"/>
              <a:buChar char="•"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queues out of the box: SYSTEM, BATCH, FAST and NIGHTLY</a:t>
            </a:r>
            <a:endParaRPr lang="en-US" sz="820" dirty="0"/>
          </a:p>
          <a:p>
            <a:pPr marL="165100" indent="-165100">
              <a:lnSpc>
                <a:spcPct val="125000"/>
              </a:lnSpc>
              <a:buSzPct val="100000"/>
              <a:buChar char="•"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Concurrent-run quota and priority per queue</a:t>
            </a:r>
            <a:endParaRPr lang="en-US" sz="820" dirty="0"/>
          </a:p>
          <a:p>
            <a:pPr marL="165100" indent="-165100">
              <a:lnSpc>
                <a:spcPct val="125000"/>
              </a:lnSpc>
              <a:buSzPct val="100000"/>
              <a:buChar char="•"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OPEN, PAUSED and CLOSED: pause or close without losing jobs</a:t>
            </a:r>
            <a:endParaRPr lang="en-US" sz="820" dirty="0"/>
          </a:p>
          <a:p>
            <a:pPr marL="165100" indent="-165100">
              <a:lnSpc>
                <a:spcPct val="125000"/>
              </a:lnSpc>
              <a:buSzPct val="100000"/>
              <a:buChar char="•"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windows per queue and moving a queued job to another one</a:t>
            </a:r>
            <a:endParaRPr lang="en-US" sz="820" dirty="0"/>
          </a:p>
        </p:txBody>
      </p:sp>
      <p:sp>
        <p:nvSpPr>
          <p:cNvPr id="40" name="Shape 38"/>
          <p:cNvSpPr/>
          <p:nvPr/>
        </p:nvSpPr>
        <p:spPr>
          <a:xfrm>
            <a:off x="4160520" y="1161288"/>
            <a:ext cx="4526280" cy="2854990"/>
          </a:xfrm>
          <a:prstGeom prst="roundRect">
            <a:avLst>
              <a:gd name="adj" fmla="val 128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41" name="Image 0" descr="/data/ns/nssuite/nsbatch/ppt/screens/colas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6240" y="1207008"/>
            <a:ext cx="4434840" cy="2763550"/>
          </a:xfrm>
          <a:prstGeom prst="rect">
            <a:avLst/>
          </a:prstGeom>
        </p:spPr>
      </p:pic>
      <p:sp>
        <p:nvSpPr>
          <p:cNvPr id="42" name="Text 39"/>
          <p:cNvSpPr/>
          <p:nvPr/>
        </p:nvSpPr>
        <p:spPr>
          <a:xfrm>
            <a:off x="4206240" y="4080286"/>
            <a:ext cx="4434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Queues: quota in use, priority, colour and queued jobs for each one.</a:t>
            </a:r>
            <a:endParaRPr lang="en-US" sz="860" dirty="0"/>
          </a:p>
        </p:txBody>
      </p:sp>
      <p:sp>
        <p:nvSpPr>
          <p:cNvPr id="43" name="Text 40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CATÁLOGO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catalogue: a job is a command and its rules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325880"/>
            <a:ext cx="34290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Command and arguments: the job is a real shell line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queue and the parameters of every run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Timeout per job, with a process-tree kill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Alerts on start, on end and on error, with recipients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Retries and re-runs with the very same parameters</a:t>
            </a:r>
            <a:endParaRPr lang="en-US" sz="960" dirty="0"/>
          </a:p>
        </p:txBody>
      </p:sp>
      <p:sp>
        <p:nvSpPr>
          <p:cNvPr id="5" name="Shape 3"/>
          <p:cNvSpPr/>
          <p:nvPr/>
        </p:nvSpPr>
        <p:spPr>
          <a:xfrm>
            <a:off x="502920" y="2971800"/>
            <a:ext cx="3429000" cy="1051560"/>
          </a:xfrm>
          <a:prstGeom prst="roundRect">
            <a:avLst>
              <a:gd name="adj" fmla="val 6087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063240"/>
            <a:ext cx="30632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CIERRE-MENSUAL</a:t>
            </a:r>
            <a:endParaRPr lang="en-US" sz="960" dirty="0"/>
          </a:p>
        </p:txBody>
      </p:sp>
      <p:sp>
        <p:nvSpPr>
          <p:cNvPr id="7" name="Text 5"/>
          <p:cNvSpPr/>
          <p:nvPr/>
        </p:nvSpPr>
        <p:spPr>
          <a:xfrm>
            <a:off x="685800" y="3291840"/>
            <a:ext cx="30632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dirty="0">
                <a:solidFill>
                  <a:srgbClr val="9FB4D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/opt/ada/bin/cierre.sh --modo full</a:t>
            </a:r>
            <a:endParaRPr lang="en-US" sz="840" dirty="0"/>
          </a:p>
        </p:txBody>
      </p:sp>
      <p:sp>
        <p:nvSpPr>
          <p:cNvPr id="8" name="Text 6"/>
          <p:cNvSpPr/>
          <p:nvPr/>
        </p:nvSpPr>
        <p:spPr>
          <a:xfrm>
            <a:off x="685800" y="3547872"/>
            <a:ext cx="30632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BATCH · timeout 7200s · aviso al terminar y al fallar</a:t>
            </a:r>
            <a:endParaRPr lang="en-US" sz="780" dirty="0"/>
          </a:p>
        </p:txBody>
      </p:sp>
      <p:sp>
        <p:nvSpPr>
          <p:cNvPr id="9" name="Shape 7"/>
          <p:cNvSpPr/>
          <p:nvPr/>
        </p:nvSpPr>
        <p:spPr>
          <a:xfrm>
            <a:off x="502920" y="4160520"/>
            <a:ext cx="3429000" cy="566928"/>
          </a:xfrm>
          <a:prstGeom prst="roundRect">
            <a:avLst>
              <a:gd name="adj" fmla="val 11290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" y="4160520"/>
            <a:ext cx="30632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job can be assigned to several queues: the one the operator picks or the one of its cron rule.</a:t>
            </a:r>
            <a:endParaRPr lang="en-US" sz="840" dirty="0"/>
          </a:p>
        </p:txBody>
      </p:sp>
      <p:sp>
        <p:nvSpPr>
          <p:cNvPr id="11" name="Shape 9"/>
          <p:cNvSpPr/>
          <p:nvPr/>
        </p:nvSpPr>
        <p:spPr>
          <a:xfrm>
            <a:off x="4114800" y="1234440"/>
            <a:ext cx="4572000" cy="2883480"/>
          </a:xfrm>
          <a:prstGeom prst="roundRect">
            <a:avLst>
              <a:gd name="adj" fmla="val 126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2" name="Image 0" descr="/data/ns/nssuite/nsbatch/ppt/screens/trabajos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0" y="1280160"/>
            <a:ext cx="4480560" cy="279204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4160520" y="4181928"/>
            <a:ext cx="4480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Jobs: command, queue, timeout, alerts and retries for each one.</a:t>
            </a:r>
            <a:endParaRPr lang="en-US" sz="860" dirty="0"/>
          </a:p>
        </p:txBody>
      </p:sp>
      <p:sp>
        <p:nvSpPr>
          <p:cNvPr id="14" name="Text 1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EJECUCIONES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execution leaves its spool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694944" cy="256032"/>
          </a:xfrm>
          <a:prstGeom prst="roundRect">
            <a:avLst>
              <a:gd name="adj" fmla="val 25000"/>
            </a:avLst>
          </a:prstGeom>
          <a:solidFill>
            <a:srgbClr val="5B7297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88720"/>
            <a:ext cx="69494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QUEUED</a:t>
            </a:r>
            <a:endParaRPr lang="en-US" sz="680" dirty="0"/>
          </a:p>
        </p:txBody>
      </p:sp>
      <p:sp>
        <p:nvSpPr>
          <p:cNvPr id="6" name="Text 4"/>
          <p:cNvSpPr/>
          <p:nvPr/>
        </p:nvSpPr>
        <p:spPr>
          <a:xfrm>
            <a:off x="484632" y="1481328"/>
            <a:ext cx="731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queue, waiting its turn</a:t>
            </a:r>
            <a:endParaRPr lang="en-US" sz="580" dirty="0"/>
          </a:p>
        </p:txBody>
      </p:sp>
      <p:sp>
        <p:nvSpPr>
          <p:cNvPr id="7" name="Shape 5"/>
          <p:cNvSpPr/>
          <p:nvPr/>
        </p:nvSpPr>
        <p:spPr>
          <a:xfrm>
            <a:off x="1243584" y="1188720"/>
            <a:ext cx="694944" cy="256032"/>
          </a:xfrm>
          <a:prstGeom prst="roundRect">
            <a:avLst>
              <a:gd name="adj" fmla="val 25000"/>
            </a:avLst>
          </a:prstGeom>
          <a:solidFill>
            <a:srgbClr val="F59E0B"/>
          </a:solidFill>
          <a:ln/>
        </p:spPr>
      </p:sp>
      <p:sp>
        <p:nvSpPr>
          <p:cNvPr id="8" name="Text 6"/>
          <p:cNvSpPr/>
          <p:nvPr/>
        </p:nvSpPr>
        <p:spPr>
          <a:xfrm>
            <a:off x="1243584" y="1188720"/>
            <a:ext cx="69494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HOLD</a:t>
            </a:r>
            <a:endParaRPr lang="en-US" sz="680" dirty="0"/>
          </a:p>
        </p:txBody>
      </p:sp>
      <p:sp>
        <p:nvSpPr>
          <p:cNvPr id="9" name="Text 7"/>
          <p:cNvSpPr/>
          <p:nvPr/>
        </p:nvSpPr>
        <p:spPr>
          <a:xfrm>
            <a:off x="1225296" y="1481328"/>
            <a:ext cx="731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Held by hand</a:t>
            </a:r>
            <a:endParaRPr lang="en-US" sz="580" dirty="0"/>
          </a:p>
        </p:txBody>
      </p:sp>
      <p:sp>
        <p:nvSpPr>
          <p:cNvPr id="10" name="Shape 8"/>
          <p:cNvSpPr/>
          <p:nvPr/>
        </p:nvSpPr>
        <p:spPr>
          <a:xfrm>
            <a:off x="1984248" y="1188720"/>
            <a:ext cx="694944" cy="256032"/>
          </a:xfrm>
          <a:prstGeom prst="roundRect">
            <a:avLst>
              <a:gd name="adj" fmla="val 25000"/>
            </a:avLst>
          </a:prstGeom>
          <a:solidFill>
            <a:srgbClr val="1A4FD1"/>
          </a:solidFill>
          <a:ln/>
        </p:spPr>
      </p:sp>
      <p:sp>
        <p:nvSpPr>
          <p:cNvPr id="11" name="Text 9"/>
          <p:cNvSpPr/>
          <p:nvPr/>
        </p:nvSpPr>
        <p:spPr>
          <a:xfrm>
            <a:off x="1984248" y="1188720"/>
            <a:ext cx="69494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RUNNING</a:t>
            </a:r>
            <a:endParaRPr lang="en-US" sz="680" dirty="0"/>
          </a:p>
        </p:txBody>
      </p:sp>
      <p:sp>
        <p:nvSpPr>
          <p:cNvPr id="12" name="Text 10"/>
          <p:cNvSpPr/>
          <p:nvPr/>
        </p:nvSpPr>
        <p:spPr>
          <a:xfrm>
            <a:off x="1965960" y="1481328"/>
            <a:ext cx="731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its own PID</a:t>
            </a:r>
            <a:endParaRPr lang="en-US" sz="580" dirty="0"/>
          </a:p>
        </p:txBody>
      </p:sp>
      <p:sp>
        <p:nvSpPr>
          <p:cNvPr id="13" name="Shape 11"/>
          <p:cNvSpPr/>
          <p:nvPr/>
        </p:nvSpPr>
        <p:spPr>
          <a:xfrm>
            <a:off x="2724912" y="1188720"/>
            <a:ext cx="694944" cy="256032"/>
          </a:xfrm>
          <a:prstGeom prst="roundRect">
            <a:avLst>
              <a:gd name="adj" fmla="val 25000"/>
            </a:avLst>
          </a:prstGeom>
          <a:solidFill>
            <a:srgbClr val="22C55E"/>
          </a:solidFill>
          <a:ln/>
        </p:spPr>
      </p:sp>
      <p:sp>
        <p:nvSpPr>
          <p:cNvPr id="14" name="Text 12"/>
          <p:cNvSpPr/>
          <p:nvPr/>
        </p:nvSpPr>
        <p:spPr>
          <a:xfrm>
            <a:off x="2724912" y="1188720"/>
            <a:ext cx="69494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</a:t>
            </a:r>
            <a:endParaRPr lang="en-US" sz="680" dirty="0"/>
          </a:p>
        </p:txBody>
      </p:sp>
      <p:sp>
        <p:nvSpPr>
          <p:cNvPr id="15" name="Text 13"/>
          <p:cNvSpPr/>
          <p:nvPr/>
        </p:nvSpPr>
        <p:spPr>
          <a:xfrm>
            <a:off x="2706624" y="1481328"/>
            <a:ext cx="731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Finished fine</a:t>
            </a:r>
            <a:endParaRPr lang="en-US" sz="580" dirty="0"/>
          </a:p>
        </p:txBody>
      </p:sp>
      <p:sp>
        <p:nvSpPr>
          <p:cNvPr id="16" name="Shape 14"/>
          <p:cNvSpPr/>
          <p:nvPr/>
        </p:nvSpPr>
        <p:spPr>
          <a:xfrm>
            <a:off x="3465576" y="1188720"/>
            <a:ext cx="694944" cy="256032"/>
          </a:xfrm>
          <a:prstGeom prst="roundRect">
            <a:avLst>
              <a:gd name="adj" fmla="val 25000"/>
            </a:avLst>
          </a:prstGeom>
          <a:solidFill>
            <a:srgbClr val="EF4444"/>
          </a:solidFill>
          <a:ln/>
        </p:spPr>
      </p:sp>
      <p:sp>
        <p:nvSpPr>
          <p:cNvPr id="17" name="Text 15"/>
          <p:cNvSpPr/>
          <p:nvPr/>
        </p:nvSpPr>
        <p:spPr>
          <a:xfrm>
            <a:off x="3465576" y="1188720"/>
            <a:ext cx="69494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</a:t>
            </a:r>
            <a:endParaRPr lang="en-US" sz="680" dirty="0"/>
          </a:p>
        </p:txBody>
      </p:sp>
      <p:sp>
        <p:nvSpPr>
          <p:cNvPr id="18" name="Text 16"/>
          <p:cNvSpPr/>
          <p:nvPr/>
        </p:nvSpPr>
        <p:spPr>
          <a:xfrm>
            <a:off x="3447288" y="1481328"/>
            <a:ext cx="731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Finished with an error</a:t>
            </a:r>
            <a:endParaRPr lang="en-US" sz="580" dirty="0"/>
          </a:p>
        </p:txBody>
      </p:sp>
      <p:sp>
        <p:nvSpPr>
          <p:cNvPr id="19" name="Text 17"/>
          <p:cNvSpPr/>
          <p:nvPr/>
        </p:nvSpPr>
        <p:spPr>
          <a:xfrm>
            <a:off x="502920" y="1965960"/>
            <a:ext cx="356616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States: QUEUED, HOLD, RUNNING, OK, ERROR and CANCELLED</a:t>
            </a:r>
            <a:endParaRPr lang="en-US" sz="94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PID per execution and an attempt number</a:t>
            </a:r>
            <a:endParaRPr lang="en-US" sz="94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Exit code, wall time, CPU and peak memory</a:t>
            </a:r>
            <a:endParaRPr lang="en-US" sz="94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Spool on disk with live tail, search and download</a:t>
            </a:r>
            <a:endParaRPr lang="en-US" sz="94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Cancel, hold, move or re-run without leaving the panel</a:t>
            </a:r>
            <a:endParaRPr lang="en-US" sz="940" dirty="0"/>
          </a:p>
        </p:txBody>
      </p:sp>
      <p:sp>
        <p:nvSpPr>
          <p:cNvPr id="20" name="Shape 18"/>
          <p:cNvSpPr/>
          <p:nvPr/>
        </p:nvSpPr>
        <p:spPr>
          <a:xfrm>
            <a:off x="502920" y="4160520"/>
            <a:ext cx="3566160" cy="640080"/>
          </a:xfrm>
          <a:prstGeom prst="roundRect">
            <a:avLst>
              <a:gd name="adj" fmla="val 11429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40080" y="4160520"/>
            <a:ext cx="3291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40" dirty="0">
                <a:solidFill>
                  <a:srgbClr val="9FB4D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PID 2535367 · exit 0 · wall 2s · mem 1.7 MB</a:t>
            </a:r>
            <a:endParaRPr lang="en-US" sz="740" dirty="0"/>
          </a:p>
        </p:txBody>
      </p:sp>
      <p:sp>
        <p:nvSpPr>
          <p:cNvPr id="22" name="Shape 20"/>
          <p:cNvSpPr/>
          <p:nvPr/>
        </p:nvSpPr>
        <p:spPr>
          <a:xfrm>
            <a:off x="4251960" y="1161288"/>
            <a:ext cx="4434840" cy="2798010"/>
          </a:xfrm>
          <a:prstGeom prst="roundRect">
            <a:avLst>
              <a:gd name="adj" fmla="val 130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3" name="Image 0" descr="/data/ns/nssuite/nsbatch/ppt/screens/spool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7680" y="1207008"/>
            <a:ext cx="4343400" cy="2706570"/>
          </a:xfrm>
          <a:prstGeom prst="rect">
            <a:avLst/>
          </a:prstGeom>
        </p:spPr>
      </p:pic>
      <p:sp>
        <p:nvSpPr>
          <p:cNvPr id="24" name="Text 21"/>
          <p:cNvSpPr/>
          <p:nvPr/>
        </p:nvSpPr>
        <p:spPr>
          <a:xfrm>
            <a:off x="4297680" y="4005018"/>
            <a:ext cx="4343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spool: header with the job, the attempt, the dates and the exit code, plus the full log.</a:t>
            </a:r>
            <a:endParaRPr lang="en-US" sz="840" dirty="0"/>
          </a:p>
        </p:txBody>
      </p:sp>
      <p:sp>
        <p:nvSpPr>
          <p:cNvPr id="25" name="Text 22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whole state on a single screen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124712"/>
            <a:ext cx="5120640" cy="3225363"/>
          </a:xfrm>
          <a:prstGeom prst="roundRect">
            <a:avLst>
              <a:gd name="adj" fmla="val 113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5" name="Image 0" descr="/data/ns/nssuite/nsbatch/ppt/screens/panel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170432"/>
            <a:ext cx="5029200" cy="313392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806440" y="1280160"/>
            <a:ext cx="283464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KPIs: running, queued, OK and errors today</a:t>
            </a:r>
            <a:endParaRPr lang="en-US" sz="94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CPU and wall time today, with the real cost of every job</a:t>
            </a:r>
            <a:endParaRPr lang="en-US" sz="94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Per-queue semaphore with the concurrency quota in use</a:t>
            </a:r>
            <a:endParaRPr lang="en-US" sz="94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Latest executions with their PID and spool in one click</a:t>
            </a:r>
            <a:endParaRPr lang="en-US" sz="94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 state: CPU, memory, disk, load and uptime</a:t>
            </a:r>
            <a:endParaRPr lang="en-US" sz="940" dirty="0"/>
          </a:p>
        </p:txBody>
      </p:sp>
      <p:sp>
        <p:nvSpPr>
          <p:cNvPr id="7" name="Shape 4"/>
          <p:cNvSpPr/>
          <p:nvPr/>
        </p:nvSpPr>
        <p:spPr>
          <a:xfrm>
            <a:off x="502920" y="4407408"/>
            <a:ext cx="1975104" cy="402336"/>
          </a:xfrm>
          <a:prstGeom prst="roundRect">
            <a:avLst>
              <a:gd name="adj" fmla="val 15909"/>
            </a:avLst>
          </a:prstGeom>
          <a:solidFill>
            <a:srgbClr val="0E2C63"/>
          </a:solidFill>
          <a:ln/>
        </p:spPr>
      </p:sp>
      <p:sp>
        <p:nvSpPr>
          <p:cNvPr id="8" name="Text 5"/>
          <p:cNvSpPr/>
          <p:nvPr/>
        </p:nvSpPr>
        <p:spPr>
          <a:xfrm>
            <a:off x="502920" y="4407408"/>
            <a:ext cx="1975104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Running</a:t>
            </a:r>
            <a:endParaRPr lang="en-US" sz="840" dirty="0"/>
          </a:p>
        </p:txBody>
      </p:sp>
      <p:sp>
        <p:nvSpPr>
          <p:cNvPr id="9" name="Shape 6"/>
          <p:cNvSpPr/>
          <p:nvPr/>
        </p:nvSpPr>
        <p:spPr>
          <a:xfrm>
            <a:off x="2587752" y="4407408"/>
            <a:ext cx="1975104" cy="402336"/>
          </a:xfrm>
          <a:prstGeom prst="roundRect">
            <a:avLst>
              <a:gd name="adj" fmla="val 15909"/>
            </a:avLst>
          </a:prstGeom>
          <a:solidFill>
            <a:srgbClr val="0E2C63"/>
          </a:solidFill>
          <a:ln/>
        </p:spPr>
      </p:sp>
      <p:sp>
        <p:nvSpPr>
          <p:cNvPr id="10" name="Text 7"/>
          <p:cNvSpPr/>
          <p:nvPr/>
        </p:nvSpPr>
        <p:spPr>
          <a:xfrm>
            <a:off x="2587752" y="4407408"/>
            <a:ext cx="1975104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Queued</a:t>
            </a:r>
            <a:endParaRPr lang="en-US" sz="840" dirty="0"/>
          </a:p>
        </p:txBody>
      </p:sp>
      <p:sp>
        <p:nvSpPr>
          <p:cNvPr id="11" name="Shape 8"/>
          <p:cNvSpPr/>
          <p:nvPr/>
        </p:nvSpPr>
        <p:spPr>
          <a:xfrm>
            <a:off x="4672584" y="4407408"/>
            <a:ext cx="1975104" cy="402336"/>
          </a:xfrm>
          <a:prstGeom prst="roundRect">
            <a:avLst>
              <a:gd name="adj" fmla="val 15909"/>
            </a:avLst>
          </a:prstGeom>
          <a:solidFill>
            <a:srgbClr val="0E2C63"/>
          </a:solidFill>
          <a:ln/>
        </p:spPr>
      </p:sp>
      <p:sp>
        <p:nvSpPr>
          <p:cNvPr id="12" name="Text 9"/>
          <p:cNvSpPr/>
          <p:nvPr/>
        </p:nvSpPr>
        <p:spPr>
          <a:xfrm>
            <a:off x="4672584" y="4407408"/>
            <a:ext cx="1975104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 today</a:t>
            </a:r>
            <a:endParaRPr lang="en-US" sz="840" dirty="0"/>
          </a:p>
        </p:txBody>
      </p:sp>
      <p:sp>
        <p:nvSpPr>
          <p:cNvPr id="13" name="Shape 10"/>
          <p:cNvSpPr/>
          <p:nvPr/>
        </p:nvSpPr>
        <p:spPr>
          <a:xfrm>
            <a:off x="6757416" y="4407408"/>
            <a:ext cx="1975104" cy="402336"/>
          </a:xfrm>
          <a:prstGeom prst="roundRect">
            <a:avLst>
              <a:gd name="adj" fmla="val 15909"/>
            </a:avLst>
          </a:prstGeom>
          <a:solidFill>
            <a:srgbClr val="0E2C63"/>
          </a:solidFill>
          <a:ln/>
        </p:spPr>
      </p:sp>
      <p:sp>
        <p:nvSpPr>
          <p:cNvPr id="14" name="Text 11"/>
          <p:cNvSpPr/>
          <p:nvPr/>
        </p:nvSpPr>
        <p:spPr>
          <a:xfrm>
            <a:off x="6757416" y="4407408"/>
            <a:ext cx="1975104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Errors today</a:t>
            </a:r>
            <a:endParaRPr lang="en-US" sz="840" dirty="0"/>
          </a:p>
        </p:txBody>
      </p:sp>
      <p:sp>
        <p:nvSpPr>
          <p:cNvPr id="15" name="Text 12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3108960"/>
            <a:ext cx="3657600" cy="3657600"/>
          </a:xfrm>
          <a:prstGeom prst="ellipse">
            <a:avLst/>
          </a:prstGeom>
          <a:solidFill>
            <a:srgbClr val="7B2CBF">
              <a:alpha val="8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AUDITING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launched what, and everything is recorded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280160"/>
            <a:ext cx="384048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panel action goes into the audit log</a:t>
            </a:r>
            <a:endParaRPr lang="en-US" sz="9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User, action, detail, timestamp and the queue involved</a:t>
            </a:r>
            <a:endParaRPr lang="en-US" sz="9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 and queue creations, state changes and permission changes</a:t>
            </a:r>
            <a:endParaRPr lang="en-US" sz="9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Cancellations, re-runs and moves between queues</a:t>
            </a:r>
            <a:endParaRPr lang="en-US" sz="9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and filter by user, action and date</a:t>
            </a:r>
            <a:endParaRPr lang="en-US" sz="980" dirty="0"/>
          </a:p>
        </p:txBody>
      </p:sp>
      <p:sp>
        <p:nvSpPr>
          <p:cNvPr id="6" name="Shape 4"/>
          <p:cNvSpPr/>
          <p:nvPr/>
        </p:nvSpPr>
        <p:spPr>
          <a:xfrm>
            <a:off x="502920" y="3977640"/>
            <a:ext cx="3840480" cy="731520"/>
          </a:xfrm>
          <a:prstGeom prst="roundRect">
            <a:avLst>
              <a:gd name="adj" fmla="val 10000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3977640"/>
            <a:ext cx="3520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Append-only, with user and IP, and exportable from the panel.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4526280" y="1161288"/>
            <a:ext cx="4160520" cy="2627068"/>
          </a:xfrm>
          <a:prstGeom prst="roundRect">
            <a:avLst>
              <a:gd name="adj" fmla="val 139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9" name="Image 0" descr="/data/ns/nssuite/nsbatch/ppt/screens/auditoria_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1207008"/>
            <a:ext cx="4069080" cy="253562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572000" y="3834076"/>
            <a:ext cx="4069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 log: what happened on the server and who did it.</a:t>
            </a:r>
            <a:endParaRPr lang="en-US" sz="840" dirty="0"/>
          </a:p>
        </p:txBody>
      </p:sp>
      <p:sp>
        <p:nvSpPr>
          <p:cNvPr id="11" name="Text 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NOTIFICATIONS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process tells you when it is done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143000"/>
            <a:ext cx="8138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job decides whether to alert on start, on end or only on error. nsbatch sends the alert through the channels you choose and records it in the spool.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2542032" cy="109728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810512"/>
            <a:ext cx="2240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(SMTP)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67512" y="212140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667512" y="2240280"/>
            <a:ext cx="22402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STARTTLS or TLS, with a configurable user and sender. Several recipients per job.</a:t>
            </a:r>
            <a:endParaRPr lang="en-US" sz="860" dirty="0"/>
          </a:p>
        </p:txBody>
      </p:sp>
      <p:sp>
        <p:nvSpPr>
          <p:cNvPr id="9" name="Shape 7"/>
          <p:cNvSpPr/>
          <p:nvPr/>
        </p:nvSpPr>
        <p:spPr>
          <a:xfrm>
            <a:off x="3310128" y="1691640"/>
            <a:ext cx="2542032" cy="109728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74720" y="1810512"/>
            <a:ext cx="2240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Telegram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474720" y="212140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2" name="Text 10"/>
          <p:cNvSpPr/>
          <p:nvPr/>
        </p:nvSpPr>
        <p:spPr>
          <a:xfrm>
            <a:off x="3474720" y="2240280"/>
            <a:ext cx="22402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 + chat ID: the alert reaches the team phone without setting up any mail server.</a:t>
            </a:r>
            <a:endParaRPr lang="en-US" sz="860" dirty="0"/>
          </a:p>
        </p:txBody>
      </p:sp>
      <p:sp>
        <p:nvSpPr>
          <p:cNvPr id="13" name="Shape 11"/>
          <p:cNvSpPr/>
          <p:nvPr/>
        </p:nvSpPr>
        <p:spPr>
          <a:xfrm>
            <a:off x="6117336" y="1691640"/>
            <a:ext cx="2542032" cy="109728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81928" y="1810512"/>
            <a:ext cx="2240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Webhook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281928" y="212140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6" name="Text 14"/>
          <p:cNvSpPr/>
          <p:nvPr/>
        </p:nvSpPr>
        <p:spPr>
          <a:xfrm>
            <a:off x="6281928" y="2240280"/>
            <a:ext cx="22402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 to the URL you define, with your own headers: it plugs into Slack, Teams or your ITSM.</a:t>
            </a:r>
            <a:endParaRPr lang="en-US" sz="860" dirty="0"/>
          </a:p>
        </p:txBody>
      </p:sp>
      <p:sp>
        <p:nvSpPr>
          <p:cNvPr id="17" name="Shape 15"/>
          <p:cNvSpPr/>
          <p:nvPr/>
        </p:nvSpPr>
        <p:spPr>
          <a:xfrm>
            <a:off x="502920" y="3063240"/>
            <a:ext cx="1783080" cy="868680"/>
          </a:xfrm>
          <a:prstGeom prst="roundRect">
            <a:avLst>
              <a:gd name="adj" fmla="val 7368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0936" y="3172968"/>
            <a:ext cx="152704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execution ends</a:t>
            </a:r>
            <a:endParaRPr lang="en-US" sz="940" dirty="0"/>
          </a:p>
        </p:txBody>
      </p:sp>
      <p:sp>
        <p:nvSpPr>
          <p:cNvPr id="19" name="Text 17"/>
          <p:cNvSpPr/>
          <p:nvPr/>
        </p:nvSpPr>
        <p:spPr>
          <a:xfrm>
            <a:off x="630936" y="3465576"/>
            <a:ext cx="15270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OK, ERROR or CANCELLED</a:t>
            </a:r>
            <a:endParaRPr lang="en-US" sz="780" dirty="0"/>
          </a:p>
        </p:txBody>
      </p:sp>
      <p:sp>
        <p:nvSpPr>
          <p:cNvPr id="20" name="Shape 18"/>
          <p:cNvSpPr/>
          <p:nvPr/>
        </p:nvSpPr>
        <p:spPr>
          <a:xfrm>
            <a:off x="2340864" y="3374136"/>
            <a:ext cx="237744" cy="256032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21" name="Shape 19"/>
          <p:cNvSpPr/>
          <p:nvPr/>
        </p:nvSpPr>
        <p:spPr>
          <a:xfrm>
            <a:off x="2651760" y="3063240"/>
            <a:ext cx="1783080" cy="868680"/>
          </a:xfrm>
          <a:prstGeom prst="roundRect">
            <a:avLst>
              <a:gd name="adj" fmla="val 7368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779776" y="3172968"/>
            <a:ext cx="152704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alert is built</a:t>
            </a:r>
            <a:endParaRPr lang="en-US" sz="940" dirty="0"/>
          </a:p>
        </p:txBody>
      </p:sp>
      <p:sp>
        <p:nvSpPr>
          <p:cNvPr id="23" name="Text 21"/>
          <p:cNvSpPr/>
          <p:nvPr/>
        </p:nvSpPr>
        <p:spPr>
          <a:xfrm>
            <a:off x="2779776" y="3465576"/>
            <a:ext cx="15270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job, attempt, params, wall, CPU and exit</a:t>
            </a:r>
            <a:endParaRPr lang="en-US" sz="780" dirty="0"/>
          </a:p>
        </p:txBody>
      </p:sp>
      <p:sp>
        <p:nvSpPr>
          <p:cNvPr id="24" name="Shape 22"/>
          <p:cNvSpPr/>
          <p:nvPr/>
        </p:nvSpPr>
        <p:spPr>
          <a:xfrm>
            <a:off x="4489704" y="3374136"/>
            <a:ext cx="237744" cy="256032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25" name="Shape 23"/>
          <p:cNvSpPr/>
          <p:nvPr/>
        </p:nvSpPr>
        <p:spPr>
          <a:xfrm>
            <a:off x="4800600" y="3063240"/>
            <a:ext cx="1783080" cy="868680"/>
          </a:xfrm>
          <a:prstGeom prst="roundRect">
            <a:avLst>
              <a:gd name="adj" fmla="val 7368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928616" y="3172968"/>
            <a:ext cx="152704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goes out</a:t>
            </a:r>
            <a:endParaRPr lang="en-US" sz="940" dirty="0"/>
          </a:p>
        </p:txBody>
      </p:sp>
      <p:sp>
        <p:nvSpPr>
          <p:cNvPr id="27" name="Text 25"/>
          <p:cNvSpPr/>
          <p:nvPr/>
        </p:nvSpPr>
        <p:spPr>
          <a:xfrm>
            <a:off x="4928616" y="3465576"/>
            <a:ext cx="15270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 · Telegram · webhook</a:t>
            </a:r>
            <a:endParaRPr lang="en-US" sz="780" dirty="0"/>
          </a:p>
        </p:txBody>
      </p:sp>
      <p:sp>
        <p:nvSpPr>
          <p:cNvPr id="28" name="Shape 26"/>
          <p:cNvSpPr/>
          <p:nvPr/>
        </p:nvSpPr>
        <p:spPr>
          <a:xfrm>
            <a:off x="6638544" y="3374136"/>
            <a:ext cx="237744" cy="256032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29" name="Shape 27"/>
          <p:cNvSpPr/>
          <p:nvPr/>
        </p:nvSpPr>
        <p:spPr>
          <a:xfrm>
            <a:off x="6949440" y="3063240"/>
            <a:ext cx="1783080" cy="868680"/>
          </a:xfrm>
          <a:prstGeom prst="roundRect">
            <a:avLst>
              <a:gd name="adj" fmla="val 7368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077456" y="3172968"/>
            <a:ext cx="152704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lands in the spool</a:t>
            </a:r>
            <a:endParaRPr lang="en-US" sz="940" dirty="0"/>
          </a:p>
        </p:txBody>
      </p:sp>
      <p:sp>
        <p:nvSpPr>
          <p:cNvPr id="31" name="Text 29"/>
          <p:cNvSpPr/>
          <p:nvPr/>
        </p:nvSpPr>
        <p:spPr>
          <a:xfrm>
            <a:off x="7077456" y="3465576"/>
            <a:ext cx="15270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 or ERROR per channel</a:t>
            </a:r>
            <a:endParaRPr lang="en-US" sz="780" dirty="0"/>
          </a:p>
        </p:txBody>
      </p:sp>
      <p:sp>
        <p:nvSpPr>
          <p:cNvPr id="32" name="Shape 30"/>
          <p:cNvSpPr/>
          <p:nvPr/>
        </p:nvSpPr>
        <p:spPr>
          <a:xfrm>
            <a:off x="502920" y="4160520"/>
            <a:ext cx="8138160" cy="566928"/>
          </a:xfrm>
          <a:prstGeom prst="roundRect">
            <a:avLst>
              <a:gd name="adj" fmla="val 12903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85800" y="4160520"/>
            <a:ext cx="77724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Recipients per job, per user group or the creator of the execution.</a:t>
            </a:r>
            <a:endParaRPr lang="en-US" sz="950" dirty="0"/>
          </a:p>
        </p:txBody>
      </p:sp>
      <p:sp>
        <p:nvSpPr>
          <p:cNvPr id="34" name="Text 32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API, CLI AND EVENTS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plug it into what you already have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3931920" cy="2743200"/>
          </a:xfrm>
          <a:prstGeom prst="roundRect">
            <a:avLst>
              <a:gd name="adj" fmla="val 266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13232" y="137160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13232" y="1737360"/>
            <a:ext cx="3520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nsbatch submit &lt;job&gt; --params "..."</a:t>
            </a:r>
            <a:endParaRPr lang="en-US" sz="860" dirty="0"/>
          </a:p>
        </p:txBody>
      </p:sp>
      <p:sp>
        <p:nvSpPr>
          <p:cNvPr id="7" name="Text 5"/>
          <p:cNvSpPr/>
          <p:nvPr/>
        </p:nvSpPr>
        <p:spPr>
          <a:xfrm>
            <a:off x="713232" y="2157984"/>
            <a:ext cx="3520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nsbatch queues list | create | pause | open | close</a:t>
            </a:r>
            <a:endParaRPr lang="en-US" sz="860" dirty="0"/>
          </a:p>
        </p:txBody>
      </p:sp>
      <p:sp>
        <p:nvSpPr>
          <p:cNvPr id="8" name="Text 6"/>
          <p:cNvSpPr/>
          <p:nvPr/>
        </p:nvSpPr>
        <p:spPr>
          <a:xfrm>
            <a:off x="713232" y="2578608"/>
            <a:ext cx="3520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nsbatch jobs list | create | update | cron</a:t>
            </a:r>
            <a:endParaRPr lang="en-US" sz="860" dirty="0"/>
          </a:p>
        </p:txBody>
      </p:sp>
      <p:sp>
        <p:nvSpPr>
          <p:cNvPr id="9" name="Text 7"/>
          <p:cNvSpPr/>
          <p:nvPr/>
        </p:nvSpPr>
        <p:spPr>
          <a:xfrm>
            <a:off x="713232" y="2999232"/>
            <a:ext cx="3520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nsbatch execs [STATE] | cancel | rerun | move | log</a:t>
            </a:r>
            <a:endParaRPr lang="en-US" sz="860" dirty="0"/>
          </a:p>
        </p:txBody>
      </p:sp>
      <p:sp>
        <p:nvSpPr>
          <p:cNvPr id="10" name="Text 8"/>
          <p:cNvSpPr/>
          <p:nvPr/>
        </p:nvSpPr>
        <p:spPr>
          <a:xfrm>
            <a:off x="713232" y="3419856"/>
            <a:ext cx="3520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nsbatch users | groups | roles | audit | dashboard</a:t>
            </a:r>
            <a:endParaRPr lang="en-US" sz="860" dirty="0"/>
          </a:p>
        </p:txBody>
      </p:sp>
      <p:sp>
        <p:nvSpPr>
          <p:cNvPr id="11" name="Shape 9"/>
          <p:cNvSpPr/>
          <p:nvPr/>
        </p:nvSpPr>
        <p:spPr>
          <a:xfrm>
            <a:off x="4709160" y="1234440"/>
            <a:ext cx="3931920" cy="2743200"/>
          </a:xfrm>
          <a:prstGeom prst="roundRect">
            <a:avLst>
              <a:gd name="adj" fmla="val 266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919472" y="137160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919472" y="1737360"/>
            <a:ext cx="3520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POST /api/jobs/{id}/submit</a:t>
            </a:r>
            <a:endParaRPr lang="en-US" sz="860" dirty="0"/>
          </a:p>
        </p:txBody>
      </p:sp>
      <p:sp>
        <p:nvSpPr>
          <p:cNvPr id="14" name="Text 12"/>
          <p:cNvSpPr/>
          <p:nvPr/>
        </p:nvSpPr>
        <p:spPr>
          <a:xfrm>
            <a:off x="4919472" y="2157984"/>
            <a:ext cx="3520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GET /api/queues · /api/jobs · /api/executions</a:t>
            </a:r>
            <a:endParaRPr lang="en-US" sz="860" dirty="0"/>
          </a:p>
        </p:txBody>
      </p:sp>
      <p:sp>
        <p:nvSpPr>
          <p:cNvPr id="15" name="Text 13"/>
          <p:cNvSpPr/>
          <p:nvPr/>
        </p:nvSpPr>
        <p:spPr>
          <a:xfrm>
            <a:off x="4919472" y="2578608"/>
            <a:ext cx="3520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GET /api/cron · /api/cron/next · /api/cron/import</a:t>
            </a:r>
            <a:endParaRPr lang="en-US" sz="860" dirty="0"/>
          </a:p>
        </p:txBody>
      </p:sp>
      <p:sp>
        <p:nvSpPr>
          <p:cNvPr id="16" name="Text 14"/>
          <p:cNvSpPr/>
          <p:nvPr/>
        </p:nvSpPr>
        <p:spPr>
          <a:xfrm>
            <a:off x="4919472" y="2999232"/>
            <a:ext cx="3520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GET /api/executions/{id}/log</a:t>
            </a:r>
            <a:endParaRPr lang="en-US" sz="860" dirty="0"/>
          </a:p>
        </p:txBody>
      </p:sp>
      <p:sp>
        <p:nvSpPr>
          <p:cNvPr id="17" name="Text 15"/>
          <p:cNvSpPr/>
          <p:nvPr/>
        </p:nvSpPr>
        <p:spPr>
          <a:xfrm>
            <a:off x="4919472" y="3419856"/>
            <a:ext cx="3520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GET /api/events (live SSE)</a:t>
            </a:r>
            <a:endParaRPr lang="en-US" sz="860" dirty="0"/>
          </a:p>
        </p:txBody>
      </p:sp>
      <p:sp>
        <p:nvSpPr>
          <p:cNvPr id="18" name="Shape 16"/>
          <p:cNvSpPr/>
          <p:nvPr/>
        </p:nvSpPr>
        <p:spPr>
          <a:xfrm>
            <a:off x="502920" y="4160520"/>
            <a:ext cx="8138160" cy="566928"/>
          </a:xfrm>
          <a:prstGeom prst="roundRect">
            <a:avLst>
              <a:gd name="adj" fmla="val 12903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" y="4160520"/>
            <a:ext cx="77724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console is one of the ways in: the API and the CLI do the same without a browser.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sees what, and everything is recorded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325880"/>
            <a:ext cx="2542032" cy="2331720"/>
          </a:xfrm>
          <a:prstGeom prst="roundRect">
            <a:avLst>
              <a:gd name="adj" fmla="val 2745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67512" y="1481328"/>
            <a:ext cx="2240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 control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67512" y="1828800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1993392"/>
            <a:ext cx="224028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RBAC with 9 permissions</a:t>
            </a:r>
            <a:endParaRPr lang="en-US" sz="92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Users, groups and roles</a:t>
            </a:r>
            <a:endParaRPr lang="en-US" sz="92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Permission per operation</a:t>
            </a:r>
            <a:endParaRPr lang="en-US" sz="92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binary admin</a:t>
            </a:r>
            <a:endParaRPr lang="en-US" sz="920" dirty="0"/>
          </a:p>
        </p:txBody>
      </p:sp>
      <p:sp>
        <p:nvSpPr>
          <p:cNvPr id="8" name="Shape 6"/>
          <p:cNvSpPr/>
          <p:nvPr/>
        </p:nvSpPr>
        <p:spPr>
          <a:xfrm>
            <a:off x="3310128" y="1325880"/>
            <a:ext cx="2542032" cy="2331720"/>
          </a:xfrm>
          <a:prstGeom prst="roundRect">
            <a:avLst>
              <a:gd name="adj" fmla="val 2745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1481328"/>
            <a:ext cx="2240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and access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3474720" y="1828800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1" name="Text 9"/>
          <p:cNvSpPr/>
          <p:nvPr/>
        </p:nvSpPr>
        <p:spPr>
          <a:xfrm>
            <a:off x="3474720" y="1993392"/>
            <a:ext cx="224028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HS256 JWT in a cookie</a:t>
            </a:r>
            <a:endParaRPr lang="en-US" sz="92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Passwords with bcrypt</a:t>
            </a:r>
            <a:endParaRPr lang="en-US" sz="92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Recovery by email</a:t>
            </a:r>
            <a:endParaRPr lang="en-US" sz="92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Configurable expiry</a:t>
            </a:r>
            <a:endParaRPr lang="en-US" sz="920" dirty="0"/>
          </a:p>
        </p:txBody>
      </p:sp>
      <p:sp>
        <p:nvSpPr>
          <p:cNvPr id="12" name="Shape 10"/>
          <p:cNvSpPr/>
          <p:nvPr/>
        </p:nvSpPr>
        <p:spPr>
          <a:xfrm>
            <a:off x="6117336" y="1325880"/>
            <a:ext cx="2542032" cy="2331720"/>
          </a:xfrm>
          <a:prstGeom prst="roundRect">
            <a:avLst>
              <a:gd name="adj" fmla="val 2745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81928" y="1481328"/>
            <a:ext cx="2240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Traceability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281928" y="1828800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5" name="Text 13"/>
          <p:cNvSpPr/>
          <p:nvPr/>
        </p:nvSpPr>
        <p:spPr>
          <a:xfrm>
            <a:off x="6281928" y="1993392"/>
            <a:ext cx="224028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 of every action</a:t>
            </a:r>
            <a:endParaRPr lang="en-US" sz="92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 and client IP</a:t>
            </a:r>
            <a:endParaRPr lang="en-US" sz="92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 per queue and per job</a:t>
            </a:r>
            <a:endParaRPr lang="en-US" sz="92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Configurable retention</a:t>
            </a:r>
            <a:endParaRPr lang="en-US" sz="920" dirty="0"/>
          </a:p>
        </p:txBody>
      </p:sp>
      <p:sp>
        <p:nvSpPr>
          <p:cNvPr id="16" name="Shape 14"/>
          <p:cNvSpPr/>
          <p:nvPr/>
        </p:nvSpPr>
        <p:spPr>
          <a:xfrm>
            <a:off x="502920" y="3840480"/>
            <a:ext cx="8138160" cy="658368"/>
          </a:xfrm>
          <a:prstGeom prst="roundRect">
            <a:avLst>
              <a:gd name="adj" fmla="val 11111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840480"/>
            <a:ext cx="77724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config.yaml 0600 · database 0700 · bcrypt · JWT HS256 · 30-day trial · machine-signed license</a:t>
            </a:r>
            <a:endParaRPr lang="en-US" sz="920" dirty="0"/>
          </a:p>
        </p:txBody>
      </p:sp>
      <p:sp>
        <p:nvSpPr>
          <p:cNvPr id="18" name="Text 1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Everything an operator needs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3931920" cy="731520"/>
          </a:xfrm>
          <a:prstGeom prst="roundRect">
            <a:avLst>
              <a:gd name="adj" fmla="val 75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67512" y="1307592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themes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2039112" y="1307592"/>
            <a:ext cx="22402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Dark, Ocean, Light, Forest, Sunset and high contrast.</a:t>
            </a:r>
            <a:endParaRPr lang="en-US" sz="860" dirty="0"/>
          </a:p>
        </p:txBody>
      </p:sp>
      <p:sp>
        <p:nvSpPr>
          <p:cNvPr id="7" name="Shape 5"/>
          <p:cNvSpPr/>
          <p:nvPr/>
        </p:nvSpPr>
        <p:spPr>
          <a:xfrm>
            <a:off x="4663440" y="1234440"/>
            <a:ext cx="3931920" cy="731520"/>
          </a:xfrm>
          <a:prstGeom prst="roundRect">
            <a:avLst>
              <a:gd name="adj" fmla="val 75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828032" y="1307592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languages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199632" y="1307592"/>
            <a:ext cx="22402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ES, EN, FR, DE, IT and PT across the UI.</a:t>
            </a:r>
            <a:endParaRPr lang="en-US" sz="860" dirty="0"/>
          </a:p>
        </p:txBody>
      </p:sp>
      <p:sp>
        <p:nvSpPr>
          <p:cNvPr id="10" name="Shape 8"/>
          <p:cNvSpPr/>
          <p:nvPr/>
        </p:nvSpPr>
        <p:spPr>
          <a:xfrm>
            <a:off x="502920" y="2075688"/>
            <a:ext cx="3931920" cy="731520"/>
          </a:xfrm>
          <a:prstGeom prst="roundRect">
            <a:avLst>
              <a:gd name="adj" fmla="val 75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512" y="214884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RBAC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2039112" y="2148840"/>
            <a:ext cx="22402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Users → groups → roles → permissions. No binary admin.</a:t>
            </a:r>
            <a:endParaRPr lang="en-US" sz="860" dirty="0"/>
          </a:p>
        </p:txBody>
      </p:sp>
      <p:sp>
        <p:nvSpPr>
          <p:cNvPr id="13" name="Shape 11"/>
          <p:cNvSpPr/>
          <p:nvPr/>
        </p:nvSpPr>
        <p:spPr>
          <a:xfrm>
            <a:off x="4663440" y="2075688"/>
            <a:ext cx="3931920" cy="731520"/>
          </a:xfrm>
          <a:prstGeom prst="roundRect">
            <a:avLst>
              <a:gd name="adj" fmla="val 75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828032" y="2148840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+ SSE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199632" y="2148840"/>
            <a:ext cx="22402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Script integration: REST submit and live events.</a:t>
            </a:r>
            <a:endParaRPr lang="en-US" sz="860" dirty="0"/>
          </a:p>
        </p:txBody>
      </p:sp>
      <p:sp>
        <p:nvSpPr>
          <p:cNvPr id="16" name="Shape 14"/>
          <p:cNvSpPr/>
          <p:nvPr/>
        </p:nvSpPr>
        <p:spPr>
          <a:xfrm>
            <a:off x="502920" y="2916936"/>
            <a:ext cx="3931920" cy="731520"/>
          </a:xfrm>
          <a:prstGeom prst="roundRect">
            <a:avLst>
              <a:gd name="adj" fmla="val 75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512" y="2990088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Timeouts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2039112" y="2990088"/>
            <a:ext cx="22402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Timeout and process-tree kill per execution.</a:t>
            </a:r>
            <a:endParaRPr lang="en-US" sz="860" dirty="0"/>
          </a:p>
        </p:txBody>
      </p:sp>
      <p:sp>
        <p:nvSpPr>
          <p:cNvPr id="19" name="Shape 17"/>
          <p:cNvSpPr/>
          <p:nvPr/>
        </p:nvSpPr>
        <p:spPr>
          <a:xfrm>
            <a:off x="4663440" y="2916936"/>
            <a:ext cx="3931920" cy="731520"/>
          </a:xfrm>
          <a:prstGeom prst="roundRect">
            <a:avLst>
              <a:gd name="adj" fmla="val 75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828032" y="2990088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Retries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199632" y="2990088"/>
            <a:ext cx="22402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Re-run with the same parameters in one click.</a:t>
            </a:r>
            <a:endParaRPr lang="en-US" sz="860" dirty="0"/>
          </a:p>
        </p:txBody>
      </p:sp>
      <p:sp>
        <p:nvSpPr>
          <p:cNvPr id="22" name="Shape 20"/>
          <p:cNvSpPr/>
          <p:nvPr/>
        </p:nvSpPr>
        <p:spPr>
          <a:xfrm>
            <a:off x="502920" y="3758184"/>
            <a:ext cx="3931920" cy="731520"/>
          </a:xfrm>
          <a:prstGeom prst="roundRect">
            <a:avLst>
              <a:gd name="adj" fmla="val 75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512" y="3831336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Retention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2039112" y="3831336"/>
            <a:ext cx="22402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Automatic purge of old spools and execution history.</a:t>
            </a:r>
            <a:endParaRPr lang="en-US" sz="860" dirty="0"/>
          </a:p>
        </p:txBody>
      </p:sp>
      <p:sp>
        <p:nvSpPr>
          <p:cNvPr id="25" name="Shape 23"/>
          <p:cNvSpPr/>
          <p:nvPr/>
        </p:nvSpPr>
        <p:spPr>
          <a:xfrm>
            <a:off x="4663440" y="3758184"/>
            <a:ext cx="3931920" cy="731520"/>
          </a:xfrm>
          <a:prstGeom prst="roundRect">
            <a:avLst>
              <a:gd name="adj" fmla="val 75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828032" y="3831336"/>
            <a:ext cx="1371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License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199632" y="3831336"/>
            <a:ext cx="2240280" cy="5852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30-day trial and a machine-signed license.</a:t>
            </a:r>
            <a:endParaRPr lang="en-US" sz="860" dirty="0"/>
          </a:p>
        </p:txBody>
      </p:sp>
      <p:sp>
        <p:nvSpPr>
          <p:cNvPr id="28" name="Text 2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GETTING STARTED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zero to queued jobs, in three steps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280160"/>
            <a:ext cx="5120640" cy="9144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1499616"/>
            <a:ext cx="475488" cy="475488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6" name="Text 4"/>
          <p:cNvSpPr/>
          <p:nvPr/>
        </p:nvSpPr>
        <p:spPr>
          <a:xfrm>
            <a:off x="658368" y="1499616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280160" y="1408176"/>
            <a:ext cx="42062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the environment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280160" y="1719072"/>
            <a:ext cx="4251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nstbatch init /opt/nsbatch: it creates config.yaml, the SQLite database, the spool and the admin user.</a:t>
            </a:r>
            <a:endParaRPr lang="en-US" sz="880" dirty="0"/>
          </a:p>
        </p:txBody>
      </p:sp>
      <p:sp>
        <p:nvSpPr>
          <p:cNvPr id="9" name="Shape 7"/>
          <p:cNvSpPr/>
          <p:nvPr/>
        </p:nvSpPr>
        <p:spPr>
          <a:xfrm>
            <a:off x="502920" y="2304288"/>
            <a:ext cx="5120640" cy="9144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8368" y="2523744"/>
            <a:ext cx="475488" cy="475488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" y="2523744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280160" y="2432304"/>
            <a:ext cx="42062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Tune and start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280160" y="2743200"/>
            <a:ext cx="4251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Fill in the JWT secret, the port and the alert channels. Start with nsbatch start.</a:t>
            </a:r>
            <a:endParaRPr lang="en-US" sz="880" dirty="0"/>
          </a:p>
        </p:txBody>
      </p:sp>
      <p:sp>
        <p:nvSpPr>
          <p:cNvPr id="14" name="Shape 12"/>
          <p:cNvSpPr/>
          <p:nvPr/>
        </p:nvSpPr>
        <p:spPr>
          <a:xfrm>
            <a:off x="502920" y="3328416"/>
            <a:ext cx="5120640" cy="9144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58368" y="3547872"/>
            <a:ext cx="475488" cy="475488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6" name="Text 14"/>
          <p:cNvSpPr/>
          <p:nvPr/>
        </p:nvSpPr>
        <p:spPr>
          <a:xfrm>
            <a:off x="658368" y="3547872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280160" y="3456432"/>
            <a:ext cx="42062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Register the job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280160" y="3767328"/>
            <a:ext cx="42519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the queue, the job and its cron rule, or import the crontab you already had.</a:t>
            </a:r>
            <a:endParaRPr lang="en-US" sz="880" dirty="0"/>
          </a:p>
        </p:txBody>
      </p:sp>
      <p:sp>
        <p:nvSpPr>
          <p:cNvPr id="19" name="Shape 17"/>
          <p:cNvSpPr/>
          <p:nvPr/>
        </p:nvSpPr>
        <p:spPr>
          <a:xfrm>
            <a:off x="5852160" y="1280160"/>
            <a:ext cx="2788920" cy="2962656"/>
          </a:xfrm>
          <a:prstGeom prst="roundRect">
            <a:avLst>
              <a:gd name="adj" fmla="val 2623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053328" y="1444752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REQUIREMENTS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6053328" y="1810512"/>
            <a:ext cx="24231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5000"/>
              </a:lnSpc>
              <a:buSzPct val="100000"/>
              <a:buChar char="•"/>
            </a:pPr>
            <a:r>
              <a:rPr lang="en-US" sz="9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Linux (RHEL 8 / 9)</a:t>
            </a:r>
            <a:endParaRPr lang="en-US" sz="940" dirty="0"/>
          </a:p>
          <a:p>
            <a:pPr marL="165100" indent="-165100">
              <a:lnSpc>
                <a:spcPct val="155000"/>
              </a:lnSpc>
              <a:buSzPct val="100000"/>
              <a:buChar char="•"/>
            </a:pPr>
            <a:r>
              <a:rPr lang="en-US" sz="9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single binary, no dependencies</a:t>
            </a:r>
            <a:endParaRPr lang="en-US" sz="940" dirty="0"/>
          </a:p>
          <a:p>
            <a:pPr marL="165100" indent="-165100">
              <a:lnSpc>
                <a:spcPct val="155000"/>
              </a:lnSpc>
              <a:buSzPct val="100000"/>
              <a:buChar char="•"/>
            </a:pPr>
            <a:r>
              <a:rPr lang="en-US" sz="9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SQLite for state and spool</a:t>
            </a:r>
            <a:endParaRPr lang="en-US" sz="940" dirty="0"/>
          </a:p>
          <a:p>
            <a:pPr marL="165100" indent="-165100">
              <a:lnSpc>
                <a:spcPct val="155000"/>
              </a:lnSpc>
              <a:buSzPct val="100000"/>
              <a:buChar char="•"/>
            </a:pPr>
            <a:r>
              <a:rPr lang="en-US" sz="9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Reverse proxy with HTTPS in production</a:t>
            </a:r>
            <a:endParaRPr lang="en-US" sz="940" dirty="0"/>
          </a:p>
          <a:p>
            <a:pPr marL="165100" indent="-165100">
              <a:lnSpc>
                <a:spcPct val="155000"/>
              </a:lnSpc>
              <a:buSzPct val="100000"/>
              <a:buChar char="•"/>
            </a:pPr>
            <a:r>
              <a:rPr lang="en-US" sz="9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 panel on port 11050</a:t>
            </a:r>
            <a:endParaRPr lang="en-US" sz="940" dirty="0"/>
          </a:p>
        </p:txBody>
      </p:sp>
      <p:sp>
        <p:nvSpPr>
          <p:cNvPr id="22" name="Shape 20"/>
          <p:cNvSpPr/>
          <p:nvPr/>
        </p:nvSpPr>
        <p:spPr>
          <a:xfrm>
            <a:off x="502920" y="4370832"/>
            <a:ext cx="8138160" cy="457200"/>
          </a:xfrm>
          <a:prstGeom prst="roundRect">
            <a:avLst>
              <a:gd name="adj" fmla="val 14000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85800" y="4370832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nsbatch init /opt/nsbatch   →   nsbatch start /opt/nsbatch   →   web panel :11050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questions we hear most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07008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2920" y="1316736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" name="Text 4"/>
          <p:cNvSpPr/>
          <p:nvPr/>
        </p:nvSpPr>
        <p:spPr>
          <a:xfrm>
            <a:off x="667512" y="129844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I have to drop the system cron?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67512" y="1572768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necessarily, but you can: nsbatch imports the existing crontab and leaves it scheduled with its state, its spool and its alerts.</a:t>
            </a:r>
            <a:endParaRPr lang="en-US" sz="840" dirty="0"/>
          </a:p>
        </p:txBody>
      </p:sp>
      <p:sp>
        <p:nvSpPr>
          <p:cNvPr id="8" name="Shape 6"/>
          <p:cNvSpPr/>
          <p:nvPr/>
        </p:nvSpPr>
        <p:spPr>
          <a:xfrm>
            <a:off x="4663440" y="1207008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663440" y="1316736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0" name="Text 8"/>
          <p:cNvSpPr/>
          <p:nvPr/>
        </p:nvSpPr>
        <p:spPr>
          <a:xfrm>
            <a:off x="4828032" y="129844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if a job hangs?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828032" y="1572768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job timeout kills its process tree and the execution goes to ERROR. The dispatcher keeps going with the queue.</a:t>
            </a:r>
            <a:endParaRPr lang="en-US" sz="840" dirty="0"/>
          </a:p>
        </p:txBody>
      </p:sp>
      <p:sp>
        <p:nvSpPr>
          <p:cNvPr id="12" name="Shape 10"/>
          <p:cNvSpPr/>
          <p:nvPr/>
        </p:nvSpPr>
        <p:spPr>
          <a:xfrm>
            <a:off x="502920" y="2368296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02920" y="2478024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4" name="Text 12"/>
          <p:cNvSpPr/>
          <p:nvPr/>
        </p:nvSpPr>
        <p:spPr>
          <a:xfrm>
            <a:off x="667512" y="2459736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 run several environments?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67512" y="2734056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Yes: each instance has its own directory, database, spool and port. They are registered by name for quick switching.</a:t>
            </a:r>
            <a:endParaRPr lang="en-US" sz="840" dirty="0"/>
          </a:p>
        </p:txBody>
      </p:sp>
      <p:sp>
        <p:nvSpPr>
          <p:cNvPr id="16" name="Shape 14"/>
          <p:cNvSpPr/>
          <p:nvPr/>
        </p:nvSpPr>
        <p:spPr>
          <a:xfrm>
            <a:off x="4663440" y="2368296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63440" y="2478024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8" name="Text 16"/>
          <p:cNvSpPr/>
          <p:nvPr/>
        </p:nvSpPr>
        <p:spPr>
          <a:xfrm>
            <a:off x="4828032" y="2459736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may launch a job?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828032" y="2734056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permission is an operation: submit, cancel, re-run, move, view the spool or manage users. Granted by role and group.</a:t>
            </a:r>
            <a:endParaRPr lang="en-US" sz="840" dirty="0"/>
          </a:p>
        </p:txBody>
      </p:sp>
      <p:sp>
        <p:nvSpPr>
          <p:cNvPr id="20" name="Shape 18"/>
          <p:cNvSpPr/>
          <p:nvPr/>
        </p:nvSpPr>
        <p:spPr>
          <a:xfrm>
            <a:off x="502920" y="3529584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02920" y="3639312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2" name="Text 20"/>
          <p:cNvSpPr/>
          <p:nvPr/>
        </p:nvSpPr>
        <p:spPr>
          <a:xfrm>
            <a:off x="667512" y="362102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it integrate with my ERP?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667512" y="3895344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Yes: the REST API and the CLI expose the same job catalogue. POST /api/jobs/{id}/submit queues the execution.</a:t>
            </a:r>
            <a:endParaRPr lang="en-US" sz="840" dirty="0"/>
          </a:p>
        </p:txBody>
      </p:sp>
      <p:sp>
        <p:nvSpPr>
          <p:cNvPr id="24" name="Shape 22"/>
          <p:cNvSpPr/>
          <p:nvPr/>
        </p:nvSpPr>
        <p:spPr>
          <a:xfrm>
            <a:off x="4663440" y="3529584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663440" y="3639312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6" name="Text 24"/>
          <p:cNvSpPr/>
          <p:nvPr/>
        </p:nvSpPr>
        <p:spPr>
          <a:xfrm>
            <a:off x="4828032" y="362102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does the audit log show?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4828032" y="3895344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panel action: who queued, who cancelled, who created a queue or changed a permission, with user, time and IP.</a:t>
            </a:r>
            <a:endParaRPr lang="en-US" sz="840" dirty="0"/>
          </a:p>
        </p:txBody>
      </p:sp>
      <p:sp>
        <p:nvSpPr>
          <p:cNvPr id="28" name="Text 2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1188720"/>
            <a:ext cx="4023360" cy="4023360"/>
          </a:xfrm>
          <a:prstGeom prst="ellipse">
            <a:avLst/>
          </a:prstGeom>
          <a:solidFill>
            <a:srgbClr val="00B4D8">
              <a:alpha val="13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949440" y="3200400"/>
            <a:ext cx="3108960" cy="310896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868680"/>
            <a:ext cx="56692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processes, queued</a:t>
            </a:r>
            <a:endParaRPr lang="en-US" sz="3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fully accounted for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02920" y="260604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nsbatch with your own jobs: we set it up and watch it run on your data.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02920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7" name="Text 5"/>
          <p:cNvSpPr/>
          <p:nvPr/>
        </p:nvSpPr>
        <p:spPr>
          <a:xfrm>
            <a:off x="502920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Guided demo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441448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0B4D8"/>
          </a:solidFill>
          <a:ln/>
        </p:spPr>
      </p:sp>
      <p:sp>
        <p:nvSpPr>
          <p:cNvPr id="9" name="Text 7"/>
          <p:cNvSpPr/>
          <p:nvPr/>
        </p:nvSpPr>
        <p:spPr>
          <a:xfrm>
            <a:off x="2441448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it in your environment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4379976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11" name="Text 9"/>
          <p:cNvSpPr/>
          <p:nvPr/>
        </p:nvSpPr>
        <p:spPr>
          <a:xfrm>
            <a:off x="4379976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Let's talk about your case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02920" y="3977640"/>
            <a:ext cx="5486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nacarsoft.com   ·   support@nacarsoft.com</a:t>
            </a:r>
            <a:endParaRPr lang="en-US" sz="1050" dirty="0"/>
          </a:p>
        </p:txBody>
      </p:sp>
      <p:pic>
        <p:nvPicPr>
          <p:cNvPr id="13" name="Image 0" descr="/data/ns/nssuite/nsbatch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0720" y="3840480"/>
            <a:ext cx="2377440" cy="920724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nsbatch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2026-10-19T20:41:21Z</dcterms:created>
  <dcterms:modified xsi:type="dcterms:W3CDTF">2026-10-19T20:41:21Z</dcterms:modified>
</cp:coreProperties>
</file>