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463040"/>
            <a:ext cx="4937760" cy="4937760"/>
          </a:xfrm>
          <a:prstGeom prst="ellipse">
            <a:avLst/>
          </a:prstGeom>
          <a:solidFill>
            <a:srgbClr val="7B2CBF">
              <a:alpha val="1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2926080"/>
            <a:ext cx="3291840" cy="3291840"/>
          </a:xfrm>
          <a:prstGeom prst="ellipse">
            <a:avLst/>
          </a:prstGeom>
          <a:solidFill>
            <a:srgbClr val="1A4FD1">
              <a:alpha val="16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· ADABAS SESSION MONITOR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493776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who is using</a:t>
            </a:r>
            <a:endParaRPr lang="en-US" sz="2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Adabas, in</a:t>
            </a:r>
            <a:endParaRPr lang="en-US" sz="2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time.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02920" y="2724912"/>
            <a:ext cx="47548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nsadatop shows the active sessions of your core in the terminal: calls, transactions and users sorted the way you care about, refreshing on its own.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3767328"/>
            <a:ext cx="2331720" cy="402336"/>
          </a:xfrm>
          <a:prstGeom prst="roundRect">
            <a:avLst>
              <a:gd name="adj" fmla="val 13636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767328"/>
            <a:ext cx="23317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THE FEATURES  →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4334256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Real-time TUI · Delta metrics · Interactive sorting · Filters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715000" y="1051560"/>
            <a:ext cx="2926080" cy="2743200"/>
          </a:xfrm>
          <a:prstGeom prst="roundRect">
            <a:avLst>
              <a:gd name="adj" fmla="val 20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766560" y="1325880"/>
            <a:ext cx="822960" cy="562356"/>
          </a:xfrm>
          <a:prstGeom prst="roundRect">
            <a:avLst>
              <a:gd name="adj" fmla="val 4878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865315" y="1517904"/>
            <a:ext cx="411480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865315" y="1634490"/>
            <a:ext cx="559613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865315" y="1751076"/>
            <a:ext cx="312725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095744" y="1888236"/>
            <a:ext cx="164592" cy="68580"/>
          </a:xfrm>
          <a:prstGeom prst="rect">
            <a:avLst/>
          </a:prstGeom>
          <a:solidFill>
            <a:srgbClr val="00B4D8">
              <a:alpha val="7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6980530" y="1956816"/>
            <a:ext cx="395021" cy="41148"/>
          </a:xfrm>
          <a:prstGeom prst="rect">
            <a:avLst/>
          </a:prstGeom>
          <a:solidFill>
            <a:srgbClr val="00B4D8">
              <a:alpha val="70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5897880" y="21031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Adabas core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897880" y="237744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sessions and counters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7013448" y="2852928"/>
            <a:ext cx="310896" cy="292608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20" name="Text 18"/>
          <p:cNvSpPr/>
          <p:nvPr/>
        </p:nvSpPr>
        <p:spPr>
          <a:xfrm>
            <a:off x="5897880" y="32004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terminal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897880" y="34747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TUI with sorting and filtering</a:t>
            </a:r>
            <a:endParaRPr lang="en-US" sz="800" dirty="0"/>
          </a:p>
        </p:txBody>
      </p:sp>
      <p:pic>
        <p:nvPicPr>
          <p:cNvPr id="22" name="Image 0" descr="/data/ns/nssuite/nsadatop/ppt/logo-nsadat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2120" y="3977640"/>
            <a:ext cx="457200" cy="457200"/>
          </a:xfrm>
          <a:prstGeom prst="rect">
            <a:avLst/>
          </a:prstGeom>
        </p:spPr>
      </p:pic>
      <p:pic>
        <p:nvPicPr>
          <p:cNvPr id="23" name="Image 1" descr="/data/ns/nssuite/ns/ppt/lib/assets/logo-nacarsoft-horizonta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3488" y="274320"/>
            <a:ext cx="1298448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core is slow, and nobody knows why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a saturated system the question is always the same: which user, which process and which file are consuming the resources right now.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04088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704088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85800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Blind diagnosis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85800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"It is slow" says nothing. Without the active sessions, diagnosis is a process of elimination.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74136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75304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3575304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557016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Isolated snapshots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3557016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ADASPY every ten minutes says less than a continuous picture of real consumption.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245352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46520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6446520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6428232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Tools from another world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6428232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vendor monitor does not integrate with your scripts or with the way you work.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502920" y="4462272"/>
            <a:ext cx="8138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nsadatop is an htop for your Adabas: in the terminal, live, with the metrics that matter.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nsadatop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IS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Nacarsoft's Adabas session monitor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81328"/>
            <a:ext cx="50292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nsadatop connects to the core, reads the active sessions and shows them in a terminal interface that refreshes on its own.</a:t>
            </a: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displays calls and transactions per interval (delta), lets you sort by any column, filter by a minimum load and move around with the keyboard. No browser, no server, nothing to install.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1264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binary, no server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4028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35000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235000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sortable columns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97764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08736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10s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08736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default interval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5852160" y="1234440"/>
            <a:ext cx="2788920" cy="3337560"/>
          </a:xfrm>
          <a:prstGeom prst="roundRect">
            <a:avLst>
              <a:gd name="adj" fmla="val 1967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903720" y="1508760"/>
            <a:ext cx="685800" cy="464881"/>
          </a:xfrm>
          <a:prstGeom prst="roundRect">
            <a:avLst>
              <a:gd name="adj" fmla="val 5901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86016" y="1667500"/>
            <a:ext cx="342900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986016" y="1763878"/>
            <a:ext cx="46634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986016" y="1860255"/>
            <a:ext cx="26060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178040" y="1973641"/>
            <a:ext cx="137160" cy="56693"/>
          </a:xfrm>
          <a:prstGeom prst="rect">
            <a:avLst/>
          </a:prstGeom>
          <a:solidFill>
            <a:srgbClr val="00B4D8">
              <a:alpha val="7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7082028" y="2030334"/>
            <a:ext cx="329184" cy="34016"/>
          </a:xfrm>
          <a:prstGeom prst="rect">
            <a:avLst/>
          </a:prstGeom>
          <a:solidFill>
            <a:srgbClr val="00B4D8">
              <a:alpha val="70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6035040" y="224028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nsadatop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6035040" y="2615184"/>
            <a:ext cx="2423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Adabas sessions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6053328" y="3017520"/>
            <a:ext cx="23774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Real-time TUI, htop style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Delta metrics per interval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Sorting by any column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keyboard navigation</a:t>
            </a:r>
            <a:endParaRPr lang="en-US" sz="860" dirty="0"/>
          </a:p>
        </p:txBody>
      </p:sp>
      <p:sp>
        <p:nvSpPr>
          <p:cNvPr id="24" name="Text 22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nsadatop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WORKS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core to your screen, every few seconds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298448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the active sessions, computing the deltas and refreshing the screen without interfering with anything.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Connect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1264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Native Adabas client against the given DBID, read-only.</a:t>
            </a:r>
            <a:endParaRPr lang="en-US" sz="760" dirty="0"/>
          </a:p>
        </p:txBody>
      </p:sp>
      <p:sp>
        <p:nvSpPr>
          <p:cNvPr id="8" name="Shape 6"/>
          <p:cNvSpPr/>
          <p:nvPr/>
        </p:nvSpPr>
        <p:spPr>
          <a:xfrm>
            <a:off x="3008376" y="3017520"/>
            <a:ext cx="292608" cy="0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333756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4728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Read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44728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sessions with calls, transactions, user, PID and ISN.</a:t>
            </a:r>
            <a:endParaRPr lang="en-US" sz="760" dirty="0"/>
          </a:p>
        </p:txBody>
      </p:sp>
      <p:sp>
        <p:nvSpPr>
          <p:cNvPr id="12" name="Shape 10"/>
          <p:cNvSpPr/>
          <p:nvPr/>
        </p:nvSpPr>
        <p:spPr>
          <a:xfrm>
            <a:off x="5843016" y="3017520"/>
            <a:ext cx="292608" cy="0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617220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8192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Delta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28192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Difference with the previous read: what happened in this interval, not accumulated.</a:t>
            </a:r>
            <a:endParaRPr lang="en-US" sz="760" dirty="0"/>
          </a:p>
        </p:txBody>
      </p:sp>
      <p:sp>
        <p:nvSpPr>
          <p:cNvPr id="16" name="Text 14"/>
          <p:cNvSpPr/>
          <p:nvPr/>
        </p:nvSpPr>
        <p:spPr>
          <a:xfrm>
            <a:off x="502920" y="4315968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interval is adjusted with the + and - keys, and the minimum-load filter is toggled with f.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nsadatop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TOOL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TUI, with no server and no browser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binary that opens against the DBID and shows the screen. No infrastructure, no ports, no agent to maintain.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4356781" cy="242316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adatop/ppt/screens/hel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4265341" cy="23317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web server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open ports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Ctrl-C and done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4498848"/>
            <a:ext cx="5623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output of nsadatop --help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nsadatop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Everything with the keyboard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navigate, sort and filter without letting go of the keyboard: the fastest tool for diagnosing the critical minutes.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5715000" cy="1750390"/>
          </a:xfrm>
          <a:prstGeom prst="roundRect">
            <a:avLst>
              <a:gd name="adj" fmla="val 209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adatop/ppt/screens/key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5623560" cy="165895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Sort with &lt;/&gt;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Filter with f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Refresh with r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3826078"/>
            <a:ext cx="5623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excerpt of the nsadatop help (keyboard controls)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nsadatop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does, point by point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17320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for the moment somebody asks "why is it slow?".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783080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2002536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204825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1069848" y="1865376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Real-time TUI</a:t>
            </a:r>
            <a:endParaRPr lang="en-US" sz="960" dirty="0"/>
          </a:p>
        </p:txBody>
      </p:sp>
      <p:sp>
        <p:nvSpPr>
          <p:cNvPr id="9" name="Text 7"/>
          <p:cNvSpPr/>
          <p:nvPr/>
        </p:nvSpPr>
        <p:spPr>
          <a:xfrm>
            <a:off x="1069848" y="2103120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htop style: the screen refreshes on its own and reads at a glance.</a:t>
            </a:r>
            <a:endParaRPr lang="en-US" sz="820" dirty="0"/>
          </a:p>
        </p:txBody>
      </p:sp>
      <p:sp>
        <p:nvSpPr>
          <p:cNvPr id="10" name="Shape 8"/>
          <p:cNvSpPr/>
          <p:nvPr/>
        </p:nvSpPr>
        <p:spPr>
          <a:xfrm>
            <a:off x="4736592" y="1783080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901184" y="2002536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2" name="Text 10"/>
          <p:cNvSpPr/>
          <p:nvPr/>
        </p:nvSpPr>
        <p:spPr>
          <a:xfrm>
            <a:off x="4901184" y="204825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5303520" y="1865376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Delta metrics</a:t>
            </a:r>
            <a:endParaRPr lang="en-US" sz="960" dirty="0"/>
          </a:p>
        </p:txBody>
      </p:sp>
      <p:sp>
        <p:nvSpPr>
          <p:cNvPr id="14" name="Text 12"/>
          <p:cNvSpPr/>
          <p:nvPr/>
        </p:nvSpPr>
        <p:spPr>
          <a:xfrm>
            <a:off x="5303520" y="2103120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Calls and transactions per interval, not accumulated: you see what is happening now.</a:t>
            </a:r>
            <a:endParaRPr lang="en-US" sz="820" dirty="0"/>
          </a:p>
        </p:txBody>
      </p:sp>
      <p:sp>
        <p:nvSpPr>
          <p:cNvPr id="15" name="Shape 13"/>
          <p:cNvSpPr/>
          <p:nvPr/>
        </p:nvSpPr>
        <p:spPr>
          <a:xfrm>
            <a:off x="502920" y="2569464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67512" y="2788920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7" name="Text 15"/>
          <p:cNvSpPr/>
          <p:nvPr/>
        </p:nvSpPr>
        <p:spPr>
          <a:xfrm>
            <a:off x="667512" y="283464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069848" y="2651760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Interactive sorting</a:t>
            </a:r>
            <a:endParaRPr lang="en-US" sz="960" dirty="0"/>
          </a:p>
        </p:txBody>
      </p:sp>
      <p:sp>
        <p:nvSpPr>
          <p:cNvPr id="19" name="Text 17"/>
          <p:cNvSpPr/>
          <p:nvPr/>
        </p:nvSpPr>
        <p:spPr>
          <a:xfrm>
            <a:off x="1069848" y="2889504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rate, user, PID, calls, dCALLS, dTRAN, ISN or time, without restarting the tool.</a:t>
            </a:r>
            <a:endParaRPr lang="en-US" sz="820" dirty="0"/>
          </a:p>
        </p:txBody>
      </p:sp>
      <p:sp>
        <p:nvSpPr>
          <p:cNvPr id="20" name="Shape 18"/>
          <p:cNvSpPr/>
          <p:nvPr/>
        </p:nvSpPr>
        <p:spPr>
          <a:xfrm>
            <a:off x="4736592" y="2569464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01184" y="2788920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2" name="Text 20"/>
          <p:cNvSpPr/>
          <p:nvPr/>
        </p:nvSpPr>
        <p:spPr>
          <a:xfrm>
            <a:off x="4901184" y="283464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5303520" y="2651760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Minimum-load filter</a:t>
            </a:r>
            <a:endParaRPr lang="en-US" sz="960" dirty="0"/>
          </a:p>
        </p:txBody>
      </p:sp>
      <p:sp>
        <p:nvSpPr>
          <p:cNvPr id="24" name="Text 22"/>
          <p:cNvSpPr/>
          <p:nvPr/>
        </p:nvSpPr>
        <p:spPr>
          <a:xfrm>
            <a:off x="5303520" y="2889504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 only the sessions above a given number of delta calls.</a:t>
            </a:r>
            <a:endParaRPr lang="en-US" sz="820" dirty="0"/>
          </a:p>
        </p:txBody>
      </p:sp>
      <p:sp>
        <p:nvSpPr>
          <p:cNvPr id="25" name="Shape 23"/>
          <p:cNvSpPr/>
          <p:nvPr/>
        </p:nvSpPr>
        <p:spPr>
          <a:xfrm>
            <a:off x="502920" y="3355848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67512" y="3575304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7" name="Text 25"/>
          <p:cNvSpPr/>
          <p:nvPr/>
        </p:nvSpPr>
        <p:spPr>
          <a:xfrm>
            <a:off x="667512" y="362102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1069848" y="3438144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Keyboard navigation</a:t>
            </a:r>
            <a:endParaRPr lang="en-US" sz="960" dirty="0"/>
          </a:p>
        </p:txBody>
      </p:sp>
      <p:sp>
        <p:nvSpPr>
          <p:cNvPr id="29" name="Text 27"/>
          <p:cNvSpPr/>
          <p:nvPr/>
        </p:nvSpPr>
        <p:spPr>
          <a:xfrm>
            <a:off x="1069848" y="3675888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vim style: move, sort, filter, refresh and quit, all without a mouse.</a:t>
            </a:r>
            <a:endParaRPr lang="en-US" sz="820" dirty="0"/>
          </a:p>
        </p:txBody>
      </p:sp>
      <p:sp>
        <p:nvSpPr>
          <p:cNvPr id="30" name="Shape 28"/>
          <p:cNvSpPr/>
          <p:nvPr/>
        </p:nvSpPr>
        <p:spPr>
          <a:xfrm>
            <a:off x="4736592" y="3355848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901184" y="3575304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32" name="Text 30"/>
          <p:cNvSpPr/>
          <p:nvPr/>
        </p:nvSpPr>
        <p:spPr>
          <a:xfrm>
            <a:off x="4901184" y="362102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5303520" y="3438144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Configurable interval</a:t>
            </a:r>
            <a:endParaRPr lang="en-US" sz="960" dirty="0"/>
          </a:p>
        </p:txBody>
      </p:sp>
      <p:sp>
        <p:nvSpPr>
          <p:cNvPr id="34" name="Text 32"/>
          <p:cNvSpPr/>
          <p:nvPr/>
        </p:nvSpPr>
        <p:spPr>
          <a:xfrm>
            <a:off x="5303520" y="3675888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1 to 60 seconds, adjustable on the fly with + and -.</a:t>
            </a:r>
            <a:endParaRPr lang="en-US" sz="820" dirty="0"/>
          </a:p>
        </p:txBody>
      </p:sp>
      <p:sp>
        <p:nvSpPr>
          <p:cNvPr id="35" name="Shape 33"/>
          <p:cNvSpPr/>
          <p:nvPr/>
        </p:nvSpPr>
        <p:spPr>
          <a:xfrm>
            <a:off x="502920" y="4142232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67512" y="4361688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37" name="Text 35"/>
          <p:cNvSpPr/>
          <p:nvPr/>
        </p:nvSpPr>
        <p:spPr>
          <a:xfrm>
            <a:off x="667512" y="4407408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1069848" y="4224528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Row limit</a:t>
            </a:r>
            <a:endParaRPr lang="en-US" sz="960" dirty="0"/>
          </a:p>
        </p:txBody>
      </p:sp>
      <p:sp>
        <p:nvSpPr>
          <p:cNvPr id="39" name="Text 37"/>
          <p:cNvSpPr/>
          <p:nvPr/>
        </p:nvSpPr>
        <p:spPr>
          <a:xfrm>
            <a:off x="1069848" y="4462272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 the list to the N most relevant sessions when the core has thousands.</a:t>
            </a:r>
            <a:endParaRPr lang="en-US" sz="820" dirty="0"/>
          </a:p>
        </p:txBody>
      </p:sp>
      <p:sp>
        <p:nvSpPr>
          <p:cNvPr id="40" name="Shape 38"/>
          <p:cNvSpPr/>
          <p:nvPr/>
        </p:nvSpPr>
        <p:spPr>
          <a:xfrm>
            <a:off x="4736592" y="4142232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901184" y="4361688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42" name="Text 40"/>
          <p:cNvSpPr/>
          <p:nvPr/>
        </p:nvSpPr>
        <p:spPr>
          <a:xfrm>
            <a:off x="4901184" y="4407408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5303520" y="4224528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dependencies</a:t>
            </a:r>
            <a:endParaRPr lang="en-US" sz="960" dirty="0"/>
          </a:p>
        </p:txBody>
      </p:sp>
      <p:sp>
        <p:nvSpPr>
          <p:cNvPr id="44" name="Text 42"/>
          <p:cNvSpPr/>
          <p:nvPr/>
        </p:nvSpPr>
        <p:spPr>
          <a:xfrm>
            <a:off x="5303520" y="4462272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Static binary, no configuration, no server and no open ports.</a:t>
            </a:r>
            <a:endParaRPr lang="en-US" sz="820" dirty="0"/>
          </a:p>
        </p:txBody>
      </p:sp>
      <p:sp>
        <p:nvSpPr>
          <p:cNvPr id="45" name="Text 43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nsadatop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OPTIONS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parameters used every day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298448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other option is in --help.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02920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-dbid &lt;id&gt;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49224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Adabas database to watch. Required.</a:t>
            </a:r>
            <a:endParaRPr lang="en-US" sz="810" dirty="0"/>
          </a:p>
        </p:txBody>
      </p:sp>
      <p:sp>
        <p:nvSpPr>
          <p:cNvPr id="8" name="Shape 6"/>
          <p:cNvSpPr/>
          <p:nvPr/>
        </p:nvSpPr>
        <p:spPr>
          <a:xfrm>
            <a:off x="3346704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93008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-int &lt;sec&gt;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493008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Refresh interval in seconds (default 10).</a:t>
            </a:r>
            <a:endParaRPr lang="en-US" sz="810" dirty="0"/>
          </a:p>
        </p:txBody>
      </p:sp>
      <p:sp>
        <p:nvSpPr>
          <p:cNvPr id="11" name="Shape 9"/>
          <p:cNvSpPr/>
          <p:nvPr/>
        </p:nvSpPr>
        <p:spPr>
          <a:xfrm>
            <a:off x="6190488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36792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-dcall &lt;n&gt;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336792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Filters by minimum delta calls (default 0: all).</a:t>
            </a:r>
            <a:endParaRPr lang="en-US" sz="810" dirty="0"/>
          </a:p>
        </p:txBody>
      </p:sp>
      <p:sp>
        <p:nvSpPr>
          <p:cNvPr id="14" name="Shape 12"/>
          <p:cNvSpPr/>
          <p:nvPr/>
        </p:nvSpPr>
        <p:spPr>
          <a:xfrm>
            <a:off x="502920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9224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-limit &lt;n&gt;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49224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Maximum rows displayed (default: all).</a:t>
            </a:r>
            <a:endParaRPr lang="en-US" sz="810" dirty="0"/>
          </a:p>
        </p:txBody>
      </p:sp>
      <p:sp>
        <p:nvSpPr>
          <p:cNvPr id="17" name="Shape 15"/>
          <p:cNvSpPr/>
          <p:nvPr/>
        </p:nvSpPr>
        <p:spPr>
          <a:xfrm>
            <a:off x="3346704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493008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-sort &lt;column&gt;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493008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rate, user, pid, calls, dcalls, dtrans, isns or time (default rate).</a:t>
            </a:r>
            <a:endParaRPr lang="en-US" sz="810" dirty="0"/>
          </a:p>
        </p:txBody>
      </p:sp>
      <p:sp>
        <p:nvSpPr>
          <p:cNvPr id="20" name="Shape 18"/>
          <p:cNvSpPr/>
          <p:nvPr/>
        </p:nvSpPr>
        <p:spPr>
          <a:xfrm>
            <a:off x="6190488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36792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↑ / ↓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336792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 through the rows of the table.</a:t>
            </a:r>
            <a:endParaRPr lang="en-US" sz="810" dirty="0"/>
          </a:p>
        </p:txBody>
      </p:sp>
      <p:sp>
        <p:nvSpPr>
          <p:cNvPr id="23" name="Shape 21"/>
          <p:cNvSpPr/>
          <p:nvPr/>
        </p:nvSpPr>
        <p:spPr>
          <a:xfrm>
            <a:off x="502920" y="3913632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9224" y="402336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&lt;/&gt;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649224" y="4279392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 the sorting column.</a:t>
            </a:r>
            <a:endParaRPr lang="en-US" sz="810" dirty="0"/>
          </a:p>
        </p:txBody>
      </p:sp>
      <p:sp>
        <p:nvSpPr>
          <p:cNvPr id="26" name="Shape 24"/>
          <p:cNvSpPr/>
          <p:nvPr/>
        </p:nvSpPr>
        <p:spPr>
          <a:xfrm>
            <a:off x="3346704" y="3913632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493008" y="402336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 / -  ·  f  ·  r  ·  q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3493008" y="4279392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Adjust the interval, filter, refresh and quit.</a:t>
            </a:r>
            <a:endParaRPr lang="en-US" sz="810" dirty="0"/>
          </a:p>
        </p:txBody>
      </p:sp>
      <p:sp>
        <p:nvSpPr>
          <p:cNvPr id="29" name="Text 2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nsadatop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CASES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it is used every day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17320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use cases we solve with customers in banking, healthcare and the public sector.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6751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Diagnosing slowness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6751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who is consuming the core right now, without asking anyone for a report.</a:t>
            </a:r>
            <a:endParaRPr lang="en-US" sz="830" dirty="0"/>
          </a:p>
        </p:txBody>
      </p:sp>
      <p:sp>
        <p:nvSpPr>
          <p:cNvPr id="10" name="Shape 8"/>
          <p:cNvSpPr/>
          <p:nvPr/>
        </p:nvSpPr>
        <p:spPr>
          <a:xfrm>
            <a:off x="265176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1635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12" name="Text 10"/>
          <p:cNvSpPr/>
          <p:nvPr/>
        </p:nvSpPr>
        <p:spPr>
          <a:xfrm>
            <a:off x="281635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281635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Maintenance windows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281635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consumption live while a critical process runs.</a:t>
            </a:r>
            <a:endParaRPr lang="en-US" sz="830" dirty="0"/>
          </a:p>
        </p:txBody>
      </p:sp>
      <p:sp>
        <p:nvSpPr>
          <p:cNvPr id="15" name="Shape 13"/>
          <p:cNvSpPr/>
          <p:nvPr/>
        </p:nvSpPr>
        <p:spPr>
          <a:xfrm>
            <a:off x="480060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96519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17" name="Text 15"/>
          <p:cNvSpPr/>
          <p:nvPr/>
        </p:nvSpPr>
        <p:spPr>
          <a:xfrm>
            <a:off x="496519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96519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Following a load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96519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that the night load is progressing and at what rate.</a:t>
            </a:r>
            <a:endParaRPr lang="en-US" sz="830" dirty="0"/>
          </a:p>
        </p:txBody>
      </p:sp>
      <p:sp>
        <p:nvSpPr>
          <p:cNvPr id="20" name="Shape 18"/>
          <p:cNvSpPr/>
          <p:nvPr/>
        </p:nvSpPr>
        <p:spPr>
          <a:xfrm>
            <a:off x="694944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11403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22" name="Text 20"/>
          <p:cNvSpPr/>
          <p:nvPr/>
        </p:nvSpPr>
        <p:spPr>
          <a:xfrm>
            <a:off x="711403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11403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Performance testing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711403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 the delta in calls and transactions of a specific scenario.</a:t>
            </a:r>
            <a:endParaRPr lang="en-US" sz="830" dirty="0"/>
          </a:p>
        </p:txBody>
      </p:sp>
      <p:sp>
        <p:nvSpPr>
          <p:cNvPr id="25" name="Text 23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nsadatop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STARTED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 and watch in five minutes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3977640" cy="3063240"/>
          </a:xfrm>
          <a:prstGeom prst="roundRect">
            <a:avLst>
              <a:gd name="adj" fmla="val 179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2763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Requirements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31520" y="2011680"/>
            <a:ext cx="35661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Linux x86-64 (RHEL 8 or RHEL 9)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Native Adabas client (acj) in the PATH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access to the database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ANSI terminal (any Linux)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licence or the 30-day trial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4709160" y="1417320"/>
            <a:ext cx="3931920" cy="3200400"/>
          </a:xfrm>
          <a:prstGeom prst="roundRect">
            <a:avLst>
              <a:gd name="adj" fmla="val 1714"/>
            </a:avLst>
          </a:prstGeom>
          <a:solidFill>
            <a:srgbClr val="0F1B3D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37760" y="162763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 and first run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937760" y="1938528"/>
            <a:ext cx="34747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Install the suite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./install.sh --prefix /opt/ns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Watch database 40 every 5 s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nsadatop -dbid 40 -int 5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Only the busy sessions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nsadatop -dbid 40 -dcall 100 \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-sort dcalls -limit 20</a:t>
            </a:r>
            <a:endParaRPr lang="en-US" sz="810" dirty="0"/>
          </a:p>
        </p:txBody>
      </p:sp>
      <p:sp>
        <p:nvSpPr>
          <p:cNvPr id="10" name="Text 8"/>
          <p:cNvSpPr/>
          <p:nvPr/>
        </p:nvSpPr>
        <p:spPr>
          <a:xfrm>
            <a:off x="4937760" y="4041648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licence is resolved from $NS_LICENSE_FILE, next to the product data or in /opt/ns/licenses/. Without one: 30-day trial.</a:t>
            </a:r>
            <a:endParaRPr lang="en-US" sz="810" dirty="0"/>
          </a:p>
        </p:txBody>
      </p:sp>
      <p:sp>
        <p:nvSpPr>
          <p:cNvPr id="11" name="Text 9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nsadatop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QUESTIONS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customers always ask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700784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it affect core performance?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685800" y="2011680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No: it only reads session counters, with the same read mechanism any monitor uses. The deltas are computed locally.</a:t>
            </a:r>
            <a:endParaRPr lang="en-US" sz="860" dirty="0"/>
          </a:p>
        </p:txBody>
      </p:sp>
      <p:sp>
        <p:nvSpPr>
          <p:cNvPr id="7" name="Shape 5"/>
          <p:cNvSpPr/>
          <p:nvPr/>
        </p:nvSpPr>
        <p:spPr>
          <a:xfrm>
            <a:off x="4736592" y="1554480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19472" y="1700784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see it from my laptop?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919472" y="2011680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Yes: run it over SSH against the server. It opens no port and installs no agent.</a:t>
            </a:r>
            <a:endParaRPr lang="en-US" sz="860" dirty="0"/>
          </a:p>
        </p:txBody>
      </p:sp>
      <p:sp>
        <p:nvSpPr>
          <p:cNvPr id="10" name="Shape 8"/>
          <p:cNvSpPr/>
          <p:nvPr/>
        </p:nvSpPr>
        <p:spPr>
          <a:xfrm>
            <a:off x="502920" y="3127248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3273552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a delta metric?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85800" y="3584448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difference with the previous read: the number of calls or transactions in this interval, not the total since the session started.</a:t>
            </a:r>
            <a:endParaRPr lang="en-US" sz="860" dirty="0"/>
          </a:p>
        </p:txBody>
      </p:sp>
      <p:sp>
        <p:nvSpPr>
          <p:cNvPr id="13" name="Shape 11"/>
          <p:cNvSpPr/>
          <p:nvPr/>
        </p:nvSpPr>
        <p:spPr>
          <a:xfrm>
            <a:off x="4736592" y="3127248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19472" y="3273552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it work on any terminal?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919472" y="3584448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with any ANSI terminal. It works over plain SSH, and also inside tmux or screen.</a:t>
            </a:r>
            <a:endParaRPr lang="en-US" sz="86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nsadatop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0" y="-1645920"/>
            <a:ext cx="5120640" cy="5120640"/>
          </a:xfrm>
          <a:prstGeom prst="ellipse">
            <a:avLst/>
          </a:prstGeom>
          <a:solidFill>
            <a:srgbClr val="7B2CBF">
              <a:alpha val="2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108960"/>
            <a:ext cx="3108960" cy="3108960"/>
          </a:xfrm>
          <a:prstGeom prst="ellipse">
            <a:avLst/>
          </a:prstGeom>
          <a:solidFill>
            <a:srgbClr val="00B4D8">
              <a:alpha val="12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603504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it is slow,</a:t>
            </a:r>
            <a:endParaRPr lang="en-US" sz="2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really look at it.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02920" y="2331720"/>
            <a:ext cx="5394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for a demo against your own database: we show the TUI live with the sessions of your own core.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02920" y="3429000"/>
            <a:ext cx="2377440" cy="420624"/>
          </a:xfrm>
          <a:prstGeom prst="roundRect">
            <a:avLst>
              <a:gd name="adj" fmla="val 13043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429000"/>
            <a:ext cx="2377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 A DEMO  →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402336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nacarsoft.com  ·  support@nacarsoft.com  ·  +34 910 038 502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172200" y="1143000"/>
            <a:ext cx="2468880" cy="3246120"/>
          </a:xfrm>
          <a:prstGeom prst="roundRect">
            <a:avLst>
              <a:gd name="adj" fmla="val 22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55080" y="137160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NSAdaTop at a glance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355080" y="1783080"/>
            <a:ext cx="210312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sessions in real time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Delta metrics per interval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Sorting and filtering with the keyboard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binary, no server and no ports</a:t>
            </a:r>
            <a:endParaRPr lang="en-US" sz="840" dirty="0"/>
          </a:p>
        </p:txBody>
      </p:sp>
      <p:pic>
        <p:nvPicPr>
          <p:cNvPr id="13" name="Image 0" descr="/data/ns/nssuite/ns/ppt/lib/assets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0"/>
            <a:ext cx="2103120" cy="566928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nsadatop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Nacarsoft Soluciones Informáticas S.L.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nsadatop — See who is using your Adabas, in real time.</dc:title>
  <dc:subject>nsadatop shows the active sessions of your core in the terminal: calls, transactions and users sorted the way you care about, refreshing on its own.</dc:subject>
  <dc:creator>Nacarsoft Soluciones Informáticas S.L.</dc:creator>
  <cp:lastModifiedBy>Nacarsoft Soluciones Informáticas S.L.</cp:lastModifiedBy>
  <cp:revision>1</cp:revision>
  <dcterms:created xsi:type="dcterms:W3CDTF">2026-10-20T22:27:23Z</dcterms:created>
  <dcterms:modified xsi:type="dcterms:W3CDTF">2026-10-20T22:27:23Z</dcterms:modified>
</cp:coreProperties>
</file>