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ADABAS SUITE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dato de Adabas,</a:t>
            </a:r>
            <a:endParaRPr lang="en-US" sz="2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tiempo real y donde lo necesitas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NSAdaSync replica cada cambio de tus ficheros Adabas a PostgreSQL, Oracle, MySQL, MongoDB, Elasticsearch o Kafka en el momento en que ocurre.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destinos · Del núcleo a tus datos en segundos</a:t>
            </a:r>
            <a:endParaRPr lang="en-US" sz="950" dirty="0"/>
          </a:p>
        </p:txBody>
      </p:sp>
      <p:pic>
        <p:nvPicPr>
          <p:cNvPr id="10" name="Image 0" descr="/data/ns/nssuite/nsadasync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074920" y="384048"/>
            <a:ext cx="3566160" cy="603504"/>
          </a:xfrm>
          <a:prstGeom prst="roundRect">
            <a:avLst>
              <a:gd name="adj" fmla="val 121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285232" y="512064"/>
            <a:ext cx="329184" cy="111923"/>
          </a:xfrm>
          <a:prstGeom prst="ellipse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285232" y="568025"/>
            <a:ext cx="329184" cy="235549"/>
          </a:xfrm>
          <a:prstGeom prst="rect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285232" y="747613"/>
            <a:ext cx="329184" cy="111923"/>
          </a:xfrm>
          <a:prstGeom prst="ellipse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724144" y="43891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5724144" y="685800"/>
            <a:ext cx="1828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Systems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6729984" y="1024128"/>
            <a:ext cx="256032" cy="237744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8" name="Shape 15"/>
          <p:cNvSpPr/>
          <p:nvPr/>
        </p:nvSpPr>
        <p:spPr>
          <a:xfrm>
            <a:off x="5074920" y="1298448"/>
            <a:ext cx="3566160" cy="658368"/>
          </a:xfrm>
          <a:prstGeom prst="roundRect">
            <a:avLst>
              <a:gd name="adj" fmla="val 11111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19" name="Image 1" descr="/data/ns/nssuite/nsadasync/ppt/logo-nsadasyn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368" y="1362456"/>
            <a:ext cx="530352" cy="53035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870448" y="1371600"/>
            <a:ext cx="20116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NSAdaSync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5870448" y="1636776"/>
            <a:ext cx="21945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broker + workers</a:t>
            </a:r>
            <a:endParaRPr lang="en-US" sz="850" dirty="0"/>
          </a:p>
        </p:txBody>
      </p:sp>
      <p:sp>
        <p:nvSpPr>
          <p:cNvPr id="22" name="Shape 18"/>
          <p:cNvSpPr/>
          <p:nvPr/>
        </p:nvSpPr>
        <p:spPr>
          <a:xfrm>
            <a:off x="6729984" y="2011680"/>
            <a:ext cx="256032" cy="219456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23" name="Shape 19"/>
          <p:cNvSpPr/>
          <p:nvPr/>
        </p:nvSpPr>
        <p:spPr>
          <a:xfrm>
            <a:off x="4828032" y="233172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4" name="Image 2" descr="/data/ns/nssuite/nsadasync/ppt/logos/postgresq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386584"/>
            <a:ext cx="256032" cy="256032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4864608" y="267004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PostgreSQL</a:t>
            </a:r>
            <a:endParaRPr lang="en-US" sz="700" dirty="0"/>
          </a:p>
        </p:txBody>
      </p:sp>
      <p:sp>
        <p:nvSpPr>
          <p:cNvPr id="26" name="Text 21"/>
          <p:cNvSpPr/>
          <p:nvPr/>
        </p:nvSpPr>
        <p:spPr>
          <a:xfrm>
            <a:off x="4864608" y="282549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relacional</a:t>
            </a:r>
            <a:endParaRPr lang="en-US" sz="580" dirty="0"/>
          </a:p>
        </p:txBody>
      </p:sp>
      <p:sp>
        <p:nvSpPr>
          <p:cNvPr id="27" name="Shape 22"/>
          <p:cNvSpPr/>
          <p:nvPr/>
        </p:nvSpPr>
        <p:spPr>
          <a:xfrm>
            <a:off x="6053328" y="233172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8" name="Image 3" descr="/data/ns/nssuite/nsadasync/ppt/logos/oracl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096" y="2386584"/>
            <a:ext cx="256032" cy="256032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6089904" y="267004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Oracle</a:t>
            </a:r>
            <a:endParaRPr lang="en-US" sz="700" dirty="0"/>
          </a:p>
        </p:txBody>
      </p:sp>
      <p:sp>
        <p:nvSpPr>
          <p:cNvPr id="30" name="Text 24"/>
          <p:cNvSpPr/>
          <p:nvPr/>
        </p:nvSpPr>
        <p:spPr>
          <a:xfrm>
            <a:off x="6089904" y="282549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relacional</a:t>
            </a:r>
            <a:endParaRPr lang="en-US" sz="580" dirty="0"/>
          </a:p>
        </p:txBody>
      </p:sp>
      <p:sp>
        <p:nvSpPr>
          <p:cNvPr id="31" name="Shape 25"/>
          <p:cNvSpPr/>
          <p:nvPr/>
        </p:nvSpPr>
        <p:spPr>
          <a:xfrm>
            <a:off x="7278624" y="233172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2" name="Image 4" descr="/data/ns/nssuite/nsadasync/ppt/logos/mysq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8392" y="2386584"/>
            <a:ext cx="256032" cy="256032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7315200" y="267004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</a:t>
            </a:r>
            <a:endParaRPr lang="en-US" sz="700" dirty="0"/>
          </a:p>
        </p:txBody>
      </p:sp>
      <p:sp>
        <p:nvSpPr>
          <p:cNvPr id="34" name="Text 27"/>
          <p:cNvSpPr/>
          <p:nvPr/>
        </p:nvSpPr>
        <p:spPr>
          <a:xfrm>
            <a:off x="7315200" y="282549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relacional</a:t>
            </a:r>
            <a:endParaRPr lang="en-US" sz="580" dirty="0"/>
          </a:p>
        </p:txBody>
      </p:sp>
      <p:sp>
        <p:nvSpPr>
          <p:cNvPr id="35" name="Shape 28"/>
          <p:cNvSpPr/>
          <p:nvPr/>
        </p:nvSpPr>
        <p:spPr>
          <a:xfrm>
            <a:off x="4828032" y="306324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6" name="Image 5" descr="/data/ns/nssuite/nsadasync/ppt/logos/mariadb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7800" y="3118104"/>
            <a:ext cx="256032" cy="256032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4864608" y="340156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MariaDB</a:t>
            </a:r>
            <a:endParaRPr lang="en-US" sz="700" dirty="0"/>
          </a:p>
        </p:txBody>
      </p:sp>
      <p:sp>
        <p:nvSpPr>
          <p:cNvPr id="38" name="Text 30"/>
          <p:cNvSpPr/>
          <p:nvPr/>
        </p:nvSpPr>
        <p:spPr>
          <a:xfrm>
            <a:off x="4864608" y="355701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relacional</a:t>
            </a:r>
            <a:endParaRPr lang="en-US" sz="580" dirty="0"/>
          </a:p>
        </p:txBody>
      </p:sp>
      <p:sp>
        <p:nvSpPr>
          <p:cNvPr id="39" name="Shape 31"/>
          <p:cNvSpPr/>
          <p:nvPr/>
        </p:nvSpPr>
        <p:spPr>
          <a:xfrm>
            <a:off x="6053328" y="306324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0" name="Image 6" descr="/data/ns/nssuite/nsadasync/ppt/logos/mssql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3096" y="3118104"/>
            <a:ext cx="256032" cy="256032"/>
          </a:xfrm>
          <a:prstGeom prst="rect">
            <a:avLst/>
          </a:prstGeom>
        </p:spPr>
      </p:pic>
      <p:sp>
        <p:nvSpPr>
          <p:cNvPr id="41" name="Text 32"/>
          <p:cNvSpPr/>
          <p:nvPr/>
        </p:nvSpPr>
        <p:spPr>
          <a:xfrm>
            <a:off x="6089904" y="340156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Server</a:t>
            </a:r>
            <a:endParaRPr lang="en-US" sz="700" dirty="0"/>
          </a:p>
        </p:txBody>
      </p:sp>
      <p:sp>
        <p:nvSpPr>
          <p:cNvPr id="42" name="Text 33"/>
          <p:cNvSpPr/>
          <p:nvPr/>
        </p:nvSpPr>
        <p:spPr>
          <a:xfrm>
            <a:off x="6089904" y="355701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relacional</a:t>
            </a:r>
            <a:endParaRPr lang="en-US" sz="580" dirty="0"/>
          </a:p>
        </p:txBody>
      </p:sp>
      <p:sp>
        <p:nvSpPr>
          <p:cNvPr id="43" name="Shape 34"/>
          <p:cNvSpPr/>
          <p:nvPr/>
        </p:nvSpPr>
        <p:spPr>
          <a:xfrm>
            <a:off x="7278624" y="306324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4" name="Image 7" descr="/data/ns/nssuite/nsadasync/ppt/logos/sql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8392" y="3118104"/>
            <a:ext cx="256032" cy="256032"/>
          </a:xfrm>
          <a:prstGeom prst="rect">
            <a:avLst/>
          </a:prstGeom>
        </p:spPr>
      </p:pic>
      <p:sp>
        <p:nvSpPr>
          <p:cNvPr id="45" name="Text 35"/>
          <p:cNvSpPr/>
          <p:nvPr/>
        </p:nvSpPr>
        <p:spPr>
          <a:xfrm>
            <a:off x="7315200" y="340156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SQLite</a:t>
            </a:r>
            <a:endParaRPr lang="en-US" sz="700" dirty="0"/>
          </a:p>
        </p:txBody>
      </p:sp>
      <p:sp>
        <p:nvSpPr>
          <p:cNvPr id="46" name="Text 36"/>
          <p:cNvSpPr/>
          <p:nvPr/>
        </p:nvSpPr>
        <p:spPr>
          <a:xfrm>
            <a:off x="7315200" y="355701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local</a:t>
            </a:r>
            <a:endParaRPr lang="en-US" sz="580" dirty="0"/>
          </a:p>
        </p:txBody>
      </p:sp>
      <p:sp>
        <p:nvSpPr>
          <p:cNvPr id="47" name="Shape 37"/>
          <p:cNvSpPr/>
          <p:nvPr/>
        </p:nvSpPr>
        <p:spPr>
          <a:xfrm>
            <a:off x="4828032" y="379476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8" name="Image 8" descr="/data/ns/nssuite/nsadasync/ppt/logos/mongodb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7800" y="3849624"/>
            <a:ext cx="256032" cy="256032"/>
          </a:xfrm>
          <a:prstGeom prst="rect">
            <a:avLst/>
          </a:prstGeom>
        </p:spPr>
      </p:pic>
      <p:sp>
        <p:nvSpPr>
          <p:cNvPr id="49" name="Text 38"/>
          <p:cNvSpPr/>
          <p:nvPr/>
        </p:nvSpPr>
        <p:spPr>
          <a:xfrm>
            <a:off x="4864608" y="413308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MongoDB</a:t>
            </a:r>
            <a:endParaRPr lang="en-US" sz="700" dirty="0"/>
          </a:p>
        </p:txBody>
      </p:sp>
      <p:sp>
        <p:nvSpPr>
          <p:cNvPr id="50" name="Text 39"/>
          <p:cNvSpPr/>
          <p:nvPr/>
        </p:nvSpPr>
        <p:spPr>
          <a:xfrm>
            <a:off x="4864608" y="428853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NoSQL · documentos</a:t>
            </a:r>
            <a:endParaRPr lang="en-US" sz="580" dirty="0"/>
          </a:p>
        </p:txBody>
      </p:sp>
      <p:sp>
        <p:nvSpPr>
          <p:cNvPr id="51" name="Shape 40"/>
          <p:cNvSpPr/>
          <p:nvPr/>
        </p:nvSpPr>
        <p:spPr>
          <a:xfrm>
            <a:off x="6053328" y="379476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2" name="Image 9" descr="/data/ns/nssuite/nsadasync/ppt/logos/elasticsearch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83096" y="3849624"/>
            <a:ext cx="256032" cy="256032"/>
          </a:xfrm>
          <a:prstGeom prst="rect">
            <a:avLst/>
          </a:prstGeom>
        </p:spPr>
      </p:pic>
      <p:sp>
        <p:nvSpPr>
          <p:cNvPr id="53" name="Text 41"/>
          <p:cNvSpPr/>
          <p:nvPr/>
        </p:nvSpPr>
        <p:spPr>
          <a:xfrm>
            <a:off x="6089904" y="413308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Elasticsearch</a:t>
            </a:r>
            <a:endParaRPr lang="en-US" sz="700" dirty="0"/>
          </a:p>
        </p:txBody>
      </p:sp>
      <p:sp>
        <p:nvSpPr>
          <p:cNvPr id="54" name="Text 42"/>
          <p:cNvSpPr/>
          <p:nvPr/>
        </p:nvSpPr>
        <p:spPr>
          <a:xfrm>
            <a:off x="6089904" y="428853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 · índices</a:t>
            </a:r>
            <a:endParaRPr lang="en-US" sz="580" dirty="0"/>
          </a:p>
        </p:txBody>
      </p:sp>
      <p:sp>
        <p:nvSpPr>
          <p:cNvPr id="55" name="Shape 43"/>
          <p:cNvSpPr/>
          <p:nvPr/>
        </p:nvSpPr>
        <p:spPr>
          <a:xfrm>
            <a:off x="7278624" y="379476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6" name="Image 10" descr="/data/ns/nssuite/nsadasync/ppt/logos/kafka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08392" y="3849624"/>
            <a:ext cx="256032" cy="256032"/>
          </a:xfrm>
          <a:prstGeom prst="rect">
            <a:avLst/>
          </a:prstGeom>
        </p:spPr>
      </p:pic>
      <p:sp>
        <p:nvSpPr>
          <p:cNvPr id="57" name="Text 44"/>
          <p:cNvSpPr/>
          <p:nvPr/>
        </p:nvSpPr>
        <p:spPr>
          <a:xfrm>
            <a:off x="7315200" y="413308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Kafka</a:t>
            </a:r>
            <a:endParaRPr lang="en-US" sz="700" dirty="0"/>
          </a:p>
        </p:txBody>
      </p:sp>
      <p:sp>
        <p:nvSpPr>
          <p:cNvPr id="58" name="Text 45"/>
          <p:cNvSpPr/>
          <p:nvPr/>
        </p:nvSpPr>
        <p:spPr>
          <a:xfrm>
            <a:off x="7315200" y="428853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Streaming · tópicos</a:t>
            </a:r>
            <a:endParaRPr lang="en-US" sz="580" dirty="0"/>
          </a:p>
        </p:txBody>
      </p:sp>
      <p:sp>
        <p:nvSpPr>
          <p:cNvPr id="59" name="Text 46"/>
          <p:cNvSpPr/>
          <p:nvPr/>
        </p:nvSpPr>
        <p:spPr>
          <a:xfrm>
            <a:off x="4828032" y="4526280"/>
            <a:ext cx="3813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…y un destino más cuando lo necesites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 dato Adabas no llega a donde se consulta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42032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517904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7512" y="190195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Consumo por lotes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67512" y="2395728"/>
            <a:ext cx="2240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informes SQL se alimentan de cargas nocturnas: cuando se consulta, el dato ya está obsoleto.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310128" y="1371600"/>
            <a:ext cx="2542032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517904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74720" y="190195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streaming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474720" y="2395728"/>
            <a:ext cx="2240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Oracle, MongoDB, Elasticsearch o Kafka no reciben los cambios del núcleo en el momento en que ocurren.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117336" y="1371600"/>
            <a:ext cx="2542032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517904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281928" y="190195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control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281928" y="2395728"/>
            <a:ext cx="2240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sabe qué se ha replicado, qué está en cola ni qué falló hasta que lo consulta a mano, fichero a fichero.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02920" y="3886200"/>
            <a:ext cx="8138160" cy="658368"/>
          </a:xfrm>
          <a:prstGeom prst="roundRect">
            <a:avLst>
              <a:gd name="adj" fmla="val 1111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3886200"/>
            <a:ext cx="25603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Horas de retraso en el dato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429000" y="3886200"/>
            <a:ext cx="25603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Reportes sobre instantáneas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126480" y="3886200"/>
            <a:ext cx="25603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Cero visibilidad del flujo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Réplica de Adabas en tiempo real, para SQL, NoSQL y streaming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NSAdaSync es la réplica de Adabas de Nacarsoft. Un exit en el núcleo publica cada cambio en un broker persistente y los workers de cada suscripción lo aplican en el destino: SQL, NoSQL, búsqueda o streaming.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248716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48716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UEX4 mínimo: no bloquea, no reintenta, no toca la red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02920" y="301752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175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Broker embebido, en proceso, sin puertos TCP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02920" y="35478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54787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Suscripciones fichero → tabla con mapeo del diccionario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02920" y="407822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07822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Consola web con RBAC, auditoría y DLQ con replay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destinos soportados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en el núcleo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cambios perdidos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consola web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viaja un cambio, paso a paso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Núcleo Adabas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CLOG + LOGRB: cada cambio queda registrado en el log transaccional.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UEX4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writev no bloqueante por registro. Sin bloqueo, sin reintentos, sin red.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 FIFO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Encaja físico. Si el lector falta, el exit vuelca al journal de cortes.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Broker nsmq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segmentado en disco, fsync por batch, retención 10 GB / 72 h.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 por suscripción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Aplica el cambio y avanza el checkpoint high_water_seq.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Sin pipe configurado el exit queda inerte (fail-closed): el núcleo nunca se queda bloqueado esperando a nadie.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núcleo no sale a la red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clientes que instalar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en un solo servidor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-128016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FAN-OUT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origen, nueve destinos, un solo control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920240"/>
            <a:ext cx="1572768" cy="1188720"/>
          </a:xfrm>
          <a:prstGeom prst="roundRect">
            <a:avLst>
              <a:gd name="adj" fmla="val 615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2084832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Ficheros Adabas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2505456"/>
            <a:ext cx="1417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DBID + FNR + DDM</a:t>
            </a:r>
            <a:endParaRPr lang="en-US" sz="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(el diccionario)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395728" y="2011680"/>
            <a:ext cx="1627632" cy="1005840"/>
          </a:xfrm>
          <a:prstGeom prst="roundRect">
            <a:avLst>
              <a:gd name="adj" fmla="val 8182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468880" y="2176272"/>
            <a:ext cx="14813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NSAdaSync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468880" y="2523744"/>
            <a:ext cx="148132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Broker + workers</a:t>
            </a:r>
            <a:endParaRPr lang="en-US" sz="76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suscripción</a:t>
            </a:r>
            <a:endParaRPr lang="en-US" sz="760" dirty="0"/>
          </a:p>
        </p:txBody>
      </p:sp>
      <p:sp>
        <p:nvSpPr>
          <p:cNvPr id="11" name="Shape 9"/>
          <p:cNvSpPr/>
          <p:nvPr/>
        </p:nvSpPr>
        <p:spPr>
          <a:xfrm>
            <a:off x="2075688" y="2505456"/>
            <a:ext cx="320040" cy="0"/>
          </a:xfrm>
          <a:prstGeom prst="line">
            <a:avLst/>
          </a:prstGeom>
          <a:noFill/>
          <a:ln w="22225">
            <a:solidFill>
              <a:srgbClr val="00B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023360" y="2505456"/>
            <a:ext cx="274320" cy="0"/>
          </a:xfrm>
          <a:prstGeom prst="line">
            <a:avLst/>
          </a:prstGeom>
          <a:noFill/>
          <a:ln w="22225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97680" y="1170432"/>
            <a:ext cx="0" cy="2724912"/>
          </a:xfrm>
          <a:prstGeom prst="line">
            <a:avLst/>
          </a:prstGeom>
          <a:noFill/>
          <a:ln w="19050">
            <a:solidFill>
              <a:srgbClr val="00B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480560" y="1188720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5" name="Image 0" descr="/data/ns/nssuite/nsadasync/ppt/logos/postgresq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1476" y="1271016"/>
            <a:ext cx="384048" cy="38404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4517136" y="1682496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PostgreSQL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4517136" y="1847088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relacional</a:t>
            </a:r>
            <a:endParaRPr lang="en-US" sz="640" dirty="0"/>
          </a:p>
        </p:txBody>
      </p:sp>
      <p:sp>
        <p:nvSpPr>
          <p:cNvPr id="18" name="Shape 15"/>
          <p:cNvSpPr/>
          <p:nvPr/>
        </p:nvSpPr>
        <p:spPr>
          <a:xfrm>
            <a:off x="4297680" y="1609344"/>
            <a:ext cx="18288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897880" y="1188720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0" name="Image 1" descr="/data/ns/nssuite/nsadasync/ppt/logos/orac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796" y="1271016"/>
            <a:ext cx="384048" cy="384048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5934456" y="1682496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Oracle</a:t>
            </a:r>
            <a:endParaRPr lang="en-US" sz="800" dirty="0"/>
          </a:p>
        </p:txBody>
      </p:sp>
      <p:sp>
        <p:nvSpPr>
          <p:cNvPr id="22" name="Text 18"/>
          <p:cNvSpPr/>
          <p:nvPr/>
        </p:nvSpPr>
        <p:spPr>
          <a:xfrm>
            <a:off x="5934456" y="1847088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relacional</a:t>
            </a:r>
            <a:endParaRPr lang="en-US" sz="640" dirty="0"/>
          </a:p>
        </p:txBody>
      </p:sp>
      <p:sp>
        <p:nvSpPr>
          <p:cNvPr id="23" name="Shape 19"/>
          <p:cNvSpPr/>
          <p:nvPr/>
        </p:nvSpPr>
        <p:spPr>
          <a:xfrm>
            <a:off x="5806440" y="1609344"/>
            <a:ext cx="9144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7315200" y="1188720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5" name="Image 2" descr="/data/ns/nssuite/nsadasync/ppt/logos/mysq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116" y="1271016"/>
            <a:ext cx="384048" cy="38404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7351776" y="1682496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</a:t>
            </a:r>
            <a:endParaRPr lang="en-US" sz="800" dirty="0"/>
          </a:p>
        </p:txBody>
      </p:sp>
      <p:sp>
        <p:nvSpPr>
          <p:cNvPr id="27" name="Text 22"/>
          <p:cNvSpPr/>
          <p:nvPr/>
        </p:nvSpPr>
        <p:spPr>
          <a:xfrm>
            <a:off x="7351776" y="1847088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relacional</a:t>
            </a:r>
            <a:endParaRPr lang="en-US" sz="640" dirty="0"/>
          </a:p>
        </p:txBody>
      </p:sp>
      <p:sp>
        <p:nvSpPr>
          <p:cNvPr id="28" name="Shape 23"/>
          <p:cNvSpPr/>
          <p:nvPr/>
        </p:nvSpPr>
        <p:spPr>
          <a:xfrm>
            <a:off x="7223760" y="1609344"/>
            <a:ext cx="9144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4480560" y="2139696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0" name="Image 3" descr="/data/ns/nssuite/nsadasync/ppt/logos/mariadb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1476" y="2221992"/>
            <a:ext cx="384048" cy="384048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4517136" y="2633472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MariaDB</a:t>
            </a:r>
            <a:endParaRPr lang="en-US" sz="800" dirty="0"/>
          </a:p>
        </p:txBody>
      </p:sp>
      <p:sp>
        <p:nvSpPr>
          <p:cNvPr id="32" name="Text 26"/>
          <p:cNvSpPr/>
          <p:nvPr/>
        </p:nvSpPr>
        <p:spPr>
          <a:xfrm>
            <a:off x="4517136" y="2798064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relacional</a:t>
            </a:r>
            <a:endParaRPr lang="en-US" sz="640" dirty="0"/>
          </a:p>
        </p:txBody>
      </p:sp>
      <p:sp>
        <p:nvSpPr>
          <p:cNvPr id="33" name="Shape 27"/>
          <p:cNvSpPr/>
          <p:nvPr/>
        </p:nvSpPr>
        <p:spPr>
          <a:xfrm>
            <a:off x="4297680" y="2560320"/>
            <a:ext cx="18288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5897880" y="2139696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5" name="Image 4" descr="/data/ns/nssuite/nsadasync/ppt/logos/mssq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8796" y="2221992"/>
            <a:ext cx="384048" cy="384048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5934456" y="2633472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Server</a:t>
            </a:r>
            <a:endParaRPr lang="en-US" sz="800" dirty="0"/>
          </a:p>
        </p:txBody>
      </p:sp>
      <p:sp>
        <p:nvSpPr>
          <p:cNvPr id="37" name="Text 30"/>
          <p:cNvSpPr/>
          <p:nvPr/>
        </p:nvSpPr>
        <p:spPr>
          <a:xfrm>
            <a:off x="5934456" y="2798064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relacional</a:t>
            </a:r>
            <a:endParaRPr lang="en-US" sz="640" dirty="0"/>
          </a:p>
        </p:txBody>
      </p:sp>
      <p:sp>
        <p:nvSpPr>
          <p:cNvPr id="38" name="Shape 31"/>
          <p:cNvSpPr/>
          <p:nvPr/>
        </p:nvSpPr>
        <p:spPr>
          <a:xfrm>
            <a:off x="5806440" y="2560320"/>
            <a:ext cx="9144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39" name="Shape 32"/>
          <p:cNvSpPr/>
          <p:nvPr/>
        </p:nvSpPr>
        <p:spPr>
          <a:xfrm>
            <a:off x="7315200" y="2139696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0" name="Image 5" descr="/data/ns/nssuite/nsadasync/ppt/logos/sql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6116" y="2221992"/>
            <a:ext cx="384048" cy="384048"/>
          </a:xfrm>
          <a:prstGeom prst="rect">
            <a:avLst/>
          </a:prstGeom>
        </p:spPr>
      </p:pic>
      <p:sp>
        <p:nvSpPr>
          <p:cNvPr id="41" name="Text 33"/>
          <p:cNvSpPr/>
          <p:nvPr/>
        </p:nvSpPr>
        <p:spPr>
          <a:xfrm>
            <a:off x="7351776" y="2633472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SQLite</a:t>
            </a:r>
            <a:endParaRPr lang="en-US" sz="800" dirty="0"/>
          </a:p>
        </p:txBody>
      </p:sp>
      <p:sp>
        <p:nvSpPr>
          <p:cNvPr id="42" name="Text 34"/>
          <p:cNvSpPr/>
          <p:nvPr/>
        </p:nvSpPr>
        <p:spPr>
          <a:xfrm>
            <a:off x="7351776" y="2798064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local</a:t>
            </a:r>
            <a:endParaRPr lang="en-US" sz="640" dirty="0"/>
          </a:p>
        </p:txBody>
      </p:sp>
      <p:sp>
        <p:nvSpPr>
          <p:cNvPr id="43" name="Shape 35"/>
          <p:cNvSpPr/>
          <p:nvPr/>
        </p:nvSpPr>
        <p:spPr>
          <a:xfrm>
            <a:off x="7223760" y="2560320"/>
            <a:ext cx="9144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44" name="Shape 36"/>
          <p:cNvSpPr/>
          <p:nvPr/>
        </p:nvSpPr>
        <p:spPr>
          <a:xfrm>
            <a:off x="4480560" y="3090672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5" name="Image 6" descr="/data/ns/nssuite/nsadasync/ppt/logos/mongodb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476" y="3172968"/>
            <a:ext cx="384048" cy="384048"/>
          </a:xfrm>
          <a:prstGeom prst="rect">
            <a:avLst/>
          </a:prstGeom>
        </p:spPr>
      </p:pic>
      <p:sp>
        <p:nvSpPr>
          <p:cNvPr id="46" name="Text 37"/>
          <p:cNvSpPr/>
          <p:nvPr/>
        </p:nvSpPr>
        <p:spPr>
          <a:xfrm>
            <a:off x="4517136" y="3584448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MongoDB</a:t>
            </a:r>
            <a:endParaRPr lang="en-US" sz="800" dirty="0"/>
          </a:p>
        </p:txBody>
      </p:sp>
      <p:sp>
        <p:nvSpPr>
          <p:cNvPr id="47" name="Text 38"/>
          <p:cNvSpPr/>
          <p:nvPr/>
        </p:nvSpPr>
        <p:spPr>
          <a:xfrm>
            <a:off x="4517136" y="3749040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NoSQL · documentos</a:t>
            </a:r>
            <a:endParaRPr lang="en-US" sz="640" dirty="0"/>
          </a:p>
        </p:txBody>
      </p:sp>
      <p:sp>
        <p:nvSpPr>
          <p:cNvPr id="48" name="Shape 39"/>
          <p:cNvSpPr/>
          <p:nvPr/>
        </p:nvSpPr>
        <p:spPr>
          <a:xfrm>
            <a:off x="4297680" y="3511296"/>
            <a:ext cx="18288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49" name="Shape 40"/>
          <p:cNvSpPr/>
          <p:nvPr/>
        </p:nvSpPr>
        <p:spPr>
          <a:xfrm>
            <a:off x="5897880" y="3090672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0" name="Image 7" descr="/data/ns/nssuite/nsadasync/ppt/logos/elasticsearch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8796" y="3172968"/>
            <a:ext cx="384048" cy="384048"/>
          </a:xfrm>
          <a:prstGeom prst="rect">
            <a:avLst/>
          </a:prstGeom>
        </p:spPr>
      </p:pic>
      <p:sp>
        <p:nvSpPr>
          <p:cNvPr id="51" name="Text 41"/>
          <p:cNvSpPr/>
          <p:nvPr/>
        </p:nvSpPr>
        <p:spPr>
          <a:xfrm>
            <a:off x="5934456" y="3584448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Elasticsearch</a:t>
            </a:r>
            <a:endParaRPr lang="en-US" sz="800" dirty="0"/>
          </a:p>
        </p:txBody>
      </p:sp>
      <p:sp>
        <p:nvSpPr>
          <p:cNvPr id="52" name="Text 42"/>
          <p:cNvSpPr/>
          <p:nvPr/>
        </p:nvSpPr>
        <p:spPr>
          <a:xfrm>
            <a:off x="5934456" y="3749040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 · índices</a:t>
            </a:r>
            <a:endParaRPr lang="en-US" sz="640" dirty="0"/>
          </a:p>
        </p:txBody>
      </p:sp>
      <p:sp>
        <p:nvSpPr>
          <p:cNvPr id="53" name="Shape 43"/>
          <p:cNvSpPr/>
          <p:nvPr/>
        </p:nvSpPr>
        <p:spPr>
          <a:xfrm>
            <a:off x="5806440" y="3511296"/>
            <a:ext cx="9144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54" name="Shape 44"/>
          <p:cNvSpPr/>
          <p:nvPr/>
        </p:nvSpPr>
        <p:spPr>
          <a:xfrm>
            <a:off x="7315200" y="3090672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5" name="Image 8" descr="/data/ns/nssuite/nsadasync/ppt/logos/kafka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6116" y="3172968"/>
            <a:ext cx="384048" cy="384048"/>
          </a:xfrm>
          <a:prstGeom prst="rect">
            <a:avLst/>
          </a:prstGeom>
        </p:spPr>
      </p:pic>
      <p:sp>
        <p:nvSpPr>
          <p:cNvPr id="56" name="Text 45"/>
          <p:cNvSpPr/>
          <p:nvPr/>
        </p:nvSpPr>
        <p:spPr>
          <a:xfrm>
            <a:off x="7351776" y="3584448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Kafka</a:t>
            </a:r>
            <a:endParaRPr lang="en-US" sz="800" dirty="0"/>
          </a:p>
        </p:txBody>
      </p:sp>
      <p:sp>
        <p:nvSpPr>
          <p:cNvPr id="57" name="Text 46"/>
          <p:cNvSpPr/>
          <p:nvPr/>
        </p:nvSpPr>
        <p:spPr>
          <a:xfrm>
            <a:off x="7351776" y="3749040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Streaming · tópicos</a:t>
            </a:r>
            <a:endParaRPr lang="en-US" sz="640" dirty="0"/>
          </a:p>
        </p:txBody>
      </p:sp>
      <p:sp>
        <p:nvSpPr>
          <p:cNvPr id="58" name="Shape 47"/>
          <p:cNvSpPr/>
          <p:nvPr/>
        </p:nvSpPr>
        <p:spPr>
          <a:xfrm>
            <a:off x="7223760" y="3511296"/>
            <a:ext cx="9144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59" name="Shape 48"/>
          <p:cNvSpPr/>
          <p:nvPr/>
        </p:nvSpPr>
        <p:spPr>
          <a:xfrm>
            <a:off x="502920" y="3950208"/>
            <a:ext cx="2542032" cy="658368"/>
          </a:xfrm>
          <a:prstGeom prst="roundRect">
            <a:avLst>
              <a:gd name="adj" fmla="val 972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0" name="Text 49"/>
          <p:cNvSpPr/>
          <p:nvPr/>
        </p:nvSpPr>
        <p:spPr>
          <a:xfrm>
            <a:off x="649224" y="4005072"/>
            <a:ext cx="22860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Encolado</a:t>
            </a:r>
            <a:endParaRPr lang="en-US" sz="1000" dirty="0"/>
          </a:p>
        </p:txBody>
      </p:sp>
      <p:sp>
        <p:nvSpPr>
          <p:cNvPr id="61" name="Text 50"/>
          <p:cNvSpPr/>
          <p:nvPr/>
        </p:nvSpPr>
        <p:spPr>
          <a:xfrm>
            <a:off x="649224" y="42245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el destino no responde, el cambio espera en el broker.</a:t>
            </a:r>
            <a:endParaRPr lang="en-US" sz="780" dirty="0"/>
          </a:p>
        </p:txBody>
      </p:sp>
      <p:sp>
        <p:nvSpPr>
          <p:cNvPr id="62" name="Shape 51"/>
          <p:cNvSpPr/>
          <p:nvPr/>
        </p:nvSpPr>
        <p:spPr>
          <a:xfrm>
            <a:off x="3310128" y="3950208"/>
            <a:ext cx="2542032" cy="658368"/>
          </a:xfrm>
          <a:prstGeom prst="roundRect">
            <a:avLst>
              <a:gd name="adj" fmla="val 972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3" name="Text 52"/>
          <p:cNvSpPr/>
          <p:nvPr/>
        </p:nvSpPr>
        <p:spPr>
          <a:xfrm>
            <a:off x="3456432" y="4005072"/>
            <a:ext cx="22860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Checkpoint</a:t>
            </a:r>
            <a:endParaRPr lang="en-US" sz="1000" dirty="0"/>
          </a:p>
        </p:txBody>
      </p:sp>
      <p:sp>
        <p:nvSpPr>
          <p:cNvPr id="64" name="Text 53"/>
          <p:cNvSpPr/>
          <p:nvPr/>
        </p:nvSpPr>
        <p:spPr>
          <a:xfrm>
            <a:off x="3456432" y="42245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suscripción sabe exactamente por dónde va.</a:t>
            </a:r>
            <a:endParaRPr lang="en-US" sz="780" dirty="0"/>
          </a:p>
        </p:txBody>
      </p:sp>
      <p:sp>
        <p:nvSpPr>
          <p:cNvPr id="65" name="Shape 54"/>
          <p:cNvSpPr/>
          <p:nvPr/>
        </p:nvSpPr>
        <p:spPr>
          <a:xfrm>
            <a:off x="6117336" y="3950208"/>
            <a:ext cx="2542032" cy="658368"/>
          </a:xfrm>
          <a:prstGeom prst="roundRect">
            <a:avLst>
              <a:gd name="adj" fmla="val 972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6" name="Text 55"/>
          <p:cNvSpPr/>
          <p:nvPr/>
        </p:nvSpPr>
        <p:spPr>
          <a:xfrm>
            <a:off x="6263640" y="4005072"/>
            <a:ext cx="22860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vivo</a:t>
            </a:r>
            <a:endParaRPr lang="en-US" sz="1000" dirty="0"/>
          </a:p>
        </p:txBody>
      </p:sp>
      <p:sp>
        <p:nvSpPr>
          <p:cNvPr id="67" name="Text 56"/>
          <p:cNvSpPr/>
          <p:nvPr/>
        </p:nvSpPr>
        <p:spPr>
          <a:xfrm>
            <a:off x="6263640" y="42245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volver el destino, el backlog se aplica solo.</a:t>
            </a:r>
            <a:endParaRPr lang="en-US" sz="780" dirty="0"/>
          </a:p>
        </p:txBody>
      </p:sp>
      <p:sp>
        <p:nvSpPr>
          <p:cNvPr id="68" name="Text 57"/>
          <p:cNvSpPr/>
          <p:nvPr/>
        </p:nvSpPr>
        <p:spPr>
          <a:xfrm>
            <a:off x="502920" y="4590288"/>
            <a:ext cx="81381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La misma suscripción se duplica sobre cada destino: un solo origen, muchos consumidores.</a:t>
            </a:r>
            <a:endParaRPr lang="en-US" sz="800" dirty="0"/>
          </a:p>
        </p:txBody>
      </p:sp>
      <p:sp>
        <p:nvSpPr>
          <p:cNvPr id="69" name="Text 5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FUNCIONA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exit en el núcleo al dato en destino, en tres pasos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98448"/>
            <a:ext cx="2651760" cy="1783080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adasync/ppt/screens/origen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44168"/>
            <a:ext cx="2560320" cy="14401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2648" y="1389888"/>
            <a:ext cx="310896" cy="310896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7" name="Text 4"/>
          <p:cNvSpPr/>
          <p:nvPr/>
        </p:nvSpPr>
        <p:spPr>
          <a:xfrm>
            <a:off x="612648" y="1389888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12648" y="3200400"/>
            <a:ext cx="24323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Origen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612648" y="3474720"/>
            <a:ext cx="24323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fichero Adabas, su diccionario y el pipe por el que salen los cambios.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3172968" y="2011680"/>
            <a:ext cx="73152" cy="274320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1" name="Shape 8"/>
          <p:cNvSpPr/>
          <p:nvPr/>
        </p:nvSpPr>
        <p:spPr>
          <a:xfrm>
            <a:off x="3246120" y="1298448"/>
            <a:ext cx="2651760" cy="1783080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12" name="Image 1" descr="/data/ns/nssuite/nsadasync/ppt/screens/suscripcion-mape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0" y="1344168"/>
            <a:ext cx="2560320" cy="144018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355848" y="1389888"/>
            <a:ext cx="310896" cy="310896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4" name="Text 10"/>
          <p:cNvSpPr/>
          <p:nvPr/>
        </p:nvSpPr>
        <p:spPr>
          <a:xfrm>
            <a:off x="3355848" y="1389888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355848" y="3200400"/>
            <a:ext cx="24323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Suscripción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3355848" y="3474720"/>
            <a:ext cx="24323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mapeo fichero → tabla, con sus campos propios y columnas calculadas.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5916168" y="2011680"/>
            <a:ext cx="73152" cy="274320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8" name="Shape 14"/>
          <p:cNvSpPr/>
          <p:nvPr/>
        </p:nvSpPr>
        <p:spPr>
          <a:xfrm>
            <a:off x="5989320" y="1298448"/>
            <a:ext cx="2651760" cy="1783080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19" name="Image 2" descr="/data/ns/nssuite/nsadasync/ppt/screens/pane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344168"/>
            <a:ext cx="2560320" cy="144018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099048" y="1389888"/>
            <a:ext cx="310896" cy="310896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1" name="Text 16"/>
          <p:cNvSpPr/>
          <p:nvPr/>
        </p:nvSpPr>
        <p:spPr>
          <a:xfrm>
            <a:off x="6099048" y="1389888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6099048" y="3200400"/>
            <a:ext cx="24323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6099048" y="3474720"/>
            <a:ext cx="24323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Estado, encolados, latencia y errores de todo el flujo, en vivo.</a:t>
            </a:r>
            <a:endParaRPr lang="en-US" sz="900" dirty="0"/>
          </a:p>
        </p:txBody>
      </p:sp>
      <p:sp>
        <p:nvSpPr>
          <p:cNvPr id="24" name="Shape 19"/>
          <p:cNvSpPr/>
          <p:nvPr/>
        </p:nvSpPr>
        <p:spPr>
          <a:xfrm>
            <a:off x="502920" y="4206240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685800" y="4206240"/>
            <a:ext cx="7772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Nada de scripts nocturnos ni extractores: un exit en el núcleo, un broker persistente y el resto lo hace la consola.</a:t>
            </a:r>
            <a:endParaRPr lang="en-US" sz="950" dirty="0"/>
          </a:p>
        </p:txBody>
      </p:sp>
      <p:sp>
        <p:nvSpPr>
          <p:cNvPr id="26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SUSCRIPCIONES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fichero Adabas a tabla destino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1828800" cy="914400"/>
          </a:xfrm>
          <a:prstGeom prst="roundRect">
            <a:avLst>
              <a:gd name="adj" fmla="val 8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18872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Origen 50 · FNR 106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DDM CLIENTES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2377440" y="1517904"/>
            <a:ext cx="228600" cy="256032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7" name="Shape 5"/>
          <p:cNvSpPr/>
          <p:nvPr/>
        </p:nvSpPr>
        <p:spPr>
          <a:xfrm>
            <a:off x="2697480" y="1097280"/>
            <a:ext cx="320040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852928" y="1170432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Suscripción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852928" y="1481328"/>
            <a:ext cx="1417320" cy="274320"/>
          </a:xfrm>
          <a:prstGeom prst="roundRect">
            <a:avLst>
              <a:gd name="adj" fmla="val 23333"/>
            </a:avLst>
          </a:prstGeom>
          <a:solidFill>
            <a:srgbClr val="F4F8FF"/>
          </a:solidFill>
          <a:ln/>
        </p:spPr>
      </p:sp>
      <p:sp>
        <p:nvSpPr>
          <p:cNvPr id="10" name="Text 8"/>
          <p:cNvSpPr/>
          <p:nvPr/>
        </p:nvSpPr>
        <p:spPr>
          <a:xfrm>
            <a:off x="2852928" y="1481328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Mapeo de campos del DDM a columnas</a:t>
            </a:r>
            <a:endParaRPr lang="en-US" sz="640" dirty="0"/>
          </a:p>
        </p:txBody>
      </p:sp>
      <p:sp>
        <p:nvSpPr>
          <p:cNvPr id="11" name="Shape 9"/>
          <p:cNvSpPr/>
          <p:nvPr/>
        </p:nvSpPr>
        <p:spPr>
          <a:xfrm>
            <a:off x="4334256" y="1481328"/>
            <a:ext cx="1417320" cy="274320"/>
          </a:xfrm>
          <a:prstGeom prst="roundRect">
            <a:avLst>
              <a:gd name="adj" fmla="val 23333"/>
            </a:avLst>
          </a:prstGeom>
          <a:solidFill>
            <a:srgbClr val="F4F8FF"/>
          </a:solidFill>
          <a:ln/>
        </p:spPr>
      </p:sp>
      <p:sp>
        <p:nvSpPr>
          <p:cNvPr id="12" name="Text 10"/>
          <p:cNvSpPr/>
          <p:nvPr/>
        </p:nvSpPr>
        <p:spPr>
          <a:xfrm>
            <a:off x="4334256" y="1481328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Grupos PE: json o tablas hijas</a:t>
            </a:r>
            <a:endParaRPr lang="en-US" sz="640" dirty="0"/>
          </a:p>
        </p:txBody>
      </p:sp>
      <p:sp>
        <p:nvSpPr>
          <p:cNvPr id="13" name="Shape 11"/>
          <p:cNvSpPr/>
          <p:nvPr/>
        </p:nvSpPr>
        <p:spPr>
          <a:xfrm>
            <a:off x="2852928" y="1810512"/>
            <a:ext cx="1417320" cy="274320"/>
          </a:xfrm>
          <a:prstGeom prst="roundRect">
            <a:avLst>
              <a:gd name="adj" fmla="val 23333"/>
            </a:avLst>
          </a:prstGeom>
          <a:solidFill>
            <a:srgbClr val="F4F8FF"/>
          </a:solidFill>
          <a:ln/>
        </p:spPr>
      </p:sp>
      <p:sp>
        <p:nvSpPr>
          <p:cNvPr id="14" name="Text 12"/>
          <p:cNvSpPr/>
          <p:nvPr/>
        </p:nvSpPr>
        <p:spPr>
          <a:xfrm>
            <a:off x="2852928" y="1810512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Campos MU: json, flat o hijas</a:t>
            </a:r>
            <a:endParaRPr lang="en-US" sz="640" dirty="0"/>
          </a:p>
        </p:txBody>
      </p:sp>
      <p:sp>
        <p:nvSpPr>
          <p:cNvPr id="15" name="Shape 13"/>
          <p:cNvSpPr/>
          <p:nvPr/>
        </p:nvSpPr>
        <p:spPr>
          <a:xfrm>
            <a:off x="4334256" y="1810512"/>
            <a:ext cx="1417320" cy="274320"/>
          </a:xfrm>
          <a:prstGeom prst="roundRect">
            <a:avLst>
              <a:gd name="adj" fmla="val 23333"/>
            </a:avLst>
          </a:prstGeom>
          <a:solidFill>
            <a:srgbClr val="F4F8FF"/>
          </a:solidFill>
          <a:ln/>
        </p:spPr>
      </p:sp>
      <p:sp>
        <p:nvSpPr>
          <p:cNvPr id="16" name="Text 14"/>
          <p:cNvSpPr/>
          <p:nvPr/>
        </p:nvSpPr>
        <p:spPr>
          <a:xfrm>
            <a:off x="4334256" y="1810512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Identidad por ISN con upsert</a:t>
            </a:r>
            <a:endParaRPr lang="en-US" sz="640" dirty="0"/>
          </a:p>
        </p:txBody>
      </p:sp>
      <p:sp>
        <p:nvSpPr>
          <p:cNvPr id="17" name="Shape 15"/>
          <p:cNvSpPr/>
          <p:nvPr/>
        </p:nvSpPr>
        <p:spPr>
          <a:xfrm>
            <a:off x="5943600" y="1517904"/>
            <a:ext cx="228600" cy="256032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8" name="Shape 16"/>
          <p:cNvSpPr/>
          <p:nvPr/>
        </p:nvSpPr>
        <p:spPr>
          <a:xfrm>
            <a:off x="6263640" y="1188720"/>
            <a:ext cx="2377440" cy="914400"/>
          </a:xfrm>
          <a:prstGeom prst="roundRect">
            <a:avLst>
              <a:gd name="adj" fmla="val 800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82512" y="1188720"/>
            <a:ext cx="2148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Destino · Tabla CLIENTES</a:t>
            </a:r>
            <a:endParaRPr lang="en-US" sz="1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2377440"/>
          <a:ext cx="384048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463040"/>
                <a:gridCol w="1188720"/>
              </a:tblGrid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Campo DDM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Columna destino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Tipo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AA001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nombre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VARCHAR(120)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AA002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apellidos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VARCHAR(120)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MESES (MU)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MESES_1 … MESES_8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TEXT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1" name="Text 18"/>
          <p:cNvSpPr/>
          <p:nvPr/>
        </p:nvSpPr>
        <p:spPr>
          <a:xfrm>
            <a:off x="502920" y="3611880"/>
            <a:ext cx="38404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Estado por suscripción: ok, en cola, sin destino, error</a:t>
            </a:r>
            <a:endParaRPr lang="en-US" sz="84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Última carga inicial y su duración</a:t>
            </a:r>
            <a:endParaRPr lang="en-US" sz="84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Contadores de insert, update y delete</a:t>
            </a:r>
            <a:endParaRPr lang="en-US" sz="84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SEQ de control: por dónde va cada flujo</a:t>
            </a:r>
            <a:endParaRPr lang="en-US" sz="840" dirty="0"/>
          </a:p>
        </p:txBody>
      </p:sp>
      <p:sp>
        <p:nvSpPr>
          <p:cNvPr id="22" name="Shape 19"/>
          <p:cNvSpPr/>
          <p:nvPr/>
        </p:nvSpPr>
        <p:spPr>
          <a:xfrm>
            <a:off x="4663440" y="2331720"/>
            <a:ext cx="4023360" cy="2303145"/>
          </a:xfrm>
          <a:prstGeom prst="roundRect">
            <a:avLst>
              <a:gd name="adj" fmla="val 158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3" name="Image 0" descr="/data/ns/nssuite/nsadasync/ppt/screens/suscripcion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9160" y="2377440"/>
            <a:ext cx="3931920" cy="2211705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06640" y="-118872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CARGA + STREAMING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Primero la carga, después el directo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777240" y="1627632"/>
            <a:ext cx="7589520" cy="0"/>
          </a:xfrm>
          <a:prstGeom prst="line">
            <a:avLst/>
          </a:prstGeom>
          <a:noFill/>
          <a:ln w="254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12164" y="1481328"/>
            <a:ext cx="292608" cy="292608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1312164" y="14813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66928" y="96012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+ Preview DDL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66928" y="1901952"/>
            <a:ext cx="1783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validan los campos contra el diccionario y se previsualiza el DDL sin ejecutarlo.</a:t>
            </a:r>
            <a:endParaRPr lang="en-US" sz="780" dirty="0"/>
          </a:p>
        </p:txBody>
      </p:sp>
      <p:sp>
        <p:nvSpPr>
          <p:cNvPr id="10" name="Shape 8"/>
          <p:cNvSpPr/>
          <p:nvPr/>
        </p:nvSpPr>
        <p:spPr>
          <a:xfrm>
            <a:off x="3396996" y="1481328"/>
            <a:ext cx="292608" cy="292608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396996" y="14813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651760" y="96012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Ensure table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2651760" y="1901952"/>
            <a:ext cx="1783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 tabla padre, tablas hijas e índices en el destino.</a:t>
            </a:r>
            <a:endParaRPr lang="en-US" sz="780" dirty="0"/>
          </a:p>
        </p:txBody>
      </p:sp>
      <p:sp>
        <p:nvSpPr>
          <p:cNvPr id="14" name="Shape 12"/>
          <p:cNvSpPr/>
          <p:nvPr/>
        </p:nvSpPr>
        <p:spPr>
          <a:xfrm>
            <a:off x="5481828" y="1481328"/>
            <a:ext cx="292608" cy="292608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5481828" y="14813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736592" y="96012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Carga inicial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736592" y="1901952"/>
            <a:ext cx="1783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Modos merge, empty o drop, con capacidad limitada por destino.</a:t>
            </a:r>
            <a:endParaRPr lang="en-US" sz="780" dirty="0"/>
          </a:p>
        </p:txBody>
      </p:sp>
      <p:sp>
        <p:nvSpPr>
          <p:cNvPr id="18" name="Shape 16"/>
          <p:cNvSpPr/>
          <p:nvPr/>
        </p:nvSpPr>
        <p:spPr>
          <a:xfrm>
            <a:off x="7566660" y="1481328"/>
            <a:ext cx="292608" cy="292608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9" name="Text 17"/>
          <p:cNvSpPr/>
          <p:nvPr/>
        </p:nvSpPr>
        <p:spPr>
          <a:xfrm>
            <a:off x="7566660" y="14813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821424" y="96012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Streaming continuo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821424" y="1901952"/>
            <a:ext cx="1783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cambio posterior se aplica al instante y queda registrado.</a:t>
            </a:r>
            <a:endParaRPr lang="en-US" sz="780" dirty="0"/>
          </a:p>
        </p:txBody>
      </p:sp>
      <p:sp>
        <p:nvSpPr>
          <p:cNvPr id="22" name="Shape 20"/>
          <p:cNvSpPr/>
          <p:nvPr/>
        </p:nvSpPr>
        <p:spPr>
          <a:xfrm>
            <a:off x="502920" y="2743200"/>
            <a:ext cx="4480560" cy="914400"/>
          </a:xfrm>
          <a:prstGeom prst="roundRect">
            <a:avLst>
              <a:gd name="adj" fmla="val 8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283464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Checkpoint high_water_seq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685800" y="310896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el proceso se corta, la carga se reanuda desde el checkpoint: no se vuelve a empezar.</a:t>
            </a:r>
            <a:endParaRPr lang="en-US" sz="860" dirty="0"/>
          </a:p>
        </p:txBody>
      </p:sp>
      <p:sp>
        <p:nvSpPr>
          <p:cNvPr id="25" name="Shape 23"/>
          <p:cNvSpPr/>
          <p:nvPr/>
        </p:nvSpPr>
        <p:spPr>
          <a:xfrm>
            <a:off x="685800" y="3493008"/>
            <a:ext cx="3931920" cy="146304"/>
          </a:xfrm>
          <a:prstGeom prst="roundRect">
            <a:avLst>
              <a:gd name="adj" fmla="val 25000"/>
            </a:avLst>
          </a:prstGeom>
          <a:solidFill>
            <a:srgbClr val="0A224F"/>
          </a:solidFill>
          <a:ln/>
        </p:spPr>
      </p:sp>
      <p:sp>
        <p:nvSpPr>
          <p:cNvPr id="26" name="Shape 24"/>
          <p:cNvSpPr/>
          <p:nvPr/>
        </p:nvSpPr>
        <p:spPr>
          <a:xfrm>
            <a:off x="685800" y="3493008"/>
            <a:ext cx="2468880" cy="146304"/>
          </a:xfrm>
          <a:prstGeom prst="roundRect">
            <a:avLst>
              <a:gd name="adj" fmla="val 25000"/>
            </a:avLst>
          </a:prstGeom>
          <a:solidFill>
            <a:srgbClr val="00B4D8"/>
          </a:solidFill>
          <a:ln/>
        </p:spPr>
      </p:sp>
      <p:sp>
        <p:nvSpPr>
          <p:cNvPr id="27" name="Shape 25"/>
          <p:cNvSpPr/>
          <p:nvPr/>
        </p:nvSpPr>
        <p:spPr>
          <a:xfrm>
            <a:off x="502920" y="3840480"/>
            <a:ext cx="4480560" cy="822960"/>
          </a:xfrm>
          <a:prstGeom prst="roundRect">
            <a:avLst>
              <a:gd name="adj" fmla="val 7778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85800" y="384048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Antes de encolar una carga se valida que el destino responde y que el origen está activo: si no, la carga se rechaza en lugar de morir a medias.</a:t>
            </a:r>
            <a:endParaRPr lang="en-US" sz="820" dirty="0"/>
          </a:p>
        </p:txBody>
      </p:sp>
      <p:sp>
        <p:nvSpPr>
          <p:cNvPr id="29" name="Shape 27"/>
          <p:cNvSpPr/>
          <p:nvPr/>
        </p:nvSpPr>
        <p:spPr>
          <a:xfrm>
            <a:off x="5212080" y="2651760"/>
            <a:ext cx="3474720" cy="1994535"/>
          </a:xfrm>
          <a:prstGeom prst="roundRect">
            <a:avLst>
              <a:gd name="adj" fmla="val 18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0" name="Image 0" descr="/data/ns/nssuite/nsadasync/ppt/screens/carga-inici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7800" y="2697480"/>
            <a:ext cx="3383280" cy="1903095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5257800" y="4692015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Asistente de carga inicial: una tarea con su estado, su duración y su tasa de registros.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CAMBIOS DE ESTRUCTURA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estructura puede cambiar: no hace falta recargar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434340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1307592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· Cambia el Adabas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58368" y="1563624"/>
            <a:ext cx="40690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Nuevo campo en el fichero o diccionario actualizado: se recarga el diccionario, se añade el campo al mapeo y «Aplicar al destino» añade la columna a la tabla existente sin tocar datos, contadores ni checkpoint. El streaming sigue.</a:t>
            </a:r>
            <a:endParaRPr lang="en-US" sz="820" dirty="0"/>
          </a:p>
        </p:txBody>
      </p:sp>
      <p:sp>
        <p:nvSpPr>
          <p:cNvPr id="7" name="Shape 5"/>
          <p:cNvSpPr/>
          <p:nvPr/>
        </p:nvSpPr>
        <p:spPr>
          <a:xfrm>
            <a:off x="502920" y="2286000"/>
            <a:ext cx="434340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2359152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· Cambia el destino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2615184"/>
            <a:ext cx="40690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alguien añade una columna, el upsert la respeta. Si la tabla se borra, la suscripción queda «sin tabla» y el worker se aparca en el broker: al recrearla, reanuda el backlog. Sin recargar.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502920" y="3337560"/>
            <a:ext cx="434340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3410712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· Llega un campo sin mapear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58368" y="3666744"/>
            <a:ext cx="40690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apply se rechaza con el detalle «unmapped fields… check catalog» y la entrada va a la DLQ. Se corrige el mapeo y se hace replay: tampoco hace falta carga inicial.</a:t>
            </a:r>
            <a:endParaRPr lang="en-US" sz="820" dirty="0"/>
          </a:p>
        </p:txBody>
      </p:sp>
      <p:sp>
        <p:nvSpPr>
          <p:cNvPr id="13" name="Shape 11"/>
          <p:cNvSpPr/>
          <p:nvPr/>
        </p:nvSpPr>
        <p:spPr>
          <a:xfrm>
            <a:off x="4983480" y="1188720"/>
            <a:ext cx="3703320" cy="2123123"/>
          </a:xfrm>
          <a:prstGeom prst="roundRect">
            <a:avLst>
              <a:gd name="adj" fmla="val 172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4" name="Image 0" descr="/data/ns/nssuite/nsadasync/ppt/screens/suscripcion-mape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0" y="1234440"/>
            <a:ext cx="3611880" cy="2031683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5029200" y="3357563"/>
            <a:ext cx="3611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editor de la suscripción: «Valida campos», «Ver DDL», «Crear tabla» y «Aplicar al destino».</a:t>
            </a:r>
            <a:endParaRPr lang="en-US" sz="820" dirty="0"/>
          </a:p>
        </p:txBody>
      </p:sp>
      <p:sp>
        <p:nvSpPr>
          <p:cNvPr id="16" name="Shape 13"/>
          <p:cNvSpPr/>
          <p:nvPr/>
        </p:nvSpPr>
        <p:spPr>
          <a:xfrm>
            <a:off x="502920" y="4279392"/>
            <a:ext cx="8138160" cy="475488"/>
          </a:xfrm>
          <a:prstGeom prst="roundRect">
            <a:avLst>
              <a:gd name="adj" fmla="val 15385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85800" y="4279392"/>
            <a:ext cx="77724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carga inicial es solo el backfill. A partir de ahí, el esquema evoluciona sin volver a cargar.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RESILIENCIA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un destino cae, el dato espera. No se pierde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536192" cy="1325880"/>
          </a:xfrm>
          <a:prstGeom prst="roundRect">
            <a:avLst>
              <a:gd name="adj" fmla="val 5517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12648" y="1453896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Destino OK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12648" y="1837944"/>
            <a:ext cx="131673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E6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worker aplica y avanza el checkpoint.</a:t>
            </a:r>
            <a:endParaRPr lang="en-US" sz="760" dirty="0"/>
          </a:p>
        </p:txBody>
      </p:sp>
      <p:sp>
        <p:nvSpPr>
          <p:cNvPr id="7" name="Shape 5"/>
          <p:cNvSpPr/>
          <p:nvPr/>
        </p:nvSpPr>
        <p:spPr>
          <a:xfrm>
            <a:off x="2043684" y="1856232"/>
            <a:ext cx="105156" cy="256032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8" name="Shape 6"/>
          <p:cNvSpPr/>
          <p:nvPr/>
        </p:nvSpPr>
        <p:spPr>
          <a:xfrm>
            <a:off x="2139696" y="1325880"/>
            <a:ext cx="1536192" cy="1325880"/>
          </a:xfrm>
          <a:prstGeom prst="roundRect">
            <a:avLst>
              <a:gd name="adj" fmla="val 5517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49424" y="1453896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responde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249424" y="1837944"/>
            <a:ext cx="131673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E6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ping falla; el worker se aparca.</a:t>
            </a:r>
            <a:endParaRPr lang="en-US" sz="760" dirty="0"/>
          </a:p>
        </p:txBody>
      </p:sp>
      <p:sp>
        <p:nvSpPr>
          <p:cNvPr id="11" name="Shape 9"/>
          <p:cNvSpPr/>
          <p:nvPr/>
        </p:nvSpPr>
        <p:spPr>
          <a:xfrm>
            <a:off x="3680460" y="1856232"/>
            <a:ext cx="105156" cy="256032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2" name="Shape 10"/>
          <p:cNvSpPr/>
          <p:nvPr/>
        </p:nvSpPr>
        <p:spPr>
          <a:xfrm>
            <a:off x="3776472" y="1325880"/>
            <a:ext cx="1536192" cy="1325880"/>
          </a:xfrm>
          <a:prstGeom prst="roundRect">
            <a:avLst>
              <a:gd name="adj" fmla="val 5517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886200" y="1453896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Encolado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86200" y="1837944"/>
            <a:ext cx="131673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E6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cambios esperan en el broker, sin ensuciar la DLQ.</a:t>
            </a:r>
            <a:endParaRPr lang="en-US" sz="760" dirty="0"/>
          </a:p>
        </p:txBody>
      </p:sp>
      <p:sp>
        <p:nvSpPr>
          <p:cNvPr id="15" name="Shape 13"/>
          <p:cNvSpPr/>
          <p:nvPr/>
        </p:nvSpPr>
        <p:spPr>
          <a:xfrm>
            <a:off x="5317236" y="1856232"/>
            <a:ext cx="105156" cy="256032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6" name="Shape 14"/>
          <p:cNvSpPr/>
          <p:nvPr/>
        </p:nvSpPr>
        <p:spPr>
          <a:xfrm>
            <a:off x="5413248" y="1325880"/>
            <a:ext cx="1536192" cy="1325880"/>
          </a:xfrm>
          <a:prstGeom prst="roundRect">
            <a:avLst>
              <a:gd name="adj" fmla="val 5517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522976" y="1453896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Vuelve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522976" y="1837944"/>
            <a:ext cx="131673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E6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destino vuelve a estar accesible.</a:t>
            </a:r>
            <a:endParaRPr lang="en-US" sz="760" dirty="0"/>
          </a:p>
        </p:txBody>
      </p:sp>
      <p:sp>
        <p:nvSpPr>
          <p:cNvPr id="19" name="Shape 17"/>
          <p:cNvSpPr/>
          <p:nvPr/>
        </p:nvSpPr>
        <p:spPr>
          <a:xfrm>
            <a:off x="6954012" y="1856232"/>
            <a:ext cx="105156" cy="256032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20" name="Shape 18"/>
          <p:cNvSpPr/>
          <p:nvPr/>
        </p:nvSpPr>
        <p:spPr>
          <a:xfrm>
            <a:off x="7050024" y="1325880"/>
            <a:ext cx="1536192" cy="1325880"/>
          </a:xfrm>
          <a:prstGeom prst="roundRect">
            <a:avLst>
              <a:gd name="adj" fmla="val 5517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159752" y="1453896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Reanuda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159752" y="1837944"/>
            <a:ext cx="131673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E6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backlog se aplica en orden, sin duplicados.</a:t>
            </a:r>
            <a:endParaRPr lang="en-US" sz="760" dirty="0"/>
          </a:p>
        </p:txBody>
      </p:sp>
      <p:sp>
        <p:nvSpPr>
          <p:cNvPr id="23" name="Shape 21"/>
          <p:cNvSpPr/>
          <p:nvPr/>
        </p:nvSpPr>
        <p:spPr>
          <a:xfrm>
            <a:off x="502920" y="2880360"/>
            <a:ext cx="416052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13232" y="3017520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DLQ con replay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713232" y="3364992"/>
            <a:ext cx="37490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el apply falla de verdad, la entrada va a la cola de errores con su motivo. Se inspecciona y se reintenta. Ningún evento se pierde.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892040" y="2880360"/>
            <a:ext cx="3749040" cy="1600200"/>
          </a:xfrm>
          <a:prstGeom prst="roundRect">
            <a:avLst>
              <a:gd name="adj" fmla="val 457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74920" y="3017520"/>
            <a:ext cx="3383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dice la propia consola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074920" y="3364992"/>
            <a:ext cx="3383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«4 no accesibles – los cambios quedan encolados en el broker: ELADEMO, MARIADEMO, MSDEMO, kafdemo».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-118872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ESCALA Y OPERACIÓN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Pensado para producción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2542032" cy="1207008"/>
          </a:xfrm>
          <a:prstGeom prst="roundRect">
            <a:avLst>
              <a:gd name="adj" fmla="val 530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408176"/>
            <a:ext cx="2240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worker por suscripción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7373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Aislamiento: un destino lento no bloquea a los demás.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3310128" y="1280160"/>
            <a:ext cx="2542032" cy="1207008"/>
          </a:xfrm>
          <a:prstGeom prst="roundRect">
            <a:avLst>
              <a:gd name="adj" fmla="val 530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08176"/>
            <a:ext cx="2240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 200 con fsync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474720" y="17373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Persistencia en disco por lote: nada se pierde al reiniciar.</a:t>
            </a:r>
            <a:endParaRPr lang="en-US" sz="880" dirty="0"/>
          </a:p>
        </p:txBody>
      </p:sp>
      <p:sp>
        <p:nvSpPr>
          <p:cNvPr id="11" name="Shape 9"/>
          <p:cNvSpPr/>
          <p:nvPr/>
        </p:nvSpPr>
        <p:spPr>
          <a:xfrm>
            <a:off x="6117336" y="1280160"/>
            <a:ext cx="2542032" cy="1207008"/>
          </a:xfrm>
          <a:prstGeom prst="roundRect">
            <a:avLst>
              <a:gd name="adj" fmla="val 530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81928" y="1408176"/>
            <a:ext cx="2240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Retención 10 GB / 72 h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281928" y="17373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broker acota el disco; se purga por tópicos y por antigüedad.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502920" y="2651760"/>
            <a:ext cx="2542032" cy="1207008"/>
          </a:xfrm>
          <a:prstGeom prst="roundRect">
            <a:avLst>
              <a:gd name="adj" fmla="val 530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7512" y="2779776"/>
            <a:ext cx="2240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max_loads por destino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67512" y="31089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cargas se serializan o paralelizan según el destino.</a:t>
            </a:r>
            <a:endParaRPr lang="en-US" sz="880" dirty="0"/>
          </a:p>
        </p:txBody>
      </p:sp>
      <p:sp>
        <p:nvSpPr>
          <p:cNvPr id="17" name="Shape 15"/>
          <p:cNvSpPr/>
          <p:nvPr/>
        </p:nvSpPr>
        <p:spPr>
          <a:xfrm>
            <a:off x="3310128" y="2651760"/>
            <a:ext cx="2542032" cy="1207008"/>
          </a:xfrm>
          <a:prstGeom prst="roundRect">
            <a:avLst>
              <a:gd name="adj" fmla="val 530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74720" y="2779776"/>
            <a:ext cx="2240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max_records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74720" y="31089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Límite opcional de registros por carga, para pruebas y migraciones.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6117336" y="2651760"/>
            <a:ext cx="2542032" cy="1207008"/>
          </a:xfrm>
          <a:prstGeom prst="roundRect">
            <a:avLst>
              <a:gd name="adj" fmla="val 530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81928" y="2779776"/>
            <a:ext cx="2240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Checkpoints por suscripción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281928" y="31089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una sabe por dónde va y se reanuda sin repetir.</a:t>
            </a:r>
            <a:endParaRPr lang="en-US" sz="880" dirty="0"/>
          </a:p>
        </p:txBody>
      </p:sp>
      <p:sp>
        <p:nvSpPr>
          <p:cNvPr id="23" name="Shape 21"/>
          <p:cNvSpPr/>
          <p:nvPr/>
        </p:nvSpPr>
        <p:spPr>
          <a:xfrm>
            <a:off x="502920" y="4114800"/>
            <a:ext cx="8138160" cy="548640"/>
          </a:xfrm>
          <a:prstGeom prst="roundRect">
            <a:avLst>
              <a:gd name="adj" fmla="val 1333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5800" y="411480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exit no bloquea · El broker persiste por lote · Cada suscripción se recupera sola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el estado en una pantalla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5303520" cy="3023235"/>
          </a:xfrm>
          <a:prstGeom prst="roundRect">
            <a:avLst>
              <a:gd name="adj" fmla="val 121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/data/ns/nssuite/nsadasync/ppt/screens/pane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143000"/>
            <a:ext cx="5212080" cy="293179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89320" y="1234440"/>
            <a:ext cx="2697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Orígenes y destinos con su estado y su latencia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Cargas iniciales en curso y encoladas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Estado de cada suscripción: ok, sin destino, en cola, error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Totales de insert, update y delete del streaming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Volumen de cambios y registros encolados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502920" y="4224528"/>
            <a:ext cx="1975104" cy="420624"/>
          </a:xfrm>
          <a:prstGeom prst="roundRect">
            <a:avLst>
              <a:gd name="adj" fmla="val 15217"/>
            </a:avLst>
          </a:prstGeom>
          <a:solidFill>
            <a:srgbClr val="0E2C63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4224528"/>
            <a:ext cx="197510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Encolados por suscripción</a:t>
            </a:r>
            <a:endParaRPr lang="en-US" sz="840" dirty="0"/>
          </a:p>
        </p:txBody>
      </p:sp>
      <p:sp>
        <p:nvSpPr>
          <p:cNvPr id="9" name="Shape 6"/>
          <p:cNvSpPr/>
          <p:nvPr/>
        </p:nvSpPr>
        <p:spPr>
          <a:xfrm>
            <a:off x="2587752" y="4224528"/>
            <a:ext cx="1975104" cy="420624"/>
          </a:xfrm>
          <a:prstGeom prst="roundRect">
            <a:avLst>
              <a:gd name="adj" fmla="val 15217"/>
            </a:avLst>
          </a:prstGeom>
          <a:solidFill>
            <a:srgbClr val="0E2C63"/>
          </a:solidFill>
          <a:ln/>
        </p:spPr>
      </p:sp>
      <p:sp>
        <p:nvSpPr>
          <p:cNvPr id="10" name="Text 7"/>
          <p:cNvSpPr/>
          <p:nvPr/>
        </p:nvSpPr>
        <p:spPr>
          <a:xfrm>
            <a:off x="2587752" y="4224528"/>
            <a:ext cx="197510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Volumen de cambios</a:t>
            </a:r>
            <a:endParaRPr lang="en-US" sz="840" dirty="0"/>
          </a:p>
        </p:txBody>
      </p:sp>
      <p:sp>
        <p:nvSpPr>
          <p:cNvPr id="11" name="Shape 8"/>
          <p:cNvSpPr/>
          <p:nvPr/>
        </p:nvSpPr>
        <p:spPr>
          <a:xfrm>
            <a:off x="4672584" y="4224528"/>
            <a:ext cx="1975104" cy="420624"/>
          </a:xfrm>
          <a:prstGeom prst="roundRect">
            <a:avLst>
              <a:gd name="adj" fmla="val 15217"/>
            </a:avLst>
          </a:prstGeom>
          <a:solidFill>
            <a:srgbClr val="0E2C63"/>
          </a:solidFill>
          <a:ln/>
        </p:spPr>
      </p:sp>
      <p:sp>
        <p:nvSpPr>
          <p:cNvPr id="12" name="Text 9"/>
          <p:cNvSpPr/>
          <p:nvPr/>
        </p:nvSpPr>
        <p:spPr>
          <a:xfrm>
            <a:off x="4672584" y="4224528"/>
            <a:ext cx="197510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Salud de la cadena</a:t>
            </a:r>
            <a:endParaRPr lang="en-US" sz="840" dirty="0"/>
          </a:p>
        </p:txBody>
      </p:sp>
      <p:sp>
        <p:nvSpPr>
          <p:cNvPr id="13" name="Shape 10"/>
          <p:cNvSpPr/>
          <p:nvPr/>
        </p:nvSpPr>
        <p:spPr>
          <a:xfrm>
            <a:off x="6757416" y="4224528"/>
            <a:ext cx="1975104" cy="420624"/>
          </a:xfrm>
          <a:prstGeom prst="roundRect">
            <a:avLst>
              <a:gd name="adj" fmla="val 15217"/>
            </a:avLst>
          </a:prstGeom>
          <a:solidFill>
            <a:srgbClr val="0E2C63"/>
          </a:solidFill>
          <a:ln/>
        </p:spPr>
      </p:sp>
      <p:sp>
        <p:nvSpPr>
          <p:cNvPr id="14" name="Text 11"/>
          <p:cNvSpPr/>
          <p:nvPr/>
        </p:nvSpPr>
        <p:spPr>
          <a:xfrm>
            <a:off x="6757416" y="4224528"/>
            <a:ext cx="197510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Latencia por destino</a:t>
            </a:r>
            <a:endParaRPr lang="en-US" sz="840" dirty="0"/>
          </a:p>
        </p:txBody>
      </p:sp>
      <p:sp>
        <p:nvSpPr>
          <p:cNvPr id="15" name="Text 1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Quién ve qué, y queda registrado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de acceso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67512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RBAC con roles de sistema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Admin, SyncOperators, Viewers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Grupos y usuarios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Permisos por área</a:t>
            </a:r>
            <a:endParaRPr lang="en-US" sz="920" dirty="0"/>
          </a:p>
        </p:txBody>
      </p:sp>
      <p:sp>
        <p:nvSpPr>
          <p:cNvPr id="8" name="Shape 6"/>
          <p:cNvSpPr/>
          <p:nvPr/>
        </p:nvSpPr>
        <p:spPr>
          <a:xfrm>
            <a:off x="3310128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Automatización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474720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Tokens máquina nstm_...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Scope por suscripción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Caducidad configurable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Allowlist de CIDRs</a:t>
            </a:r>
            <a:endParaRPr lang="en-US" sz="920" dirty="0"/>
          </a:p>
        </p:txBody>
      </p:sp>
      <p:sp>
        <p:nvSpPr>
          <p:cNvPr id="12" name="Shape 10"/>
          <p:cNvSpPr/>
          <p:nvPr/>
        </p:nvSpPr>
        <p:spPr>
          <a:xfrm>
            <a:off x="6117336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Trazabilidad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81928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6281928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Auditoría de cada acción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Usuario e IP de cliente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Log por suscripción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Retención configurable</a:t>
            </a:r>
            <a:endParaRPr lang="en-US" sz="920" dirty="0"/>
          </a:p>
        </p:txBody>
      </p:sp>
      <p:sp>
        <p:nvSpPr>
          <p:cNvPr id="16" name="Shape 14"/>
          <p:cNvSpPr/>
          <p:nvPr/>
        </p:nvSpPr>
        <p:spPr>
          <a:xfrm>
            <a:off x="502920" y="3840480"/>
            <a:ext cx="8138160" cy="658368"/>
          </a:xfrm>
          <a:prstGeom prst="roundRect">
            <a:avLst>
              <a:gd name="adj" fmla="val 1111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840480"/>
            <a:ext cx="7772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config.yaml 0600 · base de datos 0700 · bcrypt · JWT HS256 · cabeceras CSP · proxy inverso con HTTPS</a:t>
            </a:r>
            <a:endParaRPr lang="en-US" sz="92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3291840"/>
            <a:ext cx="3291840" cy="329184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CASOS DE USO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Dónde aporta valor desde el primer día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362456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Analítica y BI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85800" y="1709928"/>
            <a:ext cx="3611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Oracle, PostgreSQL o MySQL alimentan el reporting en directo, sin cargas nocturnas ni ficheros intermedios.</a:t>
            </a:r>
            <a:endParaRPr lang="en-US" sz="930" dirty="0"/>
          </a:p>
        </p:txBody>
      </p:sp>
      <p:sp>
        <p:nvSpPr>
          <p:cNvPr id="8" name="Shape 6"/>
          <p:cNvSpPr/>
          <p:nvPr/>
        </p:nvSpPr>
        <p:spPr>
          <a:xfrm>
            <a:off x="4663440" y="1234440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46320" y="1362456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Streaming de eventos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846320" y="1709928"/>
            <a:ext cx="3611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Kafka recibe un tópico por tabla, con la clave ISN y tombstone al borrar: converge con compactación.</a:t>
            </a:r>
            <a:endParaRPr lang="en-US" sz="930" dirty="0"/>
          </a:p>
        </p:txBody>
      </p:sp>
      <p:sp>
        <p:nvSpPr>
          <p:cNvPr id="11" name="Shape 9"/>
          <p:cNvSpPr/>
          <p:nvPr/>
        </p:nvSpPr>
        <p:spPr>
          <a:xfrm>
            <a:off x="502920" y="2715768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" y="28437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 y texto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5800" y="3191256"/>
            <a:ext cx="3611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Elasticsearch mantiene un índice por tabla, creado durante la carga, alimentado en vivo.</a:t>
            </a:r>
            <a:endParaRPr lang="en-US" sz="930" dirty="0"/>
          </a:p>
        </p:txBody>
      </p:sp>
      <p:sp>
        <p:nvSpPr>
          <p:cNvPr id="14" name="Shape 12"/>
          <p:cNvSpPr/>
          <p:nvPr/>
        </p:nvSpPr>
        <p:spPr>
          <a:xfrm>
            <a:off x="4663440" y="2715768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46320" y="28437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Aplicaciones modernas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846320" y="3191256"/>
            <a:ext cx="3611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MongoDB y SQL Server reciben documentos y filas que alimentan APIs y aplicaciones sin tocar el núcleo.</a:t>
            </a:r>
            <a:endParaRPr lang="en-US" sz="930" dirty="0"/>
          </a:p>
        </p:txBody>
      </p:sp>
      <p:sp>
        <p:nvSpPr>
          <p:cNvPr id="17" name="Text 15"/>
          <p:cNvSpPr/>
          <p:nvPr/>
        </p:nvSpPr>
        <p:spPr>
          <a:xfrm>
            <a:off x="502920" y="427939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Un solo origen puede alimentar varios destinos a la vez: la suscripción se duplica sobre el destino que se quiera.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cero a datos en destino, en tres pasos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99616"/>
            <a:ext cx="475488" cy="47548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9961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80160" y="1408176"/>
            <a:ext cx="4206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Activar el exit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280160" y="1719072"/>
            <a:ext cx="4251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Compilar libnsadasync.so y activar ADAUEX_4, USEREXITS=4, LOGGING=(CB) y LOGRB en el núcleo.</a:t>
            </a:r>
            <a:endParaRPr lang="en-US" sz="880" dirty="0"/>
          </a:p>
        </p:txBody>
      </p:sp>
      <p:sp>
        <p:nvSpPr>
          <p:cNvPr id="9" name="Shape 7"/>
          <p:cNvSpPr/>
          <p:nvPr/>
        </p:nvSpPr>
        <p:spPr>
          <a:xfrm>
            <a:off x="502920" y="2304288"/>
            <a:ext cx="512064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523744"/>
            <a:ext cx="475488" cy="47548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52374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280160" y="2432304"/>
            <a:ext cx="4206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 de alta el origen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0160" y="2743200"/>
            <a:ext cx="4251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Diccionario JSON de nsddm2file y pipe_path de la fila de orígenes.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502920" y="3328416"/>
            <a:ext cx="512064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547872"/>
            <a:ext cx="475488" cy="47548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54787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280160" y="3456432"/>
            <a:ext cx="4206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Destinos y suscripciones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280160" y="3767328"/>
            <a:ext cx="4251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Alta del destino con ping y test, ensure-table, carga inicial y streaming.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962656"/>
          </a:xfrm>
          <a:prstGeom prst="roundRect">
            <a:avLst>
              <a:gd name="adj" fmla="val 262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44752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053328" y="1810512"/>
            <a:ext cx="24231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5000"/>
              </a:lnSpc>
              <a:buNone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Linux (RHEL 8 / 9)</a:t>
            </a:r>
            <a:endParaRPr lang="en-US" sz="94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Adabas Open Systems con CLOG y LOGRB</a:t>
            </a:r>
            <a:endParaRPr lang="en-US" sz="94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Diccionario JSON por origen (≤ 8 MiB)</a:t>
            </a:r>
            <a:endParaRPr lang="en-US" sz="94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Proxy inverso con HTTPS en producción</a:t>
            </a:r>
            <a:endParaRPr lang="en-US" sz="94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Consola web en el puerto 11035</a:t>
            </a:r>
            <a:endParaRPr lang="en-US" sz="940" dirty="0"/>
          </a:p>
        </p:txBody>
      </p:sp>
      <p:sp>
        <p:nvSpPr>
          <p:cNvPr id="22" name="Shape 20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400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370832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nsadasync init ./data   →   nsadasync start ./data   →   consola web :11035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más se pregunta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¿Hay que parar el núcleo?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El exit escribe un frame por registro con un único writev no bloqueante. Si no hay lector, vuelca al journal y sigue.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pasa si el destino se cae?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cambios se encolan en el broker y se aplican al volver. La DLQ solo registra errores de apply reales.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¿Y los borrados?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Viajan sin after-image: se aplican por ISN, sin decodificar la imagen del registro.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¿Cómo se tratan MU y PE?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JSON (por defecto) o como tablas hijas normalizadas, resueltas igual en el DDL, la carga y el apply.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¿Soporta cargas grandes?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carga inicial por lotes con checkpoints reanudables y capacidad limitada por destino (max_loads).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puedo monitorizar?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Origen, destino, estados, encolados, latencia, DLQ y auditoría; el broker expone offsets y checkpoints.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 dato Adabas,</a:t>
            </a:r>
            <a:endParaRPr lang="en-US" sz="32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vivo donde lo necesite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Pruebe NSAdaSync con sus propios ficheros: se lo montamos y lo vemos funcionando con sus datos.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guiada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Pruébelo en su entorno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Hablemos de su caso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soporte@nacarsoft.com</a:t>
            </a:r>
            <a:endParaRPr lang="en-US" sz="1050" dirty="0"/>
          </a:p>
        </p:txBody>
      </p:sp>
      <p:pic>
        <p:nvPicPr>
          <p:cNvPr id="13" name="Image 0" descr="/data/ns/nssuite/nsadasync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2026-10-19T15:41:22Z</dcterms:created>
  <dcterms:modified xsi:type="dcterms:W3CDTF">2026-10-19T15:41:22Z</dcterms:modified>
</cp:coreProperties>
</file>