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ADABAS SUITE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Adabas data,</a:t>
            </a:r>
            <a:endParaRPr lang="en-US" sz="2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and where you need it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NSAdaSync replicates every change in your Adabas files to PostgreSQL, Oracle, MySQL, MongoDB, Elasticsearch or Kafka as it happens.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FEATURES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targets · From the nucleus to your data in seconds</a:t>
            </a:r>
            <a:endParaRPr lang="en-US" sz="950" dirty="0"/>
          </a:p>
        </p:txBody>
      </p:sp>
      <p:pic>
        <p:nvPicPr>
          <p:cNvPr id="10" name="Image 0" descr="/data/ns/nssuite/nsadasync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074920" y="384048"/>
            <a:ext cx="3566160" cy="603504"/>
          </a:xfrm>
          <a:prstGeom prst="roundRect">
            <a:avLst>
              <a:gd name="adj" fmla="val 121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285232" y="512064"/>
            <a:ext cx="329184" cy="111923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285232" y="568025"/>
            <a:ext cx="329184" cy="235549"/>
          </a:xfrm>
          <a:prstGeom prst="rect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285232" y="747613"/>
            <a:ext cx="329184" cy="111923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724144" y="43891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5724144" y="685800"/>
            <a:ext cx="1828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Systems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6729984" y="1024128"/>
            <a:ext cx="256032" cy="23774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8" name="Shape 15"/>
          <p:cNvSpPr/>
          <p:nvPr/>
        </p:nvSpPr>
        <p:spPr>
          <a:xfrm>
            <a:off x="5074920" y="1298448"/>
            <a:ext cx="3566160" cy="658368"/>
          </a:xfrm>
          <a:prstGeom prst="roundRect">
            <a:avLst>
              <a:gd name="adj" fmla="val 11111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19" name="Image 1" descr="/data/ns/nssuite/nsadasync/ppt/logo-nsadasyn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368" y="1362456"/>
            <a:ext cx="530352" cy="53035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870448" y="1371600"/>
            <a:ext cx="20116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NSAdaSync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5870448" y="1636776"/>
            <a:ext cx="21945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broker + workers</a:t>
            </a:r>
            <a:endParaRPr lang="en-US" sz="850" dirty="0"/>
          </a:p>
        </p:txBody>
      </p:sp>
      <p:sp>
        <p:nvSpPr>
          <p:cNvPr id="22" name="Shape 18"/>
          <p:cNvSpPr/>
          <p:nvPr/>
        </p:nvSpPr>
        <p:spPr>
          <a:xfrm>
            <a:off x="6729984" y="2011680"/>
            <a:ext cx="256032" cy="219456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3" name="Shape 19"/>
          <p:cNvSpPr/>
          <p:nvPr/>
        </p:nvSpPr>
        <p:spPr>
          <a:xfrm>
            <a:off x="4828032" y="233172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4" name="Image 2" descr="/data/ns/nssuite/nsadasync/ppt/logos/postgresq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386584"/>
            <a:ext cx="256032" cy="256032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4864608" y="267004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PostgreSQL</a:t>
            </a:r>
            <a:endParaRPr lang="en-US" sz="700" dirty="0"/>
          </a:p>
        </p:txBody>
      </p:sp>
      <p:sp>
        <p:nvSpPr>
          <p:cNvPr id="26" name="Text 21"/>
          <p:cNvSpPr/>
          <p:nvPr/>
        </p:nvSpPr>
        <p:spPr>
          <a:xfrm>
            <a:off x="4864608" y="282549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580" dirty="0"/>
          </a:p>
        </p:txBody>
      </p:sp>
      <p:sp>
        <p:nvSpPr>
          <p:cNvPr id="27" name="Shape 22"/>
          <p:cNvSpPr/>
          <p:nvPr/>
        </p:nvSpPr>
        <p:spPr>
          <a:xfrm>
            <a:off x="6053328" y="233172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8" name="Image 3" descr="/data/ns/nssuite/nsadasync/ppt/logos/orac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096" y="2386584"/>
            <a:ext cx="256032" cy="25603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6089904" y="267004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</a:t>
            </a:r>
            <a:endParaRPr lang="en-US" sz="700" dirty="0"/>
          </a:p>
        </p:txBody>
      </p:sp>
      <p:sp>
        <p:nvSpPr>
          <p:cNvPr id="30" name="Text 24"/>
          <p:cNvSpPr/>
          <p:nvPr/>
        </p:nvSpPr>
        <p:spPr>
          <a:xfrm>
            <a:off x="6089904" y="282549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580" dirty="0"/>
          </a:p>
        </p:txBody>
      </p:sp>
      <p:sp>
        <p:nvSpPr>
          <p:cNvPr id="31" name="Shape 25"/>
          <p:cNvSpPr/>
          <p:nvPr/>
        </p:nvSpPr>
        <p:spPr>
          <a:xfrm>
            <a:off x="7278624" y="233172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2" name="Image 4" descr="/data/ns/nssuite/nsadasync/ppt/logos/mysq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8392" y="2386584"/>
            <a:ext cx="256032" cy="256032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7315200" y="267004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700" dirty="0"/>
          </a:p>
        </p:txBody>
      </p:sp>
      <p:sp>
        <p:nvSpPr>
          <p:cNvPr id="34" name="Text 27"/>
          <p:cNvSpPr/>
          <p:nvPr/>
        </p:nvSpPr>
        <p:spPr>
          <a:xfrm>
            <a:off x="7315200" y="282549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580" dirty="0"/>
          </a:p>
        </p:txBody>
      </p:sp>
      <p:sp>
        <p:nvSpPr>
          <p:cNvPr id="35" name="Shape 28"/>
          <p:cNvSpPr/>
          <p:nvPr/>
        </p:nvSpPr>
        <p:spPr>
          <a:xfrm>
            <a:off x="4828032" y="306324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6" name="Image 5" descr="/data/ns/nssuite/nsadasync/ppt/logos/mariadb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3118104"/>
            <a:ext cx="256032" cy="25603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4864608" y="340156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MariaDB</a:t>
            </a:r>
            <a:endParaRPr lang="en-US" sz="700" dirty="0"/>
          </a:p>
        </p:txBody>
      </p:sp>
      <p:sp>
        <p:nvSpPr>
          <p:cNvPr id="38" name="Text 30"/>
          <p:cNvSpPr/>
          <p:nvPr/>
        </p:nvSpPr>
        <p:spPr>
          <a:xfrm>
            <a:off x="4864608" y="355701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580" dirty="0"/>
          </a:p>
        </p:txBody>
      </p:sp>
      <p:sp>
        <p:nvSpPr>
          <p:cNvPr id="39" name="Shape 31"/>
          <p:cNvSpPr/>
          <p:nvPr/>
        </p:nvSpPr>
        <p:spPr>
          <a:xfrm>
            <a:off x="6053328" y="306324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0" name="Image 6" descr="/data/ns/nssuite/nsadasync/ppt/logos/mssql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3096" y="3118104"/>
            <a:ext cx="256032" cy="256032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6089904" y="340156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Server</a:t>
            </a:r>
            <a:endParaRPr lang="en-US" sz="700" dirty="0"/>
          </a:p>
        </p:txBody>
      </p:sp>
      <p:sp>
        <p:nvSpPr>
          <p:cNvPr id="42" name="Text 33"/>
          <p:cNvSpPr/>
          <p:nvPr/>
        </p:nvSpPr>
        <p:spPr>
          <a:xfrm>
            <a:off x="6089904" y="355701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580" dirty="0"/>
          </a:p>
        </p:txBody>
      </p:sp>
      <p:sp>
        <p:nvSpPr>
          <p:cNvPr id="43" name="Shape 34"/>
          <p:cNvSpPr/>
          <p:nvPr/>
        </p:nvSpPr>
        <p:spPr>
          <a:xfrm>
            <a:off x="7278624" y="306324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4" name="Image 7" descr="/data/ns/nssuite/nsadasync/ppt/logos/sql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8392" y="3118104"/>
            <a:ext cx="256032" cy="256032"/>
          </a:xfrm>
          <a:prstGeom prst="rect">
            <a:avLst/>
          </a:prstGeom>
        </p:spPr>
      </p:pic>
      <p:sp>
        <p:nvSpPr>
          <p:cNvPr id="45" name="Text 35"/>
          <p:cNvSpPr/>
          <p:nvPr/>
        </p:nvSpPr>
        <p:spPr>
          <a:xfrm>
            <a:off x="7315200" y="340156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</a:t>
            </a:r>
            <a:endParaRPr lang="en-US" sz="700" dirty="0"/>
          </a:p>
        </p:txBody>
      </p:sp>
      <p:sp>
        <p:nvSpPr>
          <p:cNvPr id="46" name="Text 36"/>
          <p:cNvSpPr/>
          <p:nvPr/>
        </p:nvSpPr>
        <p:spPr>
          <a:xfrm>
            <a:off x="7315200" y="355701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SQL</a:t>
            </a:r>
            <a:endParaRPr lang="en-US" sz="580" dirty="0"/>
          </a:p>
        </p:txBody>
      </p:sp>
      <p:sp>
        <p:nvSpPr>
          <p:cNvPr id="47" name="Shape 37"/>
          <p:cNvSpPr/>
          <p:nvPr/>
        </p:nvSpPr>
        <p:spPr>
          <a:xfrm>
            <a:off x="4828032" y="379476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8" name="Image 8" descr="/data/ns/nssuite/nsadasync/ppt/logos/mongodb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7800" y="3849624"/>
            <a:ext cx="256032" cy="256032"/>
          </a:xfrm>
          <a:prstGeom prst="rect">
            <a:avLst/>
          </a:prstGeom>
        </p:spPr>
      </p:pic>
      <p:sp>
        <p:nvSpPr>
          <p:cNvPr id="49" name="Text 38"/>
          <p:cNvSpPr/>
          <p:nvPr/>
        </p:nvSpPr>
        <p:spPr>
          <a:xfrm>
            <a:off x="4864608" y="413308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MongoDB</a:t>
            </a:r>
            <a:endParaRPr lang="en-US" sz="700" dirty="0"/>
          </a:p>
        </p:txBody>
      </p:sp>
      <p:sp>
        <p:nvSpPr>
          <p:cNvPr id="50" name="Text 39"/>
          <p:cNvSpPr/>
          <p:nvPr/>
        </p:nvSpPr>
        <p:spPr>
          <a:xfrm>
            <a:off x="4864608" y="428853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NoSQL · documents</a:t>
            </a:r>
            <a:endParaRPr lang="en-US" sz="580" dirty="0"/>
          </a:p>
        </p:txBody>
      </p:sp>
      <p:sp>
        <p:nvSpPr>
          <p:cNvPr id="51" name="Shape 40"/>
          <p:cNvSpPr/>
          <p:nvPr/>
        </p:nvSpPr>
        <p:spPr>
          <a:xfrm>
            <a:off x="6053328" y="379476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2" name="Image 9" descr="/data/ns/nssuite/nsadasync/ppt/logos/elasticsearch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3096" y="3849624"/>
            <a:ext cx="256032" cy="256032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6089904" y="413308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Elasticsearch</a:t>
            </a:r>
            <a:endParaRPr lang="en-US" sz="700" dirty="0"/>
          </a:p>
        </p:txBody>
      </p:sp>
      <p:sp>
        <p:nvSpPr>
          <p:cNvPr id="54" name="Text 42"/>
          <p:cNvSpPr/>
          <p:nvPr/>
        </p:nvSpPr>
        <p:spPr>
          <a:xfrm>
            <a:off x="6089904" y="428853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· indices</a:t>
            </a:r>
            <a:endParaRPr lang="en-US" sz="580" dirty="0"/>
          </a:p>
        </p:txBody>
      </p:sp>
      <p:sp>
        <p:nvSpPr>
          <p:cNvPr id="55" name="Shape 43"/>
          <p:cNvSpPr/>
          <p:nvPr/>
        </p:nvSpPr>
        <p:spPr>
          <a:xfrm>
            <a:off x="7278624" y="3794760"/>
            <a:ext cx="11155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6" name="Image 10" descr="/data/ns/nssuite/nsadasync/ppt/logos/kafka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8392" y="3849624"/>
            <a:ext cx="256032" cy="256032"/>
          </a:xfrm>
          <a:prstGeom prst="rect">
            <a:avLst/>
          </a:prstGeom>
        </p:spPr>
      </p:pic>
      <p:sp>
        <p:nvSpPr>
          <p:cNvPr id="57" name="Text 44"/>
          <p:cNvSpPr/>
          <p:nvPr/>
        </p:nvSpPr>
        <p:spPr>
          <a:xfrm>
            <a:off x="7315200" y="4133088"/>
            <a:ext cx="104241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Kafka</a:t>
            </a:r>
            <a:endParaRPr lang="en-US" sz="700" dirty="0"/>
          </a:p>
        </p:txBody>
      </p:sp>
      <p:sp>
        <p:nvSpPr>
          <p:cNvPr id="58" name="Text 45"/>
          <p:cNvSpPr/>
          <p:nvPr/>
        </p:nvSpPr>
        <p:spPr>
          <a:xfrm>
            <a:off x="7315200" y="4288536"/>
            <a:ext cx="104241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· topics</a:t>
            </a:r>
            <a:endParaRPr lang="en-US" sz="580" dirty="0"/>
          </a:p>
        </p:txBody>
      </p:sp>
      <p:sp>
        <p:nvSpPr>
          <p:cNvPr id="59" name="Text 46"/>
          <p:cNvSpPr/>
          <p:nvPr/>
        </p:nvSpPr>
        <p:spPr>
          <a:xfrm>
            <a:off x="4828032" y="4526280"/>
            <a:ext cx="3813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…and one more target whenever you need it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Adabas data never reaches where it is queried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7512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Batch-only consumption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67512" y="2395728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reports are fed by nightly loads: by the time you query it, the data is already stale.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310128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74720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streaming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474720" y="2395728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Oracle, MongoDB, Elasticsearch or Kafka do not receive nucleus changes as they happen.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117336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81928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control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281928" y="2395728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do not know what has been replicated, what is queued or what failed until you check it by hand.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02920" y="388620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Hours of data lag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42900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Reports over snapshots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12648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Zero visibility of the flow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Adabas replication for SQL, NoSQL and streaming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NSAdaSync is Nacarsoft's Adabas replication service. An exit in the nucleus publishes every change to a persistent broker and the worker of each subscription applies it to the target: SQL, NoSQL, search or streaming.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248716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48716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Minimal UEX4 exit: never blocks, never retries, never touches the network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01752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175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Embedded broker, in-process, with no TCP ports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02920" y="35478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54787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→ table subscriptions mapped from the dictionary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02920" y="407822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07822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console with RBAC, auditing and DLQ with replay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supported targets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in the nucleus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lost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console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change travels, step by step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nucleus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CLOG + LOGRB: every change is recorded in the transaction log.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UEX4 exit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non-blocking writev per record. No blocking, no retries, no network.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FIFO pipe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rendezvous. With no reader, the exit dumps to the outage journal.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nsmq broker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Segmented log on disk, fsync per batch, 10 GB / 72 h retention.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 per subscription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Applies the change and advances the high_water_seq checkpoint.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With no pipe configured the exit stays inert (fail-closed): the nucleus never blocks waiting for anyone.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nucleus never leaves the network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clients to install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in a single server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128016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FAN-OUT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source, nine targets, a single control point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920240"/>
            <a:ext cx="1572768" cy="1188720"/>
          </a:xfrm>
          <a:prstGeom prst="roundRect">
            <a:avLst>
              <a:gd name="adj" fmla="val 615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2084832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files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2505456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DBID + FNR + DDM</a:t>
            </a:r>
            <a:endParaRPr lang="en-US" sz="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(the dictionary)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395728" y="2011680"/>
            <a:ext cx="1627632" cy="1005840"/>
          </a:xfrm>
          <a:prstGeom prst="roundRect">
            <a:avLst>
              <a:gd name="adj" fmla="val 8182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68880" y="2176272"/>
            <a:ext cx="14813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NSAdaSync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468880" y="2523744"/>
            <a:ext cx="148132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Broker + workers</a:t>
            </a:r>
            <a:endParaRPr lang="en-US" sz="76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subscription</a:t>
            </a:r>
            <a:endParaRPr lang="en-US" sz="760" dirty="0"/>
          </a:p>
        </p:txBody>
      </p:sp>
      <p:sp>
        <p:nvSpPr>
          <p:cNvPr id="11" name="Shape 9"/>
          <p:cNvSpPr/>
          <p:nvPr/>
        </p:nvSpPr>
        <p:spPr>
          <a:xfrm>
            <a:off x="2075688" y="2505456"/>
            <a:ext cx="320040" cy="0"/>
          </a:xfrm>
          <a:prstGeom prst="line">
            <a:avLst/>
          </a:prstGeom>
          <a:noFill/>
          <a:ln w="22225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023360" y="2505456"/>
            <a:ext cx="274320" cy="0"/>
          </a:xfrm>
          <a:prstGeom prst="line">
            <a:avLst/>
          </a:prstGeom>
          <a:noFill/>
          <a:ln w="22225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97680" y="1170432"/>
            <a:ext cx="0" cy="2724912"/>
          </a:xfrm>
          <a:prstGeom prst="line">
            <a:avLst/>
          </a:prstGeom>
          <a:noFill/>
          <a:ln w="1905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480560" y="1188720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5" name="Image 0" descr="/data/ns/nssuite/nsadasync/ppt/logos/postgresq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1476" y="1271016"/>
            <a:ext cx="384048" cy="38404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4517136" y="1682496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PostgreSQL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17136" y="1847088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640" dirty="0"/>
          </a:p>
        </p:txBody>
      </p:sp>
      <p:sp>
        <p:nvSpPr>
          <p:cNvPr id="18" name="Shape 15"/>
          <p:cNvSpPr/>
          <p:nvPr/>
        </p:nvSpPr>
        <p:spPr>
          <a:xfrm>
            <a:off x="4297680" y="1609344"/>
            <a:ext cx="18288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897880" y="1188720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0" name="Image 1" descr="/data/ns/nssuite/nsadasync/ppt/logos/orac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796" y="1271016"/>
            <a:ext cx="384048" cy="38404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5934456" y="1682496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</a:t>
            </a:r>
            <a:endParaRPr lang="en-US" sz="800" dirty="0"/>
          </a:p>
        </p:txBody>
      </p:sp>
      <p:sp>
        <p:nvSpPr>
          <p:cNvPr id="22" name="Text 18"/>
          <p:cNvSpPr/>
          <p:nvPr/>
        </p:nvSpPr>
        <p:spPr>
          <a:xfrm>
            <a:off x="5934456" y="1847088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640" dirty="0"/>
          </a:p>
        </p:txBody>
      </p:sp>
      <p:sp>
        <p:nvSpPr>
          <p:cNvPr id="23" name="Shape 19"/>
          <p:cNvSpPr/>
          <p:nvPr/>
        </p:nvSpPr>
        <p:spPr>
          <a:xfrm>
            <a:off x="5806440" y="1609344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7315200" y="1188720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5" name="Image 2" descr="/data/ns/nssuite/nsadasync/ppt/logos/mysq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116" y="1271016"/>
            <a:ext cx="384048" cy="38404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7351776" y="1682496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800" dirty="0"/>
          </a:p>
        </p:txBody>
      </p:sp>
      <p:sp>
        <p:nvSpPr>
          <p:cNvPr id="27" name="Text 22"/>
          <p:cNvSpPr/>
          <p:nvPr/>
        </p:nvSpPr>
        <p:spPr>
          <a:xfrm>
            <a:off x="7351776" y="1847088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640" dirty="0"/>
          </a:p>
        </p:txBody>
      </p:sp>
      <p:sp>
        <p:nvSpPr>
          <p:cNvPr id="28" name="Shape 23"/>
          <p:cNvSpPr/>
          <p:nvPr/>
        </p:nvSpPr>
        <p:spPr>
          <a:xfrm>
            <a:off x="7223760" y="1609344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4480560" y="2139696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0" name="Image 3" descr="/data/ns/nssuite/nsadasync/ppt/logos/mariad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476" y="2221992"/>
            <a:ext cx="384048" cy="38404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4517136" y="2633472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MariaDB</a:t>
            </a:r>
            <a:endParaRPr lang="en-US" sz="800" dirty="0"/>
          </a:p>
        </p:txBody>
      </p:sp>
      <p:sp>
        <p:nvSpPr>
          <p:cNvPr id="32" name="Text 26"/>
          <p:cNvSpPr/>
          <p:nvPr/>
        </p:nvSpPr>
        <p:spPr>
          <a:xfrm>
            <a:off x="4517136" y="2798064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640" dirty="0"/>
          </a:p>
        </p:txBody>
      </p:sp>
      <p:sp>
        <p:nvSpPr>
          <p:cNvPr id="33" name="Shape 27"/>
          <p:cNvSpPr/>
          <p:nvPr/>
        </p:nvSpPr>
        <p:spPr>
          <a:xfrm>
            <a:off x="4297680" y="2560320"/>
            <a:ext cx="18288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5897880" y="2139696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5" name="Image 4" descr="/data/ns/nssuite/nsadasync/ppt/logos/mssq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796" y="2221992"/>
            <a:ext cx="384048" cy="384048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5934456" y="2633472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Server</a:t>
            </a:r>
            <a:endParaRPr lang="en-US" sz="800" dirty="0"/>
          </a:p>
        </p:txBody>
      </p:sp>
      <p:sp>
        <p:nvSpPr>
          <p:cNvPr id="37" name="Text 30"/>
          <p:cNvSpPr/>
          <p:nvPr/>
        </p:nvSpPr>
        <p:spPr>
          <a:xfrm>
            <a:off x="5934456" y="2798064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SQL</a:t>
            </a:r>
            <a:endParaRPr lang="en-US" sz="640" dirty="0"/>
          </a:p>
        </p:txBody>
      </p:sp>
      <p:sp>
        <p:nvSpPr>
          <p:cNvPr id="38" name="Shape 31"/>
          <p:cNvSpPr/>
          <p:nvPr/>
        </p:nvSpPr>
        <p:spPr>
          <a:xfrm>
            <a:off x="5806440" y="2560320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39" name="Shape 32"/>
          <p:cNvSpPr/>
          <p:nvPr/>
        </p:nvSpPr>
        <p:spPr>
          <a:xfrm>
            <a:off x="7315200" y="2139696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0" name="Image 5" descr="/data/ns/nssuite/nsadasync/ppt/logos/sql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6116" y="2221992"/>
            <a:ext cx="384048" cy="384048"/>
          </a:xfrm>
          <a:prstGeom prst="rect">
            <a:avLst/>
          </a:prstGeom>
        </p:spPr>
      </p:pic>
      <p:sp>
        <p:nvSpPr>
          <p:cNvPr id="41" name="Text 33"/>
          <p:cNvSpPr/>
          <p:nvPr/>
        </p:nvSpPr>
        <p:spPr>
          <a:xfrm>
            <a:off x="7351776" y="2633472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</a:t>
            </a:r>
            <a:endParaRPr lang="en-US" sz="800" dirty="0"/>
          </a:p>
        </p:txBody>
      </p:sp>
      <p:sp>
        <p:nvSpPr>
          <p:cNvPr id="42" name="Text 34"/>
          <p:cNvSpPr/>
          <p:nvPr/>
        </p:nvSpPr>
        <p:spPr>
          <a:xfrm>
            <a:off x="7351776" y="2798064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SQL</a:t>
            </a:r>
            <a:endParaRPr lang="en-US" sz="640" dirty="0"/>
          </a:p>
        </p:txBody>
      </p:sp>
      <p:sp>
        <p:nvSpPr>
          <p:cNvPr id="43" name="Shape 35"/>
          <p:cNvSpPr/>
          <p:nvPr/>
        </p:nvSpPr>
        <p:spPr>
          <a:xfrm>
            <a:off x="7223760" y="2560320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44" name="Shape 36"/>
          <p:cNvSpPr/>
          <p:nvPr/>
        </p:nvSpPr>
        <p:spPr>
          <a:xfrm>
            <a:off x="4480560" y="3090672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5" name="Image 6" descr="/data/ns/nssuite/nsadasync/ppt/logos/mongodb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476" y="3172968"/>
            <a:ext cx="384048" cy="384048"/>
          </a:xfrm>
          <a:prstGeom prst="rect">
            <a:avLst/>
          </a:prstGeom>
        </p:spPr>
      </p:pic>
      <p:sp>
        <p:nvSpPr>
          <p:cNvPr id="46" name="Text 37"/>
          <p:cNvSpPr/>
          <p:nvPr/>
        </p:nvSpPr>
        <p:spPr>
          <a:xfrm>
            <a:off x="4517136" y="3584448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MongoDB</a:t>
            </a:r>
            <a:endParaRPr lang="en-US" sz="800" dirty="0"/>
          </a:p>
        </p:txBody>
      </p:sp>
      <p:sp>
        <p:nvSpPr>
          <p:cNvPr id="47" name="Text 38"/>
          <p:cNvSpPr/>
          <p:nvPr/>
        </p:nvSpPr>
        <p:spPr>
          <a:xfrm>
            <a:off x="4517136" y="3749040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NoSQL · documents</a:t>
            </a:r>
            <a:endParaRPr lang="en-US" sz="640" dirty="0"/>
          </a:p>
        </p:txBody>
      </p:sp>
      <p:sp>
        <p:nvSpPr>
          <p:cNvPr id="48" name="Shape 39"/>
          <p:cNvSpPr/>
          <p:nvPr/>
        </p:nvSpPr>
        <p:spPr>
          <a:xfrm>
            <a:off x="4297680" y="3511296"/>
            <a:ext cx="18288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49" name="Shape 40"/>
          <p:cNvSpPr/>
          <p:nvPr/>
        </p:nvSpPr>
        <p:spPr>
          <a:xfrm>
            <a:off x="5897880" y="3090672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0" name="Image 7" descr="/data/ns/nssuite/nsadasync/ppt/logos/elasticsearch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8796" y="3172968"/>
            <a:ext cx="384048" cy="384048"/>
          </a:xfrm>
          <a:prstGeom prst="rect">
            <a:avLst/>
          </a:prstGeom>
        </p:spPr>
      </p:pic>
      <p:sp>
        <p:nvSpPr>
          <p:cNvPr id="51" name="Text 41"/>
          <p:cNvSpPr/>
          <p:nvPr/>
        </p:nvSpPr>
        <p:spPr>
          <a:xfrm>
            <a:off x="5934456" y="3584448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Elasticsearch</a:t>
            </a:r>
            <a:endParaRPr lang="en-US" sz="800" dirty="0"/>
          </a:p>
        </p:txBody>
      </p:sp>
      <p:sp>
        <p:nvSpPr>
          <p:cNvPr id="52" name="Text 42"/>
          <p:cNvSpPr/>
          <p:nvPr/>
        </p:nvSpPr>
        <p:spPr>
          <a:xfrm>
            <a:off x="5934456" y="3749040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· indices</a:t>
            </a:r>
            <a:endParaRPr lang="en-US" sz="640" dirty="0"/>
          </a:p>
        </p:txBody>
      </p:sp>
      <p:sp>
        <p:nvSpPr>
          <p:cNvPr id="53" name="Shape 43"/>
          <p:cNvSpPr/>
          <p:nvPr/>
        </p:nvSpPr>
        <p:spPr>
          <a:xfrm>
            <a:off x="5806440" y="3511296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54" name="Shape 44"/>
          <p:cNvSpPr/>
          <p:nvPr/>
        </p:nvSpPr>
        <p:spPr>
          <a:xfrm>
            <a:off x="7315200" y="3090672"/>
            <a:ext cx="132588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5" name="Image 8" descr="/data/ns/nssuite/nsadasync/ppt/logos/kafka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6116" y="3172968"/>
            <a:ext cx="384048" cy="384048"/>
          </a:xfrm>
          <a:prstGeom prst="rect">
            <a:avLst/>
          </a:prstGeom>
        </p:spPr>
      </p:pic>
      <p:sp>
        <p:nvSpPr>
          <p:cNvPr id="56" name="Text 45"/>
          <p:cNvSpPr/>
          <p:nvPr/>
        </p:nvSpPr>
        <p:spPr>
          <a:xfrm>
            <a:off x="7351776" y="3584448"/>
            <a:ext cx="125272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Kafka</a:t>
            </a:r>
            <a:endParaRPr lang="en-US" sz="800" dirty="0"/>
          </a:p>
        </p:txBody>
      </p:sp>
      <p:sp>
        <p:nvSpPr>
          <p:cNvPr id="57" name="Text 46"/>
          <p:cNvSpPr/>
          <p:nvPr/>
        </p:nvSpPr>
        <p:spPr>
          <a:xfrm>
            <a:off x="7351776" y="3749040"/>
            <a:ext cx="12527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· topics</a:t>
            </a:r>
            <a:endParaRPr lang="en-US" sz="640" dirty="0"/>
          </a:p>
        </p:txBody>
      </p:sp>
      <p:sp>
        <p:nvSpPr>
          <p:cNvPr id="58" name="Shape 47"/>
          <p:cNvSpPr/>
          <p:nvPr/>
        </p:nvSpPr>
        <p:spPr>
          <a:xfrm>
            <a:off x="7223760" y="3511296"/>
            <a:ext cx="91440" cy="0"/>
          </a:xfrm>
          <a:prstGeom prst="line">
            <a:avLst/>
          </a:prstGeom>
          <a:noFill/>
          <a:ln w="15875">
            <a:solidFill>
              <a:srgbClr val="00B4D8"/>
            </a:solidFill>
            <a:prstDash val="solid"/>
          </a:ln>
        </p:spPr>
      </p:sp>
      <p:sp>
        <p:nvSpPr>
          <p:cNvPr id="59" name="Shape 48"/>
          <p:cNvSpPr/>
          <p:nvPr/>
        </p:nvSpPr>
        <p:spPr>
          <a:xfrm>
            <a:off x="502920" y="3950208"/>
            <a:ext cx="2542032" cy="658368"/>
          </a:xfrm>
          <a:prstGeom prst="roundRect">
            <a:avLst>
              <a:gd name="adj" fmla="val 972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0" name="Text 49"/>
          <p:cNvSpPr/>
          <p:nvPr/>
        </p:nvSpPr>
        <p:spPr>
          <a:xfrm>
            <a:off x="649224" y="4005072"/>
            <a:ext cx="2286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Queued</a:t>
            </a:r>
            <a:endParaRPr lang="en-US" sz="1000" dirty="0"/>
          </a:p>
        </p:txBody>
      </p:sp>
      <p:sp>
        <p:nvSpPr>
          <p:cNvPr id="61" name="Text 50"/>
          <p:cNvSpPr/>
          <p:nvPr/>
        </p:nvSpPr>
        <p:spPr>
          <a:xfrm>
            <a:off x="649224" y="42245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target does not answer, the change waits in the broker.</a:t>
            </a:r>
            <a:endParaRPr lang="en-US" sz="780" dirty="0"/>
          </a:p>
        </p:txBody>
      </p:sp>
      <p:sp>
        <p:nvSpPr>
          <p:cNvPr id="62" name="Shape 51"/>
          <p:cNvSpPr/>
          <p:nvPr/>
        </p:nvSpPr>
        <p:spPr>
          <a:xfrm>
            <a:off x="3310128" y="3950208"/>
            <a:ext cx="2542032" cy="658368"/>
          </a:xfrm>
          <a:prstGeom prst="roundRect">
            <a:avLst>
              <a:gd name="adj" fmla="val 972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3" name="Text 52"/>
          <p:cNvSpPr/>
          <p:nvPr/>
        </p:nvSpPr>
        <p:spPr>
          <a:xfrm>
            <a:off x="3456432" y="4005072"/>
            <a:ext cx="2286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Checkpoint</a:t>
            </a:r>
            <a:endParaRPr lang="en-US" sz="1000" dirty="0"/>
          </a:p>
        </p:txBody>
      </p:sp>
      <p:sp>
        <p:nvSpPr>
          <p:cNvPr id="64" name="Text 53"/>
          <p:cNvSpPr/>
          <p:nvPr/>
        </p:nvSpPr>
        <p:spPr>
          <a:xfrm>
            <a:off x="3456432" y="42245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subscription knows exactly where it stands.</a:t>
            </a:r>
            <a:endParaRPr lang="en-US" sz="780" dirty="0"/>
          </a:p>
        </p:txBody>
      </p:sp>
      <p:sp>
        <p:nvSpPr>
          <p:cNvPr id="65" name="Shape 54"/>
          <p:cNvSpPr/>
          <p:nvPr/>
        </p:nvSpPr>
        <p:spPr>
          <a:xfrm>
            <a:off x="6117336" y="3950208"/>
            <a:ext cx="2542032" cy="658368"/>
          </a:xfrm>
          <a:prstGeom prst="roundRect">
            <a:avLst>
              <a:gd name="adj" fmla="val 972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6" name="Text 55"/>
          <p:cNvSpPr/>
          <p:nvPr/>
        </p:nvSpPr>
        <p:spPr>
          <a:xfrm>
            <a:off x="6263640" y="4005072"/>
            <a:ext cx="22860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</a:t>
            </a:r>
            <a:endParaRPr lang="en-US" sz="1000" dirty="0"/>
          </a:p>
        </p:txBody>
      </p:sp>
      <p:sp>
        <p:nvSpPr>
          <p:cNvPr id="67" name="Text 56"/>
          <p:cNvSpPr/>
          <p:nvPr/>
        </p:nvSpPr>
        <p:spPr>
          <a:xfrm>
            <a:off x="6263640" y="42245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target is back, the backlog is applied on its own.</a:t>
            </a:r>
            <a:endParaRPr lang="en-US" sz="780" dirty="0"/>
          </a:p>
        </p:txBody>
      </p:sp>
      <p:sp>
        <p:nvSpPr>
          <p:cNvPr id="68" name="Text 57"/>
          <p:cNvSpPr/>
          <p:nvPr/>
        </p:nvSpPr>
        <p:spPr>
          <a:xfrm>
            <a:off x="502920" y="4590288"/>
            <a:ext cx="8138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The same subscription is duplicated onto each target: one source, many consumers.</a:t>
            </a:r>
            <a:endParaRPr lang="en-US" sz="800" dirty="0"/>
          </a:p>
        </p:txBody>
      </p:sp>
      <p:sp>
        <p:nvSpPr>
          <p:cNvPr id="69" name="Text 5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nucleus exit to the target, in three steps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98448"/>
            <a:ext cx="2651760" cy="178308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adasync/ppt/screens/origen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44168"/>
            <a:ext cx="2560320" cy="14401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" y="1389888"/>
            <a:ext cx="310896" cy="310896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7" name="Text 4"/>
          <p:cNvSpPr/>
          <p:nvPr/>
        </p:nvSpPr>
        <p:spPr>
          <a:xfrm>
            <a:off x="612648" y="138988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12648" y="3200400"/>
            <a:ext cx="24323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12648" y="3474720"/>
            <a:ext cx="24323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Adabas file, its dictionary and the pipe the changes travel through.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3172968" y="2011680"/>
            <a:ext cx="73152" cy="274320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1" name="Shape 8"/>
          <p:cNvSpPr/>
          <p:nvPr/>
        </p:nvSpPr>
        <p:spPr>
          <a:xfrm>
            <a:off x="3246120" y="1298448"/>
            <a:ext cx="2651760" cy="178308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12" name="Image 1" descr="/data/ns/nssuite/nsadasync/ppt/screens/suscripcion-mape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0" y="1344168"/>
            <a:ext cx="2560320" cy="144018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355848" y="1389888"/>
            <a:ext cx="310896" cy="310896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4" name="Text 10"/>
          <p:cNvSpPr/>
          <p:nvPr/>
        </p:nvSpPr>
        <p:spPr>
          <a:xfrm>
            <a:off x="3355848" y="138988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355848" y="3200400"/>
            <a:ext cx="24323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3355848" y="3474720"/>
            <a:ext cx="24323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file → table mapping, with your own fields and computed columns.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5916168" y="2011680"/>
            <a:ext cx="73152" cy="274320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8" name="Shape 14"/>
          <p:cNvSpPr/>
          <p:nvPr/>
        </p:nvSpPr>
        <p:spPr>
          <a:xfrm>
            <a:off x="5989320" y="1298448"/>
            <a:ext cx="2651760" cy="178308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19" name="Image 2" descr="/data/ns/nssuite/nsadasync/ppt/screens/pane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344168"/>
            <a:ext cx="2560320" cy="144018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099048" y="1389888"/>
            <a:ext cx="310896" cy="310896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1" name="Text 16"/>
          <p:cNvSpPr/>
          <p:nvPr/>
        </p:nvSpPr>
        <p:spPr>
          <a:xfrm>
            <a:off x="6099048" y="138988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6099048" y="3200400"/>
            <a:ext cx="24323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6099048" y="3474720"/>
            <a:ext cx="24323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State, queued records, latency and errors of the whole flow, live.</a:t>
            </a:r>
            <a:endParaRPr lang="en-US" sz="900" dirty="0"/>
          </a:p>
        </p:txBody>
      </p:sp>
      <p:sp>
        <p:nvSpPr>
          <p:cNvPr id="24" name="Shape 19"/>
          <p:cNvSpPr/>
          <p:nvPr/>
        </p:nvSpPr>
        <p:spPr>
          <a:xfrm>
            <a:off x="502920" y="420624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685800" y="420624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nightly scripts and no extractors: one nucleus exit, one persistent broker, and the console does the rest.</a:t>
            </a:r>
            <a:endParaRPr lang="en-US" sz="950" dirty="0"/>
          </a:p>
        </p:txBody>
      </p:sp>
      <p:sp>
        <p:nvSpPr>
          <p:cNvPr id="26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an Adabas file to a target table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18872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50 · FNR 106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 CLIENTES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2377440" y="1517904"/>
            <a:ext cx="228600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7" name="Shape 5"/>
          <p:cNvSpPr/>
          <p:nvPr/>
        </p:nvSpPr>
        <p:spPr>
          <a:xfrm>
            <a:off x="2697480" y="1097280"/>
            <a:ext cx="320040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852928" y="117043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852928" y="1481328"/>
            <a:ext cx="1417320" cy="274320"/>
          </a:xfrm>
          <a:prstGeom prst="roundRect">
            <a:avLst>
              <a:gd name="adj" fmla="val 23333"/>
            </a:avLst>
          </a:prstGeom>
          <a:solidFill>
            <a:srgbClr val="F4F8FF"/>
          </a:solidFill>
          <a:ln/>
        </p:spPr>
      </p:sp>
      <p:sp>
        <p:nvSpPr>
          <p:cNvPr id="10" name="Text 8"/>
          <p:cNvSpPr/>
          <p:nvPr/>
        </p:nvSpPr>
        <p:spPr>
          <a:xfrm>
            <a:off x="2852928" y="1481328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 field mapping to target columns</a:t>
            </a:r>
            <a:endParaRPr lang="en-US" sz="640" dirty="0"/>
          </a:p>
        </p:txBody>
      </p:sp>
      <p:sp>
        <p:nvSpPr>
          <p:cNvPr id="11" name="Shape 9"/>
          <p:cNvSpPr/>
          <p:nvPr/>
        </p:nvSpPr>
        <p:spPr>
          <a:xfrm>
            <a:off x="4334256" y="1481328"/>
            <a:ext cx="1417320" cy="274320"/>
          </a:xfrm>
          <a:prstGeom prst="roundRect">
            <a:avLst>
              <a:gd name="adj" fmla="val 23333"/>
            </a:avLst>
          </a:prstGeom>
          <a:solidFill>
            <a:srgbClr val="F4F8FF"/>
          </a:solidFill>
          <a:ln/>
        </p:spPr>
      </p:sp>
      <p:sp>
        <p:nvSpPr>
          <p:cNvPr id="12" name="Text 10"/>
          <p:cNvSpPr/>
          <p:nvPr/>
        </p:nvSpPr>
        <p:spPr>
          <a:xfrm>
            <a:off x="4334256" y="1481328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 groups: json or child tables</a:t>
            </a:r>
            <a:endParaRPr lang="en-US" sz="640" dirty="0"/>
          </a:p>
        </p:txBody>
      </p:sp>
      <p:sp>
        <p:nvSpPr>
          <p:cNvPr id="13" name="Shape 11"/>
          <p:cNvSpPr/>
          <p:nvPr/>
        </p:nvSpPr>
        <p:spPr>
          <a:xfrm>
            <a:off x="2852928" y="1810512"/>
            <a:ext cx="1417320" cy="274320"/>
          </a:xfrm>
          <a:prstGeom prst="roundRect">
            <a:avLst>
              <a:gd name="adj" fmla="val 23333"/>
            </a:avLst>
          </a:prstGeom>
          <a:solidFill>
            <a:srgbClr val="F4F8FF"/>
          </a:solidFill>
          <a:ln/>
        </p:spPr>
      </p:sp>
      <p:sp>
        <p:nvSpPr>
          <p:cNvPr id="14" name="Text 12"/>
          <p:cNvSpPr/>
          <p:nvPr/>
        </p:nvSpPr>
        <p:spPr>
          <a:xfrm>
            <a:off x="2852928" y="1810512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 fields: json, flat or child</a:t>
            </a:r>
            <a:endParaRPr lang="en-US" sz="640" dirty="0"/>
          </a:p>
        </p:txBody>
      </p:sp>
      <p:sp>
        <p:nvSpPr>
          <p:cNvPr id="15" name="Shape 13"/>
          <p:cNvSpPr/>
          <p:nvPr/>
        </p:nvSpPr>
        <p:spPr>
          <a:xfrm>
            <a:off x="4334256" y="1810512"/>
            <a:ext cx="1417320" cy="274320"/>
          </a:xfrm>
          <a:prstGeom prst="roundRect">
            <a:avLst>
              <a:gd name="adj" fmla="val 23333"/>
            </a:avLst>
          </a:prstGeom>
          <a:solidFill>
            <a:srgbClr val="F4F8FF"/>
          </a:solidFill>
          <a:ln/>
        </p:spPr>
      </p:sp>
      <p:sp>
        <p:nvSpPr>
          <p:cNvPr id="16" name="Text 14"/>
          <p:cNvSpPr/>
          <p:nvPr/>
        </p:nvSpPr>
        <p:spPr>
          <a:xfrm>
            <a:off x="4334256" y="1810512"/>
            <a:ext cx="1417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ISN identity with upsert</a:t>
            </a:r>
            <a:endParaRPr lang="en-US" sz="640" dirty="0"/>
          </a:p>
        </p:txBody>
      </p:sp>
      <p:sp>
        <p:nvSpPr>
          <p:cNvPr id="17" name="Shape 15"/>
          <p:cNvSpPr/>
          <p:nvPr/>
        </p:nvSpPr>
        <p:spPr>
          <a:xfrm>
            <a:off x="5943600" y="1517904"/>
            <a:ext cx="228600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8" name="Shape 16"/>
          <p:cNvSpPr/>
          <p:nvPr/>
        </p:nvSpPr>
        <p:spPr>
          <a:xfrm>
            <a:off x="6263640" y="1188720"/>
            <a:ext cx="2377440" cy="914400"/>
          </a:xfrm>
          <a:prstGeom prst="roundRect">
            <a:avLst>
              <a:gd name="adj" fmla="val 8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82512" y="118872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· Table CLIENTES</a:t>
            </a:r>
            <a:endParaRPr lang="en-US" sz="1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2377440"/>
          <a:ext cx="384048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463040"/>
                <a:gridCol w="1188720"/>
              </a:tblGrid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DDM field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Target column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Type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AA001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VARCHAR(120)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AA002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surname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VARCHAR(120)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MESES (MU)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MESES_1 … MESES_8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F24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TEXT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" name="Text 18"/>
          <p:cNvSpPr/>
          <p:nvPr/>
        </p:nvSpPr>
        <p:spPr>
          <a:xfrm>
            <a:off x="502920" y="3611880"/>
            <a:ext cx="38404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State per subscription: ok, queued, no target, error</a:t>
            </a:r>
            <a:endParaRPr lang="en-US" sz="84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Last initial load and how long it took</a:t>
            </a:r>
            <a:endParaRPr lang="en-US" sz="84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Insert, update and delete counters</a:t>
            </a:r>
            <a:endParaRPr lang="en-US" sz="84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Control SEQ: where each flow stands</a:t>
            </a:r>
            <a:endParaRPr lang="en-US" sz="840" dirty="0"/>
          </a:p>
        </p:txBody>
      </p:sp>
      <p:sp>
        <p:nvSpPr>
          <p:cNvPr id="22" name="Shape 19"/>
          <p:cNvSpPr/>
          <p:nvPr/>
        </p:nvSpPr>
        <p:spPr>
          <a:xfrm>
            <a:off x="4663440" y="2331720"/>
            <a:ext cx="4023360" cy="2303145"/>
          </a:xfrm>
          <a:prstGeom prst="roundRect">
            <a:avLst>
              <a:gd name="adj" fmla="val 158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3" name="Image 0" descr="/data/ns/nssuite/nsadasync/ppt/screens/suscripcion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9160" y="2377440"/>
            <a:ext cx="3931920" cy="2211705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-118872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+ STREAMING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load first, the live stream after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777240" y="1627632"/>
            <a:ext cx="7589520" cy="0"/>
          </a:xfrm>
          <a:prstGeom prst="line">
            <a:avLst/>
          </a:prstGeom>
          <a:noFill/>
          <a:ln w="254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12164" y="1481328"/>
            <a:ext cx="292608" cy="29260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1312164" y="14813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66928" y="9601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+ DDL preview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66928" y="1901952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Fields are validated against the dictionary and the DDL is previewed without running it.</a:t>
            </a:r>
            <a:endParaRPr lang="en-US" sz="780" dirty="0"/>
          </a:p>
        </p:txBody>
      </p:sp>
      <p:sp>
        <p:nvSpPr>
          <p:cNvPr id="10" name="Shape 8"/>
          <p:cNvSpPr/>
          <p:nvPr/>
        </p:nvSpPr>
        <p:spPr>
          <a:xfrm>
            <a:off x="3396996" y="1481328"/>
            <a:ext cx="292608" cy="29260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396996" y="14813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651760" y="9601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Ensure table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651760" y="1901952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Creates the parent table, child tables and indexes on the target.</a:t>
            </a:r>
            <a:endParaRPr lang="en-US" sz="780" dirty="0"/>
          </a:p>
        </p:txBody>
      </p:sp>
      <p:sp>
        <p:nvSpPr>
          <p:cNvPr id="14" name="Shape 12"/>
          <p:cNvSpPr/>
          <p:nvPr/>
        </p:nvSpPr>
        <p:spPr>
          <a:xfrm>
            <a:off x="5481828" y="1481328"/>
            <a:ext cx="292608" cy="29260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5481828" y="14813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736592" y="9601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load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736592" y="1901952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merge, empty or drop modes, with per-target capacity limits.</a:t>
            </a:r>
            <a:endParaRPr lang="en-US" sz="780" dirty="0"/>
          </a:p>
        </p:txBody>
      </p:sp>
      <p:sp>
        <p:nvSpPr>
          <p:cNvPr id="18" name="Shape 16"/>
          <p:cNvSpPr/>
          <p:nvPr/>
        </p:nvSpPr>
        <p:spPr>
          <a:xfrm>
            <a:off x="7566660" y="1481328"/>
            <a:ext cx="292608" cy="29260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9" name="Text 17"/>
          <p:cNvSpPr/>
          <p:nvPr/>
        </p:nvSpPr>
        <p:spPr>
          <a:xfrm>
            <a:off x="7566660" y="14813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821424" y="960120"/>
            <a:ext cx="1783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streaming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821424" y="1901952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later change is applied instantly and recorded.</a:t>
            </a:r>
            <a:endParaRPr lang="en-US" sz="780" dirty="0"/>
          </a:p>
        </p:txBody>
      </p:sp>
      <p:sp>
        <p:nvSpPr>
          <p:cNvPr id="22" name="Shape 20"/>
          <p:cNvSpPr/>
          <p:nvPr/>
        </p:nvSpPr>
        <p:spPr>
          <a:xfrm>
            <a:off x="502920" y="2743200"/>
            <a:ext cx="4480560" cy="914400"/>
          </a:xfrm>
          <a:prstGeom prst="roundRect">
            <a:avLst>
              <a:gd name="adj" fmla="val 8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283464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high_water_seq checkpoint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85800" y="310896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process is interrupted, the load resumes from the checkpoint: it never starts over.</a:t>
            </a:r>
            <a:endParaRPr lang="en-US" sz="860" dirty="0"/>
          </a:p>
        </p:txBody>
      </p:sp>
      <p:sp>
        <p:nvSpPr>
          <p:cNvPr id="25" name="Shape 23"/>
          <p:cNvSpPr/>
          <p:nvPr/>
        </p:nvSpPr>
        <p:spPr>
          <a:xfrm>
            <a:off x="685800" y="3493008"/>
            <a:ext cx="3931920" cy="146304"/>
          </a:xfrm>
          <a:prstGeom prst="roundRect">
            <a:avLst>
              <a:gd name="adj" fmla="val 25000"/>
            </a:avLst>
          </a:prstGeom>
          <a:solidFill>
            <a:srgbClr val="0A224F"/>
          </a:solidFill>
          <a:ln/>
        </p:spPr>
      </p:sp>
      <p:sp>
        <p:nvSpPr>
          <p:cNvPr id="26" name="Shape 24"/>
          <p:cNvSpPr/>
          <p:nvPr/>
        </p:nvSpPr>
        <p:spPr>
          <a:xfrm>
            <a:off x="685800" y="3493008"/>
            <a:ext cx="2468880" cy="146304"/>
          </a:xfrm>
          <a:prstGeom prst="roundRect">
            <a:avLst>
              <a:gd name="adj" fmla="val 25000"/>
            </a:avLst>
          </a:prstGeom>
          <a:solidFill>
            <a:srgbClr val="00B4D8"/>
          </a:solidFill>
          <a:ln/>
        </p:spPr>
      </p:sp>
      <p:sp>
        <p:nvSpPr>
          <p:cNvPr id="27" name="Shape 25"/>
          <p:cNvSpPr/>
          <p:nvPr/>
        </p:nvSpPr>
        <p:spPr>
          <a:xfrm>
            <a:off x="502920" y="3840480"/>
            <a:ext cx="4480560" cy="822960"/>
          </a:xfrm>
          <a:prstGeom prst="roundRect">
            <a:avLst>
              <a:gd name="adj" fmla="val 7778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5800" y="384048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Before queuing a load, the target is pinged and the source is checked: if either is down the load is rejected instead of dying halfway.</a:t>
            </a:r>
            <a:endParaRPr lang="en-US" sz="820" dirty="0"/>
          </a:p>
        </p:txBody>
      </p:sp>
      <p:sp>
        <p:nvSpPr>
          <p:cNvPr id="29" name="Shape 27"/>
          <p:cNvSpPr/>
          <p:nvPr/>
        </p:nvSpPr>
        <p:spPr>
          <a:xfrm>
            <a:off x="5212080" y="2651760"/>
            <a:ext cx="3474720" cy="1994535"/>
          </a:xfrm>
          <a:prstGeom prst="roundRect">
            <a:avLst>
              <a:gd name="adj" fmla="val 18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0" name="Image 0" descr="/data/ns/nssuite/nsadasync/ppt/screens/carga-inici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7800" y="2697480"/>
            <a:ext cx="3383280" cy="1903095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5257800" y="4692015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load wizard: one job with its state, its duration and its record rate.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 CHANGES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schema can change: no reload needed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434340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1307592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Adabas changes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58368" y="1563624"/>
            <a:ext cx="40690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field in the file or an updated dictionary: reload the dictionary, add the field to the mapping and «Apply to destination» adds the column to the existing table without touching data, counters or checkpoint. Streaming continues.</a:t>
            </a:r>
            <a:endParaRPr lang="en-US" sz="820" dirty="0"/>
          </a:p>
        </p:txBody>
      </p:sp>
      <p:sp>
        <p:nvSpPr>
          <p:cNvPr id="7" name="Shape 5"/>
          <p:cNvSpPr/>
          <p:nvPr/>
        </p:nvSpPr>
        <p:spPr>
          <a:xfrm>
            <a:off x="502920" y="2286000"/>
            <a:ext cx="434340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359152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· The target changes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2615184"/>
            <a:ext cx="40690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someone adds a column, the upsert respects it. If the table is dropped, the subscription goes «no table» and the worker parks in the broker: recreate it and the backlog resumes. No reload.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502920" y="3337560"/>
            <a:ext cx="434340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3410712"/>
            <a:ext cx="4023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· An unmapped field arrives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58368" y="3666744"/>
            <a:ext cx="40690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apply is rejected with «unmapped fields… check catalog» and the entry goes to the DLQ. Fix the mapping and replay it: no initial load either.</a:t>
            </a:r>
            <a:endParaRPr lang="en-US" sz="820" dirty="0"/>
          </a:p>
        </p:txBody>
      </p:sp>
      <p:sp>
        <p:nvSpPr>
          <p:cNvPr id="13" name="Shape 11"/>
          <p:cNvSpPr/>
          <p:nvPr/>
        </p:nvSpPr>
        <p:spPr>
          <a:xfrm>
            <a:off x="4983480" y="1188720"/>
            <a:ext cx="3703320" cy="2123123"/>
          </a:xfrm>
          <a:prstGeom prst="roundRect">
            <a:avLst>
              <a:gd name="adj" fmla="val 172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4" name="Image 0" descr="/data/ns/nssuite/nsadasync/ppt/screens/suscripcion-mape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0" y="1234440"/>
            <a:ext cx="3611880" cy="2031683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5029200" y="3357563"/>
            <a:ext cx="3611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subscription editor: «Validate fields», «View DDL», «Create table» and «Apply to destination».</a:t>
            </a:r>
            <a:endParaRPr lang="en-US" sz="820" dirty="0"/>
          </a:p>
        </p:txBody>
      </p:sp>
      <p:sp>
        <p:nvSpPr>
          <p:cNvPr id="16" name="Shape 13"/>
          <p:cNvSpPr/>
          <p:nvPr/>
        </p:nvSpPr>
        <p:spPr>
          <a:xfrm>
            <a:off x="502920" y="4279392"/>
            <a:ext cx="8138160" cy="475488"/>
          </a:xfrm>
          <a:prstGeom prst="roundRect">
            <a:avLst>
              <a:gd name="adj" fmla="val 15385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85800" y="4279392"/>
            <a:ext cx="77724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initial load is only the backfill. From then on, the schema evolves without loading again.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RESILIENCE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target goes down, the data waits. Nothing is lost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12648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OK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12648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worker applies the change and advances the checkpoint.</a:t>
            </a:r>
            <a:endParaRPr lang="en-US" sz="760" dirty="0"/>
          </a:p>
        </p:txBody>
      </p:sp>
      <p:sp>
        <p:nvSpPr>
          <p:cNvPr id="7" name="Shape 5"/>
          <p:cNvSpPr/>
          <p:nvPr/>
        </p:nvSpPr>
        <p:spPr>
          <a:xfrm>
            <a:off x="2043684" y="1856232"/>
            <a:ext cx="105156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8" name="Shape 6"/>
          <p:cNvSpPr/>
          <p:nvPr/>
        </p:nvSpPr>
        <p:spPr>
          <a:xfrm>
            <a:off x="2139696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49424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answer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249424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ping fails; the worker parks itself.</a:t>
            </a:r>
            <a:endParaRPr lang="en-US" sz="760" dirty="0"/>
          </a:p>
        </p:txBody>
      </p:sp>
      <p:sp>
        <p:nvSpPr>
          <p:cNvPr id="11" name="Shape 9"/>
          <p:cNvSpPr/>
          <p:nvPr/>
        </p:nvSpPr>
        <p:spPr>
          <a:xfrm>
            <a:off x="3680460" y="1856232"/>
            <a:ext cx="105156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2" name="Shape 10"/>
          <p:cNvSpPr/>
          <p:nvPr/>
        </p:nvSpPr>
        <p:spPr>
          <a:xfrm>
            <a:off x="3776472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86200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Queued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886200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wait in the broker, without polluting the DLQ.</a:t>
            </a:r>
            <a:endParaRPr lang="en-US" sz="760" dirty="0"/>
          </a:p>
        </p:txBody>
      </p:sp>
      <p:sp>
        <p:nvSpPr>
          <p:cNvPr id="15" name="Shape 13"/>
          <p:cNvSpPr/>
          <p:nvPr/>
        </p:nvSpPr>
        <p:spPr>
          <a:xfrm>
            <a:off x="5317236" y="1856232"/>
            <a:ext cx="105156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6" name="Shape 14"/>
          <p:cNvSpPr/>
          <p:nvPr/>
        </p:nvSpPr>
        <p:spPr>
          <a:xfrm>
            <a:off x="5413248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22976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online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522976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target becomes reachable again.</a:t>
            </a:r>
            <a:endParaRPr lang="en-US" sz="760" dirty="0"/>
          </a:p>
        </p:txBody>
      </p:sp>
      <p:sp>
        <p:nvSpPr>
          <p:cNvPr id="19" name="Shape 17"/>
          <p:cNvSpPr/>
          <p:nvPr/>
        </p:nvSpPr>
        <p:spPr>
          <a:xfrm>
            <a:off x="6954012" y="1856232"/>
            <a:ext cx="105156" cy="256032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20" name="Shape 18"/>
          <p:cNvSpPr/>
          <p:nvPr/>
        </p:nvSpPr>
        <p:spPr>
          <a:xfrm>
            <a:off x="7050024" y="1325880"/>
            <a:ext cx="1536192" cy="1325880"/>
          </a:xfrm>
          <a:prstGeom prst="roundRect">
            <a:avLst>
              <a:gd name="adj" fmla="val 5517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59752" y="1453896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159752" y="1837944"/>
            <a:ext cx="131673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E6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backlog is applied in order, without duplicates.</a:t>
            </a:r>
            <a:endParaRPr lang="en-US" sz="760" dirty="0"/>
          </a:p>
        </p:txBody>
      </p:sp>
      <p:sp>
        <p:nvSpPr>
          <p:cNvPr id="23" name="Shape 21"/>
          <p:cNvSpPr/>
          <p:nvPr/>
        </p:nvSpPr>
        <p:spPr>
          <a:xfrm>
            <a:off x="502920" y="2880360"/>
            <a:ext cx="416052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13232" y="3017520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DLQ with replay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13232" y="3364992"/>
            <a:ext cx="37490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apply really fails, the entry goes to the error queue with its reason. It is inspected and retried. No event is ever lost.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892040" y="2880360"/>
            <a:ext cx="3749040" cy="1600200"/>
          </a:xfrm>
          <a:prstGeom prst="roundRect">
            <a:avLst>
              <a:gd name="adj" fmla="val 457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74920" y="3017520"/>
            <a:ext cx="3383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console says it itself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074920" y="3364992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«4 not reachable – the changes are queued in the broker: ELADEMO, MARIADEMO, MSDEMO, kafdemo».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118872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 AND OPERATIONS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production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4081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worker per subscription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7373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Isolation: a slow target never blocks the others.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2801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081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200 with fsync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74720" y="17373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Persisted on disk per batch: nothing is lost on restart.</a:t>
            </a:r>
            <a:endParaRPr lang="en-US" sz="880" dirty="0"/>
          </a:p>
        </p:txBody>
      </p:sp>
      <p:sp>
        <p:nvSpPr>
          <p:cNvPr id="11" name="Shape 9"/>
          <p:cNvSpPr/>
          <p:nvPr/>
        </p:nvSpPr>
        <p:spPr>
          <a:xfrm>
            <a:off x="6117336" y="12801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81928" y="14081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GB / 72 h retention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281928" y="17373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broker bounds the disk; purge by topic and by age.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2920" y="26517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7512" y="27797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max_loads per target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67512" y="31089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Loads are serialised or parallelised per target.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3310128" y="26517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74720" y="27797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max_records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74720" y="31089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record limit per load, for tests and migrations.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6117336" y="2651760"/>
            <a:ext cx="2542032" cy="1207008"/>
          </a:xfrm>
          <a:prstGeom prst="roundRect">
            <a:avLst>
              <a:gd name="adj" fmla="val 530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81928" y="2779776"/>
            <a:ext cx="2240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Checkpoints per subscription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281928" y="31089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one knows where it stands and resumes without repeats.</a:t>
            </a:r>
            <a:endParaRPr lang="en-US" sz="880" dirty="0"/>
          </a:p>
        </p:txBody>
      </p:sp>
      <p:sp>
        <p:nvSpPr>
          <p:cNvPr id="23" name="Shape 21"/>
          <p:cNvSpPr/>
          <p:nvPr/>
        </p:nvSpPr>
        <p:spPr>
          <a:xfrm>
            <a:off x="502920" y="4114800"/>
            <a:ext cx="8138160" cy="548640"/>
          </a:xfrm>
          <a:prstGeom prst="roundRect">
            <a:avLst>
              <a:gd name="adj" fmla="val 1333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411480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exit no bloquea · El broker persiste por lote · Cada suscripción se recupera sola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state on a single screen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5303520" cy="3023235"/>
          </a:xfrm>
          <a:prstGeom prst="roundRect">
            <a:avLst>
              <a:gd name="adj" fmla="val 121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adasync/ppt/screens/pan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143000"/>
            <a:ext cx="5212080" cy="29317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89320" y="1234440"/>
            <a:ext cx="2697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Sources and targets with their state and latency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Initial loads running and queued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State of every subscription: ok, no target, queued, error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Streaming totals of insert, update and delete</a:t>
            </a:r>
            <a:endParaRPr lang="en-US" sz="9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Change volume and queued records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502920" y="4224528"/>
            <a:ext cx="1975104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4224528"/>
            <a:ext cx="197510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Queued per subscription</a:t>
            </a:r>
            <a:endParaRPr lang="en-US" sz="840" dirty="0"/>
          </a:p>
        </p:txBody>
      </p:sp>
      <p:sp>
        <p:nvSpPr>
          <p:cNvPr id="9" name="Shape 6"/>
          <p:cNvSpPr/>
          <p:nvPr/>
        </p:nvSpPr>
        <p:spPr>
          <a:xfrm>
            <a:off x="2587752" y="4224528"/>
            <a:ext cx="1975104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/>
        </p:spPr>
      </p:sp>
      <p:sp>
        <p:nvSpPr>
          <p:cNvPr id="10" name="Text 7"/>
          <p:cNvSpPr/>
          <p:nvPr/>
        </p:nvSpPr>
        <p:spPr>
          <a:xfrm>
            <a:off x="2587752" y="4224528"/>
            <a:ext cx="197510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volume</a:t>
            </a:r>
            <a:endParaRPr lang="en-US" sz="840" dirty="0"/>
          </a:p>
        </p:txBody>
      </p:sp>
      <p:sp>
        <p:nvSpPr>
          <p:cNvPr id="11" name="Shape 8"/>
          <p:cNvSpPr/>
          <p:nvPr/>
        </p:nvSpPr>
        <p:spPr>
          <a:xfrm>
            <a:off x="4672584" y="4224528"/>
            <a:ext cx="1975104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/>
        </p:spPr>
      </p:sp>
      <p:sp>
        <p:nvSpPr>
          <p:cNvPr id="12" name="Text 9"/>
          <p:cNvSpPr/>
          <p:nvPr/>
        </p:nvSpPr>
        <p:spPr>
          <a:xfrm>
            <a:off x="4672584" y="4224528"/>
            <a:ext cx="197510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Chain health</a:t>
            </a:r>
            <a:endParaRPr lang="en-US" sz="840" dirty="0"/>
          </a:p>
        </p:txBody>
      </p:sp>
      <p:sp>
        <p:nvSpPr>
          <p:cNvPr id="13" name="Shape 10"/>
          <p:cNvSpPr/>
          <p:nvPr/>
        </p:nvSpPr>
        <p:spPr>
          <a:xfrm>
            <a:off x="6757416" y="4224528"/>
            <a:ext cx="1975104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/>
        </p:spPr>
      </p:sp>
      <p:sp>
        <p:nvSpPr>
          <p:cNvPr id="14" name="Text 11"/>
          <p:cNvSpPr/>
          <p:nvPr/>
        </p:nvSpPr>
        <p:spPr>
          <a:xfrm>
            <a:off x="6757416" y="4224528"/>
            <a:ext cx="197510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Latency per target</a:t>
            </a:r>
            <a:endParaRPr lang="en-US" sz="840" dirty="0"/>
          </a:p>
        </p:txBody>
      </p:sp>
      <p:sp>
        <p:nvSpPr>
          <p:cNvPr id="15" name="Text 1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sees what, and everything is recorded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control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67512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RBAC with system roles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Admin, SyncOperators, Viewers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Groups and users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Per-area permissions</a:t>
            </a:r>
            <a:endParaRPr lang="en-US" sz="920" dirty="0"/>
          </a:p>
        </p:txBody>
      </p:sp>
      <p:sp>
        <p:nvSpPr>
          <p:cNvPr id="8" name="Shape 6"/>
          <p:cNvSpPr/>
          <p:nvPr/>
        </p:nvSpPr>
        <p:spPr>
          <a:xfrm>
            <a:off x="3310128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Automation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474720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Machine tokens nstm_...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Scope per subscription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Configurable expiry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CIDR allowlist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6117336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Traceability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81928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Audit of every action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User and client IP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Per-subscription log</a:t>
            </a:r>
            <a:endParaRPr lang="en-US" sz="92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Configurable retention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502920" y="384048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840480"/>
            <a:ext cx="7772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database 0700 · bcrypt · JWT HS256 · CSP headers · reverse proxy with HTTPS</a:t>
            </a:r>
            <a:endParaRPr lang="en-US" sz="92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291840"/>
            <a:ext cx="3291840" cy="329184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CASES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pays off from day 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362456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and BI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1709928"/>
            <a:ext cx="3611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Oracle, PostgreSQL or MySQL feed reporting live, with no nightly loads and no intermediate files.</a:t>
            </a:r>
            <a:endParaRPr lang="en-US" sz="930" dirty="0"/>
          </a:p>
        </p:txBody>
      </p:sp>
      <p:sp>
        <p:nvSpPr>
          <p:cNvPr id="8" name="Shape 6"/>
          <p:cNvSpPr/>
          <p:nvPr/>
        </p:nvSpPr>
        <p:spPr>
          <a:xfrm>
            <a:off x="4663440" y="1234440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1362456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streaming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846320" y="1709928"/>
            <a:ext cx="3611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Kafka receives one topic per table, keyed by ISN, with tombstones on delete: it converges with compaction.</a:t>
            </a:r>
            <a:endParaRPr lang="en-US" sz="930" dirty="0"/>
          </a:p>
        </p:txBody>
      </p:sp>
      <p:sp>
        <p:nvSpPr>
          <p:cNvPr id="11" name="Shape 9"/>
          <p:cNvSpPr/>
          <p:nvPr/>
        </p:nvSpPr>
        <p:spPr>
          <a:xfrm>
            <a:off x="502920" y="2715768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28437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text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5800" y="3191256"/>
            <a:ext cx="3611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Elasticsearch keeps one index per table, created during the load and fed live.</a:t>
            </a:r>
            <a:endParaRPr lang="en-US" sz="930" dirty="0"/>
          </a:p>
        </p:txBody>
      </p:sp>
      <p:sp>
        <p:nvSpPr>
          <p:cNvPr id="14" name="Shape 12"/>
          <p:cNvSpPr/>
          <p:nvPr/>
        </p:nvSpPr>
        <p:spPr>
          <a:xfrm>
            <a:off x="4663440" y="2715768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46320" y="28437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applications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846320" y="3191256"/>
            <a:ext cx="3611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MongoDB and SQL Server receive documents and rows that feed APIs and applications without touching the nucleus.</a:t>
            </a:r>
            <a:endParaRPr lang="en-US" sz="930" dirty="0"/>
          </a:p>
        </p:txBody>
      </p:sp>
      <p:sp>
        <p:nvSpPr>
          <p:cNvPr id="17" name="Text 15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A single source can feed several targets at once: duplicate the subscription onto the target you need.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zero to data in the target, in three steps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9616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961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80160" y="1408176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Enable the exit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80160" y="1719072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libnsadasync.so and set ADAUEX_4, USEREXITS=4, LOGGING=(CB) and LOGRB in the nucleus.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502920" y="2304288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23744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52374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80160" y="2432304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the source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0160" y="2743200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nsddm2file JSON dictionary and the pipe_path of the source row.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2920" y="3328416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47872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4787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3456432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Targets and subscriptions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80160" y="3767328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target with ping and test, ensure-table, initial load and streaming.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962656"/>
          </a:xfrm>
          <a:prstGeom prst="roundRect">
            <a:avLst>
              <a:gd name="adj" fmla="val 262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44752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053328" y="1810512"/>
            <a:ext cx="24231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Linux (RHEL 8 / 9)</a:t>
            </a:r>
            <a:endParaRPr lang="en-US" sz="94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Adabas Open Systems with CLOG and LOGRB</a:t>
            </a:r>
            <a:endParaRPr lang="en-US" sz="94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JSON dictionary per source (≤ 8 MiB)</a:t>
            </a:r>
            <a:endParaRPr lang="en-US" sz="94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Reverse proxy with HTTPS in production</a:t>
            </a:r>
            <a:endParaRPr lang="en-US" sz="94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Web console on port 11035</a:t>
            </a:r>
            <a:endParaRPr lang="en-US" sz="940" dirty="0"/>
          </a:p>
        </p:txBody>
      </p:sp>
      <p:sp>
        <p:nvSpPr>
          <p:cNvPr id="22" name="Shape 20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70832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nsadasync init ./data   →   nsadasync start ./data   →   web console :11035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questions we hear most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we have to stop the nucleus?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The exit writes one frame per record with a single non-blocking writev. With no reader it dumps to the journal and carries on.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 the target goes down?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changes queue in the broker and are applied when it is back. The DLQ only records real apply failures.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deletes?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travel without after-image: they are applied by ISN, without decoding the record image.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MU and PE handled?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JSON (default) or as normalised child tables, resolved the same way in the DDL, the load and the apply.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handle large loads?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initial load in batches with resumable checkpoints and per-target capacity limits (max_loads).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I monitor?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Source, target, states, queued records, latency, DLQ and auditing; the broker exposes offsets and checkpoints.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Adabas data,</a:t>
            </a:r>
            <a:endParaRPr lang="en-US" sz="32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wherever you need it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NSAdaSync with your own files: we set it up and watch it run on your data.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Guided demo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 in your environment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talk about your case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support@nacarsoft.com</a:t>
            </a:r>
            <a:endParaRPr lang="en-US" sz="1050" dirty="0"/>
          </a:p>
        </p:txBody>
      </p:sp>
      <p:pic>
        <p:nvPicPr>
          <p:cNvPr id="13" name="Image 0" descr="/data/ns/nssuite/nsadasync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nsadasync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2026-10-19T15:41:22Z</dcterms:created>
  <dcterms:modified xsi:type="dcterms:W3CDTF">2026-10-19T15:41:22Z</dcterms:modified>
</cp:coreProperties>
</file>