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035040" y="-1463040"/>
            <a:ext cx="4937760" cy="4937760"/>
          </a:xfrm>
          <a:prstGeom prst="ellipse">
            <a:avLst/>
          </a:prstGeom>
          <a:solidFill>
            <a:srgbClr val="7B2CBF">
              <a:alpha val="1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645920" y="2926080"/>
            <a:ext cx="3291840" cy="3291840"/>
          </a:xfrm>
          <a:prstGeom prst="ellipse">
            <a:avLst/>
          </a:prstGeom>
          <a:solidFill>
            <a:srgbClr val="1A4FD1">
              <a:alpha val="16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· CARGA MASIVA ADABAS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658368"/>
            <a:ext cx="4937760" cy="1965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Cargue sus datos</a:t>
            </a:r>
            <a:endParaRPr lang="en-US" sz="26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 Adabas sin</a:t>
            </a:r>
            <a:endParaRPr lang="en-US" sz="26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escribir a mano.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502920" y="2724912"/>
            <a:ext cx="475488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2000"/>
              </a:lnSpc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nsadaloader carga registros desde JSON, CSV, TSV o XML directamente en sus ficheros Adabas: STORE, UPDATE y DELETE, con campos MU, grupos PE y control por lotes.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3767328"/>
            <a:ext cx="2331720" cy="402336"/>
          </a:xfrm>
          <a:prstGeom prst="roundRect">
            <a:avLst>
              <a:gd name="adj" fmla="val 13636"/>
            </a:avLst>
          </a:prstGeom>
          <a:solidFill>
            <a:srgbClr val="00B4D8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3767328"/>
            <a:ext cx="233172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 FUNCIONALIDADES  →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02920" y="4334256"/>
            <a:ext cx="4754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STORE · UPDATE · DELETE · JSON · CSV · XML · Lotes configurables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715000" y="1051560"/>
            <a:ext cx="2926080" cy="2743200"/>
          </a:xfrm>
          <a:prstGeom prst="roundRect">
            <a:avLst>
              <a:gd name="adj" fmla="val 2000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766560" y="1668780"/>
            <a:ext cx="707746" cy="342900"/>
          </a:xfrm>
          <a:prstGeom prst="roundRect">
            <a:avLst>
              <a:gd name="adj" fmla="val 8000"/>
            </a:avLst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flipV="1">
            <a:off x="7013448" y="1325880"/>
            <a:ext cx="213970" cy="329184"/>
          </a:xfrm>
          <a:prstGeom prst="downArrow">
            <a:avLst/>
          </a:prstGeom>
          <a:solidFill>
            <a:srgbClr val="00B4D8"/>
          </a:solidFill>
          <a:ln/>
        </p:spPr>
      </p:sp>
      <p:sp>
        <p:nvSpPr>
          <p:cNvPr id="13" name="Text 11"/>
          <p:cNvSpPr/>
          <p:nvPr/>
        </p:nvSpPr>
        <p:spPr>
          <a:xfrm>
            <a:off x="5897880" y="210312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JSON · CSV · XML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5897880" y="2377440"/>
            <a:ext cx="2560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autodetección por extensión</a:t>
            </a:r>
            <a:endParaRPr lang="en-US" sz="800" dirty="0"/>
          </a:p>
        </p:txBody>
      </p:sp>
      <p:sp>
        <p:nvSpPr>
          <p:cNvPr id="15" name="Shape 13"/>
          <p:cNvSpPr/>
          <p:nvPr/>
        </p:nvSpPr>
        <p:spPr>
          <a:xfrm>
            <a:off x="7013448" y="2852928"/>
            <a:ext cx="310896" cy="292608"/>
          </a:xfrm>
          <a:prstGeom prst="downArrow">
            <a:avLst/>
          </a:prstGeom>
          <a:solidFill>
            <a:srgbClr val="00B4D8"/>
          </a:solidFill>
          <a:ln/>
        </p:spPr>
      </p:sp>
      <p:sp>
        <p:nvSpPr>
          <p:cNvPr id="16" name="Text 14"/>
          <p:cNvSpPr/>
          <p:nvPr/>
        </p:nvSpPr>
        <p:spPr>
          <a:xfrm>
            <a:off x="5897880" y="32004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Fichero Adabas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897880" y="347472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STORE, UPDATE o DELETE</a:t>
            </a:r>
            <a:endParaRPr lang="en-US" sz="800" dirty="0"/>
          </a:p>
        </p:txBody>
      </p:sp>
      <p:pic>
        <p:nvPicPr>
          <p:cNvPr id="18" name="Image 0" descr="/data/ns/nssuite/nsadaloader/ppt/logo-nsadaload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2120" y="3977640"/>
            <a:ext cx="457200" cy="457200"/>
          </a:xfrm>
          <a:prstGeom prst="rect">
            <a:avLst/>
          </a:prstGeom>
        </p:spPr>
      </p:pic>
      <p:pic>
        <p:nvPicPr>
          <p:cNvPr id="19" name="Image 1" descr="/data/ns/nssuite/ns/ppt/lib/assets/logo-nacarsoft-horizontal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3488" y="274320"/>
            <a:ext cx="1298448" cy="502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PROBLEMA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Cargar datos a mano no escala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1371600"/>
            <a:ext cx="8138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2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fichero nuevo que hay que cargar significa el mismo trabajo: un programa, una transacción, una lista de errores y dos días de pruebas.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02920" y="2148840"/>
            <a:ext cx="2615184" cy="2148840"/>
          </a:xfrm>
          <a:prstGeom prst="roundRect">
            <a:avLst>
              <a:gd name="adj" fmla="val 255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04088" y="2359152"/>
            <a:ext cx="384048" cy="384048"/>
          </a:xfrm>
          <a:prstGeom prst="ellipse">
            <a:avLst/>
          </a:prstGeom>
          <a:solidFill>
            <a:srgbClr val="EF4444">
              <a:alpha val="85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704088" y="2432304"/>
            <a:ext cx="384048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685800" y="2880360"/>
            <a:ext cx="2249424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Carga caso a caso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685800" y="3364992"/>
            <a:ext cx="2249424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desarrollo por cada fichero, cada formato y cada casuística, sin reutilizar nada.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3374136" y="2148840"/>
            <a:ext cx="2615184" cy="2148840"/>
          </a:xfrm>
          <a:prstGeom prst="roundRect">
            <a:avLst>
              <a:gd name="adj" fmla="val 255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575304" y="2359152"/>
            <a:ext cx="384048" cy="384048"/>
          </a:xfrm>
          <a:prstGeom prst="ellipse">
            <a:avLst/>
          </a:prstGeom>
          <a:solidFill>
            <a:srgbClr val="EF4444">
              <a:alpha val="85000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3575304" y="2432304"/>
            <a:ext cx="384048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557016" y="2880360"/>
            <a:ext cx="2249424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Errores que sólo aparecen en producción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3557016" y="3364992"/>
            <a:ext cx="2249424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Campos truncados, MU que no encajan, transacciones que se quedan a medias.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6245352" y="2148840"/>
            <a:ext cx="2615184" cy="2148840"/>
          </a:xfrm>
          <a:prstGeom prst="roundRect">
            <a:avLst>
              <a:gd name="adj" fmla="val 255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446520" y="2359152"/>
            <a:ext cx="384048" cy="384048"/>
          </a:xfrm>
          <a:prstGeom prst="ellipse">
            <a:avLst/>
          </a:prstGeom>
          <a:solidFill>
            <a:srgbClr val="EF4444">
              <a:alpha val="85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6446520" y="2432304"/>
            <a:ext cx="384048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6428232" y="2880360"/>
            <a:ext cx="2249424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trazabilidad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6428232" y="3364992"/>
            <a:ext cx="2249424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fichero cargado a medias y ni un log que explique qué pasó.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502920" y="4462272"/>
            <a:ext cx="8138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nsadaloader convierte la carga en un proceso repetible, con simulación previa y traza de cada registro.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nsadaloader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QUÉ 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cargador masivo Adabas, de Nacarsoft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481328"/>
            <a:ext cx="502920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nsadaloader lee un fichero de entrada, lo valida contra el DDM y escribe los registros en Adabas dentro de transacciones por lotes, con la traza de cada operación.</a:t>
            </a:r>
            <a:endParaRPr lang="en-US" sz="1150" dirty="0"/>
          </a:p>
          <a:p>
            <a:pPr indent="0" marL="0">
              <a:lnSpc>
                <a:spcPct val="140000"/>
              </a:lnSpc>
              <a:buNone/>
            </a:pPr>
            <a:endParaRPr lang="en-US" sz="115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Maneja STORE, UPDATE y DELETE, campos MU, grupos PE y nombres DDM lógicos. Con -dry-run ve exactamente lo que va a hacer antes de tocar el núcleo.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02920" y="3657600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12648" y="3785616"/>
            <a:ext cx="13716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612648" y="4133088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formatos de entrada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240280" y="3657600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350008" y="3785616"/>
            <a:ext cx="13716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2350008" y="4133088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operaciones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3977640" y="3657600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087368" y="3785616"/>
            <a:ext cx="13716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4087368" y="4133088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traza completa</a:t>
            </a:r>
            <a:endParaRPr lang="en-US" sz="800" dirty="0"/>
          </a:p>
        </p:txBody>
      </p:sp>
      <p:sp>
        <p:nvSpPr>
          <p:cNvPr id="14" name="Shape 12"/>
          <p:cNvSpPr/>
          <p:nvPr/>
        </p:nvSpPr>
        <p:spPr>
          <a:xfrm>
            <a:off x="5852160" y="1234440"/>
            <a:ext cx="2788920" cy="3337560"/>
          </a:xfrm>
          <a:prstGeom prst="roundRect">
            <a:avLst>
              <a:gd name="adj" fmla="val 1967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903720" y="1792224"/>
            <a:ext cx="589788" cy="283464"/>
          </a:xfrm>
          <a:prstGeom prst="roundRect">
            <a:avLst>
              <a:gd name="adj" fmla="val 9677"/>
            </a:avLst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 flipV="1">
            <a:off x="7109460" y="1508760"/>
            <a:ext cx="178308" cy="272125"/>
          </a:xfrm>
          <a:prstGeom prst="downArrow">
            <a:avLst/>
          </a:prstGeom>
          <a:solidFill>
            <a:srgbClr val="00B4D8"/>
          </a:solidFill>
          <a:ln/>
        </p:spPr>
      </p:sp>
      <p:sp>
        <p:nvSpPr>
          <p:cNvPr id="17" name="Text 15"/>
          <p:cNvSpPr/>
          <p:nvPr/>
        </p:nvSpPr>
        <p:spPr>
          <a:xfrm>
            <a:off x="6035040" y="2240280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nsadaloader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6035040" y="2615184"/>
            <a:ext cx="2423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Fichero → Adabas, con control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6053328" y="3017520"/>
            <a:ext cx="237744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JSON, CSV, TSV y XML con autodetección</a:t>
            </a:r>
            <a:endParaRPr lang="en-US" sz="86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STORE, UPDATE y DELETE en lote</a:t>
            </a:r>
            <a:endParaRPr lang="en-US" sz="86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Campos MU y grupos PE nativos</a:t>
            </a:r>
            <a:endParaRPr lang="en-US" sz="86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-dry-run: simula antes de escribir</a:t>
            </a:r>
            <a:endParaRPr lang="en-US" sz="860" dirty="0"/>
          </a:p>
        </p:txBody>
      </p:sp>
      <p:sp>
        <p:nvSpPr>
          <p:cNvPr id="20" name="Text 18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nsadaloader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CÓMO FUNCIONA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 fichero de entrada al núcleo, con control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1298448"/>
            <a:ext cx="8138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Validación previa, transacción por lote y traza: nada se escribe a ciegas.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02920" y="2011680"/>
            <a:ext cx="2468880" cy="2011680"/>
          </a:xfrm>
          <a:prstGeom prst="roundRect">
            <a:avLst>
              <a:gd name="adj" fmla="val 3636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12648" y="2121408"/>
            <a:ext cx="224942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· Lectura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612648" y="2468880"/>
            <a:ext cx="2249424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Autodetección del formato (JSON, CSV, TSV, XML) y carga en memoria por lotes.</a:t>
            </a:r>
            <a:endParaRPr lang="en-US" sz="760" dirty="0"/>
          </a:p>
        </p:txBody>
      </p:sp>
      <p:sp>
        <p:nvSpPr>
          <p:cNvPr id="8" name="Shape 6"/>
          <p:cNvSpPr/>
          <p:nvPr/>
        </p:nvSpPr>
        <p:spPr>
          <a:xfrm>
            <a:off x="3008376" y="3017520"/>
            <a:ext cx="292608" cy="0"/>
          </a:xfrm>
          <a:prstGeom prst="line">
            <a:avLst/>
          </a:prstGeom>
          <a:noFill/>
          <a:ln w="2032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9" name="Shape 7"/>
          <p:cNvSpPr/>
          <p:nvPr/>
        </p:nvSpPr>
        <p:spPr>
          <a:xfrm>
            <a:off x="3337560" y="2011680"/>
            <a:ext cx="2468880" cy="2011680"/>
          </a:xfrm>
          <a:prstGeom prst="roundRect">
            <a:avLst>
              <a:gd name="adj" fmla="val 3636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447288" y="2121408"/>
            <a:ext cx="224942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· Validación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3447288" y="2468880"/>
            <a:ext cx="2249424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Campos comprobados contra el DDM: longitudes, MU, PE y campos obligatorios.</a:t>
            </a:r>
            <a:endParaRPr lang="en-US" sz="760" dirty="0"/>
          </a:p>
        </p:txBody>
      </p:sp>
      <p:sp>
        <p:nvSpPr>
          <p:cNvPr id="12" name="Shape 10"/>
          <p:cNvSpPr/>
          <p:nvPr/>
        </p:nvSpPr>
        <p:spPr>
          <a:xfrm>
            <a:off x="5843016" y="3017520"/>
            <a:ext cx="292608" cy="0"/>
          </a:xfrm>
          <a:prstGeom prst="line">
            <a:avLst/>
          </a:prstGeom>
          <a:noFill/>
          <a:ln w="2032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13" name="Shape 11"/>
          <p:cNvSpPr/>
          <p:nvPr/>
        </p:nvSpPr>
        <p:spPr>
          <a:xfrm>
            <a:off x="6172200" y="2011680"/>
            <a:ext cx="2468880" cy="2011680"/>
          </a:xfrm>
          <a:prstGeom prst="roundRect">
            <a:avLst>
              <a:gd name="adj" fmla="val 3636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81928" y="2121408"/>
            <a:ext cx="224942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· Escritura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281928" y="2468880"/>
            <a:ext cx="2249424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Transacciones de N registros (-batch) con traza por registro y código de salida.</a:t>
            </a:r>
            <a:endParaRPr lang="en-US" sz="760" dirty="0"/>
          </a:p>
        </p:txBody>
      </p:sp>
      <p:sp>
        <p:nvSpPr>
          <p:cNvPr id="16" name="Text 14"/>
          <p:cNvSpPr/>
          <p:nvPr/>
        </p:nvSpPr>
        <p:spPr>
          <a:xfrm>
            <a:off x="502920" y="4315968"/>
            <a:ext cx="8138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 -dry-run no se abre ninguna transacción: ve el plan antes de ejecutarlo.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nsadaloader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766560" y="-1280160"/>
            <a:ext cx="4023360" cy="4023360"/>
          </a:xfrm>
          <a:prstGeom prst="ellipse">
            <a:avLst/>
          </a:prstGeom>
          <a:solidFill>
            <a:srgbClr val="1A4FD1">
              <a:alpha val="14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HERRAMIENTA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cargador, todas las entradas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02920" y="1371600"/>
            <a:ext cx="7863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mismo binario para JSON, CSV, TSV y XML, con autodetección por extensión y validación contra el DDM.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57200" y="2011680"/>
            <a:ext cx="4356781" cy="2423160"/>
          </a:xfrm>
          <a:prstGeom prst="roundRect">
            <a:avLst>
              <a:gd name="adj" fmla="val 150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7" name="Image 0" descr="/data/ns/nssuite/nsadaloader/ppt/screens/hel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57400"/>
            <a:ext cx="4265341" cy="23317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446520" y="2148840"/>
            <a:ext cx="219456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desarrollo a medida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Validación contra el DDM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Transacciones por lote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02920" y="4498848"/>
            <a:ext cx="5623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Salida real de nsadaloader --help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nsadaloader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766560" y="-1280160"/>
            <a:ext cx="4023360" cy="4023360"/>
          </a:xfrm>
          <a:prstGeom prst="ellipse">
            <a:avLst/>
          </a:prstGeom>
          <a:solidFill>
            <a:srgbClr val="1A4FD1">
              <a:alpha val="14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Primero se simula, luego se carga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02920" y="1371600"/>
            <a:ext cx="7863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-dry-run muestra la operación, los valores y el fichero afectado sin abrir ninguna transacción contra el núcleo.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57200" y="2011680"/>
            <a:ext cx="5715000" cy="938723"/>
          </a:xfrm>
          <a:prstGeom prst="roundRect">
            <a:avLst>
              <a:gd name="adj" fmla="val 389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7" name="Image 0" descr="/data/ns/nssuite/nsadaloader/ppt/screens/dryru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57400"/>
            <a:ext cx="5623560" cy="84728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446520" y="2148840"/>
            <a:ext cx="219456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 antes de ejecutar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transacciones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Traza por registro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02920" y="3014411"/>
            <a:ext cx="5623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Salida real de nsadaloader con -dry-run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nsadaloader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FUNCIONALIDADES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 que hace, punto por punto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417320"/>
            <a:ext cx="8138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Pensado para cargas migraciones y pruebas, con el mismo control que en producción.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02920" y="1783080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67512" y="2002536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7" name="Text 5"/>
          <p:cNvSpPr/>
          <p:nvPr/>
        </p:nvSpPr>
        <p:spPr>
          <a:xfrm>
            <a:off x="667512" y="2048256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1069848" y="1865376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Cuatro formatos de entrada</a:t>
            </a:r>
            <a:endParaRPr lang="en-US" sz="960" dirty="0"/>
          </a:p>
        </p:txBody>
      </p:sp>
      <p:sp>
        <p:nvSpPr>
          <p:cNvPr id="9" name="Text 7"/>
          <p:cNvSpPr/>
          <p:nvPr/>
        </p:nvSpPr>
        <p:spPr>
          <a:xfrm>
            <a:off x="1069848" y="2103120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JSON, CSV, TSV y XML con autodetección por extensión, sin configuración.</a:t>
            </a:r>
            <a:endParaRPr lang="en-US" sz="820" dirty="0"/>
          </a:p>
        </p:txBody>
      </p:sp>
      <p:sp>
        <p:nvSpPr>
          <p:cNvPr id="10" name="Shape 8"/>
          <p:cNvSpPr/>
          <p:nvPr/>
        </p:nvSpPr>
        <p:spPr>
          <a:xfrm>
            <a:off x="4736592" y="1783080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901184" y="2002536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12" name="Text 10"/>
          <p:cNvSpPr/>
          <p:nvPr/>
        </p:nvSpPr>
        <p:spPr>
          <a:xfrm>
            <a:off x="4901184" y="2048256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5303520" y="1865376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STORE, UPDATE y DELETE</a:t>
            </a:r>
            <a:endParaRPr lang="en-US" sz="960" dirty="0"/>
          </a:p>
        </p:txBody>
      </p:sp>
      <p:sp>
        <p:nvSpPr>
          <p:cNvPr id="14" name="Text 12"/>
          <p:cNvSpPr/>
          <p:nvPr/>
        </p:nvSpPr>
        <p:spPr>
          <a:xfrm>
            <a:off x="5303520" y="2103120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Inserción, actualización y borrado por ISN en la misma carga.</a:t>
            </a:r>
            <a:endParaRPr lang="en-US" sz="820" dirty="0"/>
          </a:p>
        </p:txBody>
      </p:sp>
      <p:sp>
        <p:nvSpPr>
          <p:cNvPr id="15" name="Shape 13"/>
          <p:cNvSpPr/>
          <p:nvPr/>
        </p:nvSpPr>
        <p:spPr>
          <a:xfrm>
            <a:off x="502920" y="2569464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67512" y="2788920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17" name="Text 15"/>
          <p:cNvSpPr/>
          <p:nvPr/>
        </p:nvSpPr>
        <p:spPr>
          <a:xfrm>
            <a:off x="667512" y="2834640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1069848" y="2651760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Campos MU y grupos PE</a:t>
            </a:r>
            <a:endParaRPr lang="en-US" sz="960" dirty="0"/>
          </a:p>
        </p:txBody>
      </p:sp>
      <p:sp>
        <p:nvSpPr>
          <p:cNvPr id="19" name="Text 17"/>
          <p:cNvSpPr/>
          <p:nvPr/>
        </p:nvSpPr>
        <p:spPr>
          <a:xfrm>
            <a:off x="1069848" y="2889504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Soporte nativo de elementos repetidos y de grupos periódicos, sin trucos.</a:t>
            </a:r>
            <a:endParaRPr lang="en-US" sz="820" dirty="0"/>
          </a:p>
        </p:txBody>
      </p:sp>
      <p:sp>
        <p:nvSpPr>
          <p:cNvPr id="20" name="Shape 18"/>
          <p:cNvSpPr/>
          <p:nvPr/>
        </p:nvSpPr>
        <p:spPr>
          <a:xfrm>
            <a:off x="4736592" y="2569464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901184" y="2788920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22" name="Text 20"/>
          <p:cNvSpPr/>
          <p:nvPr/>
        </p:nvSpPr>
        <p:spPr>
          <a:xfrm>
            <a:off x="4901184" y="2834640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5303520" y="2651760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Simulación (-dry-run)</a:t>
            </a:r>
            <a:endParaRPr lang="en-US" sz="960" dirty="0"/>
          </a:p>
        </p:txBody>
      </p:sp>
      <p:sp>
        <p:nvSpPr>
          <p:cNvPr id="24" name="Text 22"/>
          <p:cNvSpPr/>
          <p:nvPr/>
        </p:nvSpPr>
        <p:spPr>
          <a:xfrm>
            <a:off x="5303520" y="2889504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Veja la operación y sus valores sin ejecutar ninguna transacción.</a:t>
            </a:r>
            <a:endParaRPr lang="en-US" sz="820" dirty="0"/>
          </a:p>
        </p:txBody>
      </p:sp>
      <p:sp>
        <p:nvSpPr>
          <p:cNvPr id="25" name="Shape 23"/>
          <p:cNvSpPr/>
          <p:nvPr/>
        </p:nvSpPr>
        <p:spPr>
          <a:xfrm>
            <a:off x="502920" y="3355848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67512" y="3575304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27" name="Text 25"/>
          <p:cNvSpPr/>
          <p:nvPr/>
        </p:nvSpPr>
        <p:spPr>
          <a:xfrm>
            <a:off x="667512" y="3621024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28" name="Text 26"/>
          <p:cNvSpPr/>
          <p:nvPr/>
        </p:nvSpPr>
        <p:spPr>
          <a:xfrm>
            <a:off x="1069848" y="3438144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Transacciones por lotes</a:t>
            </a:r>
            <a:endParaRPr lang="en-US" sz="960" dirty="0"/>
          </a:p>
        </p:txBody>
      </p:sp>
      <p:sp>
        <p:nvSpPr>
          <p:cNvPr id="29" name="Text 27"/>
          <p:cNvSpPr/>
          <p:nvPr/>
        </p:nvSpPr>
        <p:spPr>
          <a:xfrm>
            <a:off x="1069848" y="3675888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-batch controla el tamaño de cada transacción (100 registros por defecto).</a:t>
            </a:r>
            <a:endParaRPr lang="en-US" sz="820" dirty="0"/>
          </a:p>
        </p:txBody>
      </p:sp>
      <p:sp>
        <p:nvSpPr>
          <p:cNvPr id="30" name="Shape 28"/>
          <p:cNvSpPr/>
          <p:nvPr/>
        </p:nvSpPr>
        <p:spPr>
          <a:xfrm>
            <a:off x="4736592" y="3355848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901184" y="3575304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32" name="Text 30"/>
          <p:cNvSpPr/>
          <p:nvPr/>
        </p:nvSpPr>
        <p:spPr>
          <a:xfrm>
            <a:off x="4901184" y="3621024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33" name="Text 31"/>
          <p:cNvSpPr/>
          <p:nvPr/>
        </p:nvSpPr>
        <p:spPr>
          <a:xfrm>
            <a:off x="5303520" y="3438144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Nombres DDM lógicos</a:t>
            </a:r>
            <a:endParaRPr lang="en-US" sz="960" dirty="0"/>
          </a:p>
        </p:txBody>
      </p:sp>
      <p:sp>
        <p:nvSpPr>
          <p:cNvPr id="34" name="Text 32"/>
          <p:cNvSpPr/>
          <p:nvPr/>
        </p:nvSpPr>
        <p:spPr>
          <a:xfrm>
            <a:off x="5303520" y="3675888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 la configuración de nsddm, los campos se nombran como en el DDM.</a:t>
            </a:r>
            <a:endParaRPr lang="en-US" sz="820" dirty="0"/>
          </a:p>
        </p:txBody>
      </p:sp>
      <p:sp>
        <p:nvSpPr>
          <p:cNvPr id="35" name="Shape 33"/>
          <p:cNvSpPr/>
          <p:nvPr/>
        </p:nvSpPr>
        <p:spPr>
          <a:xfrm>
            <a:off x="502920" y="4142232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67512" y="4361688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37" name="Text 35"/>
          <p:cNvSpPr/>
          <p:nvPr/>
        </p:nvSpPr>
        <p:spPr>
          <a:xfrm>
            <a:off x="667512" y="4407408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38" name="Text 36"/>
          <p:cNvSpPr/>
          <p:nvPr/>
        </p:nvSpPr>
        <p:spPr>
          <a:xfrm>
            <a:off x="1069848" y="4224528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Plantillas con -describe</a:t>
            </a:r>
            <a:endParaRPr lang="en-US" sz="960" dirty="0"/>
          </a:p>
        </p:txBody>
      </p:sp>
      <p:sp>
        <p:nvSpPr>
          <p:cNvPr id="39" name="Text 37"/>
          <p:cNvSpPr/>
          <p:nvPr/>
        </p:nvSpPr>
        <p:spPr>
          <a:xfrm>
            <a:off x="1069848" y="4462272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la estructura del fichero y lee un registro por ISN, en sólo lectura.</a:t>
            </a:r>
            <a:endParaRPr lang="en-US" sz="820" dirty="0"/>
          </a:p>
        </p:txBody>
      </p:sp>
      <p:sp>
        <p:nvSpPr>
          <p:cNvPr id="40" name="Shape 38"/>
          <p:cNvSpPr/>
          <p:nvPr/>
        </p:nvSpPr>
        <p:spPr>
          <a:xfrm>
            <a:off x="4736592" y="4142232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4901184" y="4361688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42" name="Text 40"/>
          <p:cNvSpPr/>
          <p:nvPr/>
        </p:nvSpPr>
        <p:spPr>
          <a:xfrm>
            <a:off x="4901184" y="4407408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43" name="Text 41"/>
          <p:cNvSpPr/>
          <p:nvPr/>
        </p:nvSpPr>
        <p:spPr>
          <a:xfrm>
            <a:off x="5303520" y="4224528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Exportación a JSON</a:t>
            </a:r>
            <a:endParaRPr lang="en-US" sz="960" dirty="0"/>
          </a:p>
        </p:txBody>
      </p:sp>
      <p:sp>
        <p:nvSpPr>
          <p:cNvPr id="44" name="Text 42"/>
          <p:cNvSpPr/>
          <p:nvPr/>
        </p:nvSpPr>
        <p:spPr>
          <a:xfrm>
            <a:off x="5303520" y="4462272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-output vuelca el fichero a JSON: también sirve para extraer y para probar.</a:t>
            </a:r>
            <a:endParaRPr lang="en-US" sz="820" dirty="0"/>
          </a:p>
        </p:txBody>
      </p:sp>
      <p:sp>
        <p:nvSpPr>
          <p:cNvPr id="45" name="Text 43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nsadaloader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OPCIONES CLAVE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 parámetros que se usan todos los días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298448"/>
            <a:ext cx="8138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Combinables entre sí; el resto de banderas están en --help.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02920" y="1737360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9224" y="1847088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-dbid &lt;id&gt;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649224" y="2103120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 de datos Adabas de destino. Obligatorio.</a:t>
            </a:r>
            <a:endParaRPr lang="en-US" sz="810" dirty="0"/>
          </a:p>
        </p:txBody>
      </p:sp>
      <p:sp>
        <p:nvSpPr>
          <p:cNvPr id="8" name="Shape 6"/>
          <p:cNvSpPr/>
          <p:nvPr/>
        </p:nvSpPr>
        <p:spPr>
          <a:xfrm>
            <a:off x="3346704" y="1737360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93008" y="1847088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-fnr &lt;n&gt; | -ddmname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3493008" y="2103120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Fichero por número o por nombre lógico DDM (requiere -config).</a:t>
            </a:r>
            <a:endParaRPr lang="en-US" sz="810" dirty="0"/>
          </a:p>
        </p:txBody>
      </p:sp>
      <p:sp>
        <p:nvSpPr>
          <p:cNvPr id="11" name="Shape 9"/>
          <p:cNvSpPr/>
          <p:nvPr/>
        </p:nvSpPr>
        <p:spPr>
          <a:xfrm>
            <a:off x="6190488" y="1737360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336792" y="1847088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-input &lt;fichero&gt;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6336792" y="2103120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Fichero de entrada: JSON, CSV, TSV o XML.</a:t>
            </a:r>
            <a:endParaRPr lang="en-US" sz="810" dirty="0"/>
          </a:p>
        </p:txBody>
      </p:sp>
      <p:sp>
        <p:nvSpPr>
          <p:cNvPr id="14" name="Shape 12"/>
          <p:cNvSpPr/>
          <p:nvPr/>
        </p:nvSpPr>
        <p:spPr>
          <a:xfrm>
            <a:off x="502920" y="2825496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9224" y="2935224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-set | -data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649224" y="3191256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solo registro como pares o como objeto JSON.</a:t>
            </a:r>
            <a:endParaRPr lang="en-US" sz="810" dirty="0"/>
          </a:p>
        </p:txBody>
      </p:sp>
      <p:sp>
        <p:nvSpPr>
          <p:cNvPr id="17" name="Shape 15"/>
          <p:cNvSpPr/>
          <p:nvPr/>
        </p:nvSpPr>
        <p:spPr>
          <a:xfrm>
            <a:off x="3346704" y="2825496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493008" y="2935224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-dry-run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493008" y="3191256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Simula la operación sin abrir transacción.</a:t>
            </a:r>
            <a:endParaRPr lang="en-US" sz="810" dirty="0"/>
          </a:p>
        </p:txBody>
      </p:sp>
      <p:sp>
        <p:nvSpPr>
          <p:cNvPr id="20" name="Shape 18"/>
          <p:cNvSpPr/>
          <p:nvPr/>
        </p:nvSpPr>
        <p:spPr>
          <a:xfrm>
            <a:off x="6190488" y="2825496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336792" y="2935224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-batch &lt;n&gt;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6336792" y="3191256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Registros por transacción (0 = una sola transacción).</a:t>
            </a:r>
            <a:endParaRPr lang="en-US" sz="810" dirty="0"/>
          </a:p>
        </p:txBody>
      </p:sp>
      <p:sp>
        <p:nvSpPr>
          <p:cNvPr id="23" name="Shape 21"/>
          <p:cNvSpPr/>
          <p:nvPr/>
        </p:nvSpPr>
        <p:spPr>
          <a:xfrm>
            <a:off x="502920" y="3913632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49224" y="4023360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-describe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649224" y="4279392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la estructura del fichero y lee un registro por ISN.</a:t>
            </a:r>
            <a:endParaRPr lang="en-US" sz="810" dirty="0"/>
          </a:p>
        </p:txBody>
      </p:sp>
      <p:sp>
        <p:nvSpPr>
          <p:cNvPr id="26" name="Shape 24"/>
          <p:cNvSpPr/>
          <p:nvPr/>
        </p:nvSpPr>
        <p:spPr>
          <a:xfrm>
            <a:off x="3346704" y="3913632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493008" y="4023360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-output &lt;fichero&gt;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3493008" y="4279392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Exporta el fichero a JSON en lugar de escribir en Adabas.</a:t>
            </a:r>
            <a:endParaRPr lang="en-US" sz="810" dirty="0"/>
          </a:p>
        </p:txBody>
      </p:sp>
      <p:sp>
        <p:nvSpPr>
          <p:cNvPr id="29" name="Text 27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nsadaloader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CASOS DE USO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Dónde se usa en el día a día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417320"/>
            <a:ext cx="8138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 mismos casos que resolvemos con clientes en banca, sanidad y sector público.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02920" y="1965960"/>
            <a:ext cx="1965960" cy="2286000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67512" y="2148840"/>
            <a:ext cx="384048" cy="384048"/>
          </a:xfrm>
          <a:prstGeom prst="roundRect">
            <a:avLst>
              <a:gd name="adj" fmla="val 11905"/>
            </a:avLst>
          </a:prstGeom>
          <a:solidFill>
            <a:srgbClr val="1A4FD1"/>
          </a:solidFill>
          <a:ln/>
        </p:spPr>
      </p:sp>
      <p:sp>
        <p:nvSpPr>
          <p:cNvPr id="7" name="Text 5"/>
          <p:cNvSpPr/>
          <p:nvPr/>
        </p:nvSpPr>
        <p:spPr>
          <a:xfrm>
            <a:off x="667512" y="2249424"/>
            <a:ext cx="3840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67512" y="2697480"/>
            <a:ext cx="1636776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Migración de un fichero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67512" y="3310128"/>
            <a:ext cx="1636776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83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Carga inicial de un fichero Adabas desde el export de otro sistema.</a:t>
            </a:r>
            <a:endParaRPr lang="en-US" sz="830" dirty="0"/>
          </a:p>
        </p:txBody>
      </p:sp>
      <p:sp>
        <p:nvSpPr>
          <p:cNvPr id="10" name="Shape 8"/>
          <p:cNvSpPr/>
          <p:nvPr/>
        </p:nvSpPr>
        <p:spPr>
          <a:xfrm>
            <a:off x="2651760" y="1965960"/>
            <a:ext cx="1965960" cy="2286000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816352" y="2148840"/>
            <a:ext cx="384048" cy="384048"/>
          </a:xfrm>
          <a:prstGeom prst="roundRect">
            <a:avLst>
              <a:gd name="adj" fmla="val 11905"/>
            </a:avLst>
          </a:prstGeom>
          <a:solidFill>
            <a:srgbClr val="1A4FD1"/>
          </a:solidFill>
          <a:ln/>
        </p:spPr>
      </p:sp>
      <p:sp>
        <p:nvSpPr>
          <p:cNvPr id="12" name="Text 10"/>
          <p:cNvSpPr/>
          <p:nvPr/>
        </p:nvSpPr>
        <p:spPr>
          <a:xfrm>
            <a:off x="2816352" y="2249424"/>
            <a:ext cx="3840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2816352" y="2697480"/>
            <a:ext cx="1636776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Corrección de datos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2816352" y="3310128"/>
            <a:ext cx="1636776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83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UPDATE masivo de campos concretos sobre miles de registros, con dry-run antes.</a:t>
            </a:r>
            <a:endParaRPr lang="en-US" sz="830" dirty="0"/>
          </a:p>
        </p:txBody>
      </p:sp>
      <p:sp>
        <p:nvSpPr>
          <p:cNvPr id="15" name="Shape 13"/>
          <p:cNvSpPr/>
          <p:nvPr/>
        </p:nvSpPr>
        <p:spPr>
          <a:xfrm>
            <a:off x="4800600" y="1965960"/>
            <a:ext cx="1965960" cy="2286000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965192" y="2148840"/>
            <a:ext cx="384048" cy="384048"/>
          </a:xfrm>
          <a:prstGeom prst="roundRect">
            <a:avLst>
              <a:gd name="adj" fmla="val 11905"/>
            </a:avLst>
          </a:prstGeom>
          <a:solidFill>
            <a:srgbClr val="1A4FD1"/>
          </a:solidFill>
          <a:ln/>
        </p:spPr>
      </p:sp>
      <p:sp>
        <p:nvSpPr>
          <p:cNvPr id="17" name="Text 15"/>
          <p:cNvSpPr/>
          <p:nvPr/>
        </p:nvSpPr>
        <p:spPr>
          <a:xfrm>
            <a:off x="4965192" y="2249424"/>
            <a:ext cx="3840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965192" y="2697480"/>
            <a:ext cx="1636776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Pruebas de entorno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965192" y="3310128"/>
            <a:ext cx="1636776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83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Carga un subconjunto de datos en el entorno de pruebas y lo borra después.</a:t>
            </a:r>
            <a:endParaRPr lang="en-US" sz="830" dirty="0"/>
          </a:p>
        </p:txBody>
      </p:sp>
      <p:sp>
        <p:nvSpPr>
          <p:cNvPr id="20" name="Shape 18"/>
          <p:cNvSpPr/>
          <p:nvPr/>
        </p:nvSpPr>
        <p:spPr>
          <a:xfrm>
            <a:off x="6949440" y="1965960"/>
            <a:ext cx="1965960" cy="2286000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114032" y="2148840"/>
            <a:ext cx="384048" cy="384048"/>
          </a:xfrm>
          <a:prstGeom prst="roundRect">
            <a:avLst>
              <a:gd name="adj" fmla="val 11905"/>
            </a:avLst>
          </a:prstGeom>
          <a:solidFill>
            <a:srgbClr val="1A4FD1"/>
          </a:solidFill>
          <a:ln/>
        </p:spPr>
      </p:sp>
      <p:sp>
        <p:nvSpPr>
          <p:cNvPr id="22" name="Text 20"/>
          <p:cNvSpPr/>
          <p:nvPr/>
        </p:nvSpPr>
        <p:spPr>
          <a:xfrm>
            <a:off x="7114032" y="2249424"/>
            <a:ext cx="3840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7114032" y="2697480"/>
            <a:ext cx="1636776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Carga de referencias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7114032" y="3310128"/>
            <a:ext cx="1636776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83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Alta de catálogos y tablas de referencia con validación contra el DDM.</a:t>
            </a:r>
            <a:endParaRPr lang="en-US" sz="830" dirty="0"/>
          </a:p>
        </p:txBody>
      </p:sp>
      <p:sp>
        <p:nvSpPr>
          <p:cNvPr id="25" name="Text 23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nsadaloader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PUESTA EN MARCHA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Instalar y cargar en cinco minutos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3977640" cy="3063240"/>
          </a:xfrm>
          <a:prstGeom prst="roundRect">
            <a:avLst>
              <a:gd name="adj" fmla="val 1791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627632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Requisitos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31520" y="2011680"/>
            <a:ext cx="356616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Linux x86-64 (RHEL 8 o RHEL 9)</a:t>
            </a:r>
            <a:endParaRPr lang="en-US" sz="95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Cliente nativo Adabas (acj) en el PATH</a:t>
            </a:r>
            <a:endParaRPr lang="en-US" sz="95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Acceso de escritura a la base de datos</a:t>
            </a:r>
            <a:endParaRPr lang="en-US" sz="95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Licencia del producto o modo trial de 30 días</a:t>
            </a:r>
            <a:endParaRPr lang="en-US" sz="95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DDM en JSON (nsddm) para nombres lógicos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4709160" y="1417320"/>
            <a:ext cx="3931920" cy="3200400"/>
          </a:xfrm>
          <a:prstGeom prst="roundRect">
            <a:avLst>
              <a:gd name="adj" fmla="val 1714"/>
            </a:avLst>
          </a:prstGeom>
          <a:solidFill>
            <a:srgbClr val="0F1B3D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937760" y="1627632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Instalación y primer uso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4937760" y="1938528"/>
            <a:ext cx="347472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Instalar la suite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./install.sh --prefix /opt/ns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Simular una carga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nsadaloader -dbid 40 -input clientes.json \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-fnr 120 -dry-run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Cargar de verdad (por lotes)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nsadaloader -dbid 40 -input clientes.json \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-fnr 120 -batch 500 -yes</a:t>
            </a:r>
            <a:endParaRPr lang="en-US" sz="810" dirty="0"/>
          </a:p>
        </p:txBody>
      </p:sp>
      <p:sp>
        <p:nvSpPr>
          <p:cNvPr id="10" name="Text 8"/>
          <p:cNvSpPr/>
          <p:nvPr/>
        </p:nvSpPr>
        <p:spPr>
          <a:xfrm>
            <a:off x="4937760" y="4041648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licencia se busca en $NS_LICENSE_FILE, junto a los datos del producto o en /opt/ns/licenses/. Sin licencia: trial de 30 días.</a:t>
            </a:r>
            <a:endParaRPr lang="en-US" sz="810" dirty="0"/>
          </a:p>
        </p:txBody>
      </p:sp>
      <p:sp>
        <p:nvSpPr>
          <p:cNvPr id="11" name="Text 9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nsadaloader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PREGUNTAS FRECUENTES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 que siempre preguntan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554480"/>
            <a:ext cx="3977640" cy="13716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700784"/>
            <a:ext cx="3611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¿Escribe directamente en el núcleo?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685800" y="2011680"/>
            <a:ext cx="3611880" cy="7680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Sí, en transacciones por lotes, y con -dry-run puede ver beforehand exactamente lo que va a escribir.</a:t>
            </a:r>
            <a:endParaRPr lang="en-US" sz="860" dirty="0"/>
          </a:p>
        </p:txBody>
      </p:sp>
      <p:sp>
        <p:nvSpPr>
          <p:cNvPr id="7" name="Shape 5"/>
          <p:cNvSpPr/>
          <p:nvPr/>
        </p:nvSpPr>
        <p:spPr>
          <a:xfrm>
            <a:off x="4736592" y="1554480"/>
            <a:ext cx="3977640" cy="13716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919472" y="1700784"/>
            <a:ext cx="3611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¿Qué pasa si un registro falla?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919472" y="2011680"/>
            <a:ext cx="3611880" cy="7680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Queda registrado en la traza con el ISN y el motivo, y el proceso devuelve un código de salida distinto de cero.</a:t>
            </a:r>
            <a:endParaRPr lang="en-US" sz="860" dirty="0"/>
          </a:p>
        </p:txBody>
      </p:sp>
      <p:sp>
        <p:nvSpPr>
          <p:cNvPr id="10" name="Shape 8"/>
          <p:cNvSpPr/>
          <p:nvPr/>
        </p:nvSpPr>
        <p:spPr>
          <a:xfrm>
            <a:off x="502920" y="3127248"/>
            <a:ext cx="3977640" cy="13716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5800" y="3273552"/>
            <a:ext cx="3611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¿Admite campos MU y PE?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685800" y="3584448"/>
            <a:ext cx="3611880" cy="7680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Sí, de forma nativa: elementos repetidos y grupos periódicos con la misma semántica del DDM.</a:t>
            </a:r>
            <a:endParaRPr lang="en-US" sz="860" dirty="0"/>
          </a:p>
        </p:txBody>
      </p:sp>
      <p:sp>
        <p:nvSpPr>
          <p:cNvPr id="13" name="Shape 11"/>
          <p:cNvSpPr/>
          <p:nvPr/>
        </p:nvSpPr>
        <p:spPr>
          <a:xfrm>
            <a:off x="4736592" y="3127248"/>
            <a:ext cx="3977640" cy="13716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19472" y="3273552"/>
            <a:ext cx="3611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¿Necesita el DDM?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4919472" y="3584448"/>
            <a:ext cx="3611880" cy="7680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 trabajar por número de fichero, no. Con el JSON de nsddm puede usar nombres de campo lógicos y validar la carga.</a:t>
            </a:r>
            <a:endParaRPr lang="en-US" sz="86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nsadaloader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217920" y="-1645920"/>
            <a:ext cx="5120640" cy="5120640"/>
          </a:xfrm>
          <a:prstGeom prst="ellipse">
            <a:avLst/>
          </a:prstGeom>
          <a:solidFill>
            <a:srgbClr val="7B2CBF">
              <a:alpha val="2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463040" y="3108960"/>
            <a:ext cx="3108960" cy="3108960"/>
          </a:xfrm>
          <a:prstGeom prst="ellipse">
            <a:avLst/>
          </a:prstGeom>
          <a:solidFill>
            <a:srgbClr val="00B4D8">
              <a:alpha val="12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SIGUIENTE PASO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868680"/>
            <a:ext cx="603504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Cargue sus datos</a:t>
            </a:r>
            <a:endParaRPr lang="en-US" sz="2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una sola línea</a:t>
            </a:r>
            <a:endParaRPr lang="en-US" sz="2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código propia.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502920" y="2331720"/>
            <a:ext cx="5394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2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Pídanos una demo con su DDM y su fichero de entrada: le enseñamos la simulación y la carga real sobre su base.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02920" y="3429000"/>
            <a:ext cx="2377440" cy="420624"/>
          </a:xfrm>
          <a:prstGeom prst="roundRect">
            <a:avLst>
              <a:gd name="adj" fmla="val 13043"/>
            </a:avLst>
          </a:prstGeom>
          <a:solidFill>
            <a:srgbClr val="00B4D8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3429000"/>
            <a:ext cx="237744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PEDIR UNA DEMO  →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02920" y="4023360"/>
            <a:ext cx="4937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nacarsoft.com  ·  soporte@nacarsoft.com  ·  +34 910 038 502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6172200" y="1143000"/>
            <a:ext cx="2468880" cy="3246120"/>
          </a:xfrm>
          <a:prstGeom prst="roundRect">
            <a:avLst>
              <a:gd name="adj" fmla="val 2222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355080" y="1371600"/>
            <a:ext cx="2103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NSADALoader en un vistazo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6355080" y="1783080"/>
            <a:ext cx="210312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Entrada JSON, CSV, TSV o XML</a:t>
            </a:r>
            <a:endParaRPr lang="en-US" sz="84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STORE, UPDATE y DELETE en lote</a:t>
            </a:r>
            <a:endParaRPr lang="en-US" sz="84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Campos MU y grupos PE nativos</a:t>
            </a:r>
            <a:endParaRPr lang="en-US" sz="84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-dry-run antes de tocar el núcleo</a:t>
            </a:r>
            <a:endParaRPr lang="en-US" sz="840" dirty="0"/>
          </a:p>
        </p:txBody>
      </p:sp>
      <p:pic>
        <p:nvPicPr>
          <p:cNvPr id="13" name="Image 0" descr="/data/ns/nssuite/ns/ppt/lib/assets/logo-nacarsoft-horizont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572000"/>
            <a:ext cx="2103120" cy="566928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nsadaloader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Nacarsoft Soluciones Informáticas S.L.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nsadaloader — Cargue sus datos en Adabas sin escribir a mano.</dc:title>
  <dc:subject>nsadaloader carga registros desde JSON, CSV, TSV o XML directamente en sus ficheros Adabas: STORE, UPDATE y DELETE, con campos MU, grupos PE y control por lotes.</dc:subject>
  <dc:creator>Nacarsoft Soluciones Informáticas S.L.</dc:creator>
  <cp:lastModifiedBy>Nacarsoft Soluciones Informáticas S.L.</cp:lastModifiedBy>
  <cp:revision>1</cp:revision>
  <dcterms:created xsi:type="dcterms:W3CDTF">2026-10-20T22:25:55Z</dcterms:created>
  <dcterms:modified xsi:type="dcterms:W3CDTF">2026-10-20T22:25:55Z</dcterms:modified>
</cp:coreProperties>
</file>