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035040" y="-1463040"/>
            <a:ext cx="4937760" cy="4937760"/>
          </a:xfrm>
          <a:prstGeom prst="ellipse">
            <a:avLst/>
          </a:prstGeom>
          <a:solidFill>
            <a:srgbClr val="7B2CBF">
              <a:alpha val="18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1645920" y="2926080"/>
            <a:ext cx="3291840" cy="3291840"/>
          </a:xfrm>
          <a:prstGeom prst="ellipse">
            <a:avLst/>
          </a:prstGeom>
          <a:solidFill>
            <a:srgbClr val="1A4FD1">
              <a:alpha val="16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· BULK ADABAS LOAD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02920" y="658368"/>
            <a:ext cx="4937760" cy="1965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Load your data</a:t>
            </a:r>
            <a:endParaRPr lang="en-US" sz="26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into Adabas without</a:t>
            </a:r>
            <a:endParaRPr lang="en-US" sz="26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writing it by hand.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502920" y="2724912"/>
            <a:ext cx="475488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2000"/>
              </a:lnSpc>
              <a:buNone/>
            </a:pPr>
            <a:r>
              <a:rPr lang="en-US" sz="11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nsadaloader loads records from JSON, CSV, TSV or XML straight into your Adabas files: STORE, UPDATE and DELETE, with MU fields, PE groups and per-batch control.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502920" y="3767328"/>
            <a:ext cx="2331720" cy="402336"/>
          </a:xfrm>
          <a:prstGeom prst="roundRect">
            <a:avLst>
              <a:gd name="adj" fmla="val 13636"/>
            </a:avLst>
          </a:prstGeom>
          <a:solidFill>
            <a:srgbClr val="00B4D8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3767328"/>
            <a:ext cx="233172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SEE THE FEATURES  →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502920" y="4334256"/>
            <a:ext cx="4754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STORE · UPDATE · DELETE · JSON · CSV · XML · Configurable batches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5715000" y="1051560"/>
            <a:ext cx="2926080" cy="2743200"/>
          </a:xfrm>
          <a:prstGeom prst="roundRect">
            <a:avLst>
              <a:gd name="adj" fmla="val 2000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766560" y="1668780"/>
            <a:ext cx="707746" cy="342900"/>
          </a:xfrm>
          <a:prstGeom prst="roundRect">
            <a:avLst>
              <a:gd name="adj" fmla="val 8000"/>
            </a:avLst>
          </a:prstGeom>
          <a:solidFill>
            <a:srgbClr val="00B4D8">
              <a:alpha val="0"/>
            </a:srgbClr>
          </a:solidFill>
          <a:ln w="17780">
            <a:solidFill>
              <a:srgbClr val="00B4D8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 flipV="1">
            <a:off x="7013448" y="1325880"/>
            <a:ext cx="213970" cy="329184"/>
          </a:xfrm>
          <a:prstGeom prst="downArrow">
            <a:avLst/>
          </a:prstGeom>
          <a:solidFill>
            <a:srgbClr val="00B4D8"/>
          </a:solidFill>
          <a:ln/>
        </p:spPr>
      </p:sp>
      <p:sp>
        <p:nvSpPr>
          <p:cNvPr id="13" name="Text 11"/>
          <p:cNvSpPr/>
          <p:nvPr/>
        </p:nvSpPr>
        <p:spPr>
          <a:xfrm>
            <a:off x="5897880" y="210312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JSON · CSV · XML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5897880" y="2377440"/>
            <a:ext cx="25603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auto-detected by extension</a:t>
            </a:r>
            <a:endParaRPr lang="en-US" sz="800" dirty="0"/>
          </a:p>
        </p:txBody>
      </p:sp>
      <p:sp>
        <p:nvSpPr>
          <p:cNvPr id="15" name="Shape 13"/>
          <p:cNvSpPr/>
          <p:nvPr/>
        </p:nvSpPr>
        <p:spPr>
          <a:xfrm>
            <a:off x="7013448" y="2852928"/>
            <a:ext cx="310896" cy="292608"/>
          </a:xfrm>
          <a:prstGeom prst="downArrow">
            <a:avLst/>
          </a:prstGeom>
          <a:solidFill>
            <a:srgbClr val="00B4D8"/>
          </a:solidFill>
          <a:ln/>
        </p:spPr>
      </p:sp>
      <p:sp>
        <p:nvSpPr>
          <p:cNvPr id="16" name="Text 14"/>
          <p:cNvSpPr/>
          <p:nvPr/>
        </p:nvSpPr>
        <p:spPr>
          <a:xfrm>
            <a:off x="5897880" y="320040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Adabas file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5897880" y="347472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STORE, UPDATE or DELETE</a:t>
            </a:r>
            <a:endParaRPr lang="en-US" sz="800" dirty="0"/>
          </a:p>
        </p:txBody>
      </p:sp>
      <p:pic>
        <p:nvPicPr>
          <p:cNvPr id="18" name="Image 0" descr="/data/ns/nssuite/nsadaloader/ppt/logo-nsadaloade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2120" y="3977640"/>
            <a:ext cx="457200" cy="457200"/>
          </a:xfrm>
          <a:prstGeom prst="rect">
            <a:avLst/>
          </a:prstGeom>
        </p:spPr>
      </p:pic>
      <p:pic>
        <p:nvPicPr>
          <p:cNvPr id="19" name="Image 1" descr="/data/ns/nssuite/ns/ppt/lib/assets/logo-nacarsoft-horizontal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3488" y="274320"/>
            <a:ext cx="1298448" cy="50292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PROBLEM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Loading data by hand does not scale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02920" y="1371600"/>
            <a:ext cx="81381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2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new file to load means the same work: a program, a transaction, a list of errors and two days of testing.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02920" y="2148840"/>
            <a:ext cx="2615184" cy="2148840"/>
          </a:xfrm>
          <a:prstGeom prst="roundRect">
            <a:avLst>
              <a:gd name="adj" fmla="val 2553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04088" y="2359152"/>
            <a:ext cx="384048" cy="384048"/>
          </a:xfrm>
          <a:prstGeom prst="ellipse">
            <a:avLst/>
          </a:prstGeom>
          <a:solidFill>
            <a:srgbClr val="EF4444">
              <a:alpha val="85000"/>
            </a:srgbClr>
          </a:solidFill>
          <a:ln/>
        </p:spPr>
      </p:sp>
      <p:sp>
        <p:nvSpPr>
          <p:cNvPr id="7" name="Text 5"/>
          <p:cNvSpPr/>
          <p:nvPr/>
        </p:nvSpPr>
        <p:spPr>
          <a:xfrm>
            <a:off x="704088" y="2432304"/>
            <a:ext cx="384048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685800" y="2880360"/>
            <a:ext cx="2249424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One-off loaders</a:t>
            </a:r>
            <a:endParaRPr lang="en-US" sz="1150" dirty="0"/>
          </a:p>
        </p:txBody>
      </p:sp>
      <p:sp>
        <p:nvSpPr>
          <p:cNvPr id="9" name="Text 7"/>
          <p:cNvSpPr/>
          <p:nvPr/>
        </p:nvSpPr>
        <p:spPr>
          <a:xfrm>
            <a:off x="685800" y="3364992"/>
            <a:ext cx="2249424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development per file, per format and per corner case, with nothing reusable.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3374136" y="2148840"/>
            <a:ext cx="2615184" cy="2148840"/>
          </a:xfrm>
          <a:prstGeom prst="roundRect">
            <a:avLst>
              <a:gd name="adj" fmla="val 2553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575304" y="2359152"/>
            <a:ext cx="384048" cy="384048"/>
          </a:xfrm>
          <a:prstGeom prst="ellipse">
            <a:avLst/>
          </a:prstGeom>
          <a:solidFill>
            <a:srgbClr val="EF4444">
              <a:alpha val="85000"/>
            </a:srgbClr>
          </a:solidFill>
          <a:ln/>
        </p:spPr>
      </p:sp>
      <p:sp>
        <p:nvSpPr>
          <p:cNvPr id="12" name="Text 10"/>
          <p:cNvSpPr/>
          <p:nvPr/>
        </p:nvSpPr>
        <p:spPr>
          <a:xfrm>
            <a:off x="3575304" y="2432304"/>
            <a:ext cx="384048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3557016" y="2880360"/>
            <a:ext cx="2249424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Errors that only show in production</a:t>
            </a:r>
            <a:endParaRPr lang="en-US" sz="1150" dirty="0"/>
          </a:p>
        </p:txBody>
      </p:sp>
      <p:sp>
        <p:nvSpPr>
          <p:cNvPr id="14" name="Text 12"/>
          <p:cNvSpPr/>
          <p:nvPr/>
        </p:nvSpPr>
        <p:spPr>
          <a:xfrm>
            <a:off x="3557016" y="3364992"/>
            <a:ext cx="2249424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Truncated fields, MUs that do not fit, transactions left half-way.</a:t>
            </a:r>
            <a:endParaRPr lang="en-US" sz="900" dirty="0"/>
          </a:p>
        </p:txBody>
      </p:sp>
      <p:sp>
        <p:nvSpPr>
          <p:cNvPr id="15" name="Shape 13"/>
          <p:cNvSpPr/>
          <p:nvPr/>
        </p:nvSpPr>
        <p:spPr>
          <a:xfrm>
            <a:off x="6245352" y="2148840"/>
            <a:ext cx="2615184" cy="2148840"/>
          </a:xfrm>
          <a:prstGeom prst="roundRect">
            <a:avLst>
              <a:gd name="adj" fmla="val 2553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446520" y="2359152"/>
            <a:ext cx="384048" cy="384048"/>
          </a:xfrm>
          <a:prstGeom prst="ellipse">
            <a:avLst/>
          </a:prstGeom>
          <a:solidFill>
            <a:srgbClr val="EF4444">
              <a:alpha val="85000"/>
            </a:srgbClr>
          </a:solidFill>
          <a:ln/>
        </p:spPr>
      </p:sp>
      <p:sp>
        <p:nvSpPr>
          <p:cNvPr id="17" name="Text 15"/>
          <p:cNvSpPr/>
          <p:nvPr/>
        </p:nvSpPr>
        <p:spPr>
          <a:xfrm>
            <a:off x="6446520" y="2432304"/>
            <a:ext cx="384048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6428232" y="2880360"/>
            <a:ext cx="2249424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traceability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6428232" y="3364992"/>
            <a:ext cx="2249424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file loaded half-way and not a single log explaining what happened.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502920" y="4462272"/>
            <a:ext cx="8138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nsadaloader turns loading into a repeatable process, with a dry run and a trace for every record.</a:t>
            </a:r>
            <a:endParaRPr lang="en-US" sz="950" dirty="0"/>
          </a:p>
        </p:txBody>
      </p:sp>
      <p:sp>
        <p:nvSpPr>
          <p:cNvPr id="21" name="Text 19"/>
          <p:cNvSpPr/>
          <p:nvPr/>
        </p:nvSpPr>
        <p:spPr>
          <a:xfrm>
            <a:off x="502920" y="484632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nsadaloader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IT IS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Nacarsoft's bulk Adabas loader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02920" y="1481328"/>
            <a:ext cx="502920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40000"/>
              </a:lnSpc>
              <a:buNone/>
            </a:pPr>
            <a:r>
              <a:rPr lang="en-US" sz="115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nsadaloader reads an input file, validates it against the DDM and writes the records into Adabas in per-batch transactions, with a trace of every operation.</a:t>
            </a:r>
            <a:endParaRPr lang="en-US" sz="1150" dirty="0"/>
          </a:p>
          <a:p>
            <a:pPr indent="0" marL="0">
              <a:lnSpc>
                <a:spcPct val="140000"/>
              </a:lnSpc>
              <a:buNone/>
            </a:pPr>
            <a:endParaRPr lang="en-US" sz="115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15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handles STORE, UPDATE and DELETE, MU fields, PE groups and logical DDM names. With -dry-run you see exactly what it is going to do before it touches the core.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502920" y="3657600"/>
            <a:ext cx="1572768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12648" y="3785616"/>
            <a:ext cx="13716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612648" y="4133088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input formats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2240280" y="3657600"/>
            <a:ext cx="1572768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350008" y="3785616"/>
            <a:ext cx="13716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2350008" y="4133088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operations</a:t>
            </a:r>
            <a:endParaRPr lang="en-US" sz="800" dirty="0"/>
          </a:p>
        </p:txBody>
      </p:sp>
      <p:sp>
        <p:nvSpPr>
          <p:cNvPr id="11" name="Shape 9"/>
          <p:cNvSpPr/>
          <p:nvPr/>
        </p:nvSpPr>
        <p:spPr>
          <a:xfrm>
            <a:off x="3977640" y="3657600"/>
            <a:ext cx="1572768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087368" y="3785616"/>
            <a:ext cx="13716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4087368" y="4133088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full trace</a:t>
            </a:r>
            <a:endParaRPr lang="en-US" sz="800" dirty="0"/>
          </a:p>
        </p:txBody>
      </p:sp>
      <p:sp>
        <p:nvSpPr>
          <p:cNvPr id="14" name="Shape 12"/>
          <p:cNvSpPr/>
          <p:nvPr/>
        </p:nvSpPr>
        <p:spPr>
          <a:xfrm>
            <a:off x="5852160" y="1234440"/>
            <a:ext cx="2788920" cy="3337560"/>
          </a:xfrm>
          <a:prstGeom prst="roundRect">
            <a:avLst>
              <a:gd name="adj" fmla="val 1967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903720" y="1792224"/>
            <a:ext cx="589788" cy="283464"/>
          </a:xfrm>
          <a:prstGeom prst="roundRect">
            <a:avLst>
              <a:gd name="adj" fmla="val 9677"/>
            </a:avLst>
          </a:prstGeom>
          <a:solidFill>
            <a:srgbClr val="00B4D8">
              <a:alpha val="0"/>
            </a:srgbClr>
          </a:solidFill>
          <a:ln w="17780">
            <a:solidFill>
              <a:srgbClr val="00B4D8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 flipV="1">
            <a:off x="7109460" y="1508760"/>
            <a:ext cx="178308" cy="272125"/>
          </a:xfrm>
          <a:prstGeom prst="downArrow">
            <a:avLst/>
          </a:prstGeom>
          <a:solidFill>
            <a:srgbClr val="00B4D8"/>
          </a:solidFill>
          <a:ln/>
        </p:spPr>
      </p:sp>
      <p:sp>
        <p:nvSpPr>
          <p:cNvPr id="17" name="Text 15"/>
          <p:cNvSpPr/>
          <p:nvPr/>
        </p:nvSpPr>
        <p:spPr>
          <a:xfrm>
            <a:off x="6035040" y="2240280"/>
            <a:ext cx="2423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nsadaloader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6035040" y="2615184"/>
            <a:ext cx="2423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File → Adabas, under control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6053328" y="3017520"/>
            <a:ext cx="237744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52400" indent="-152400">
              <a:lnSpc>
                <a:spcPct val="135000"/>
              </a:lnSpc>
              <a:buSzPct val="100000"/>
              <a:buChar char="•"/>
            </a:pPr>
            <a:r>
              <a:rPr lang="en-US" sz="8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JSON, CSV, TSV and XML, auto-detected</a:t>
            </a:r>
            <a:endParaRPr lang="en-US" sz="860" dirty="0"/>
          </a:p>
          <a:p>
            <a:pPr marL="152400" indent="-152400">
              <a:lnSpc>
                <a:spcPct val="135000"/>
              </a:lnSpc>
              <a:buSzPct val="100000"/>
              <a:buChar char="•"/>
            </a:pPr>
            <a:r>
              <a:rPr lang="en-US" sz="8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STORE, UPDATE and DELETE in batch</a:t>
            </a:r>
            <a:endParaRPr lang="en-US" sz="860" dirty="0"/>
          </a:p>
          <a:p>
            <a:pPr marL="152400" indent="-152400">
              <a:lnSpc>
                <a:spcPct val="135000"/>
              </a:lnSpc>
              <a:buSzPct val="100000"/>
              <a:buChar char="•"/>
            </a:pPr>
            <a:r>
              <a:rPr lang="en-US" sz="8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Native MU fields and PE groups</a:t>
            </a:r>
            <a:endParaRPr lang="en-US" sz="860" dirty="0"/>
          </a:p>
          <a:p>
            <a:pPr marL="152400" indent="-152400">
              <a:lnSpc>
                <a:spcPct val="135000"/>
              </a:lnSpc>
              <a:buSzPct val="100000"/>
              <a:buChar char="•"/>
            </a:pPr>
            <a:r>
              <a:rPr lang="en-US" sz="8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-dry-run: simulate before writing</a:t>
            </a:r>
            <a:endParaRPr lang="en-US" sz="860" dirty="0"/>
          </a:p>
        </p:txBody>
      </p:sp>
      <p:sp>
        <p:nvSpPr>
          <p:cNvPr id="20" name="Text 18"/>
          <p:cNvSpPr/>
          <p:nvPr/>
        </p:nvSpPr>
        <p:spPr>
          <a:xfrm>
            <a:off x="502920" y="484632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nsadaloader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IT WORKS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the input file to the core, under control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02920" y="1298448"/>
            <a:ext cx="8138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Validation first, transaction per batch and a trace: nothing is written blindly.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502920" y="2011680"/>
            <a:ext cx="2468880" cy="2011680"/>
          </a:xfrm>
          <a:prstGeom prst="roundRect">
            <a:avLst>
              <a:gd name="adj" fmla="val 3636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12648" y="2121408"/>
            <a:ext cx="2249424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· Read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612648" y="2468880"/>
            <a:ext cx="2249424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Format auto-detected (JSON, CSV, TSV, XML) and loaded in batches.</a:t>
            </a:r>
            <a:endParaRPr lang="en-US" sz="760" dirty="0"/>
          </a:p>
        </p:txBody>
      </p:sp>
      <p:sp>
        <p:nvSpPr>
          <p:cNvPr id="8" name="Shape 6"/>
          <p:cNvSpPr/>
          <p:nvPr/>
        </p:nvSpPr>
        <p:spPr>
          <a:xfrm>
            <a:off x="3008376" y="3017520"/>
            <a:ext cx="292608" cy="0"/>
          </a:xfrm>
          <a:prstGeom prst="line">
            <a:avLst/>
          </a:prstGeom>
          <a:noFill/>
          <a:ln w="20320">
            <a:solidFill>
              <a:srgbClr val="00B4D8"/>
            </a:solidFill>
            <a:prstDash val="solid"/>
            <a:tailEnd type="triangle"/>
          </a:ln>
        </p:spPr>
      </p:sp>
      <p:sp>
        <p:nvSpPr>
          <p:cNvPr id="9" name="Shape 7"/>
          <p:cNvSpPr/>
          <p:nvPr/>
        </p:nvSpPr>
        <p:spPr>
          <a:xfrm>
            <a:off x="3337560" y="2011680"/>
            <a:ext cx="2468880" cy="2011680"/>
          </a:xfrm>
          <a:prstGeom prst="roundRect">
            <a:avLst>
              <a:gd name="adj" fmla="val 3636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447288" y="2121408"/>
            <a:ext cx="2249424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· Validate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3447288" y="2468880"/>
            <a:ext cx="2249424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Fields checked against the DDM: lengths, MU, PE and mandatory fields.</a:t>
            </a:r>
            <a:endParaRPr lang="en-US" sz="760" dirty="0"/>
          </a:p>
        </p:txBody>
      </p:sp>
      <p:sp>
        <p:nvSpPr>
          <p:cNvPr id="12" name="Shape 10"/>
          <p:cNvSpPr/>
          <p:nvPr/>
        </p:nvSpPr>
        <p:spPr>
          <a:xfrm>
            <a:off x="5843016" y="3017520"/>
            <a:ext cx="292608" cy="0"/>
          </a:xfrm>
          <a:prstGeom prst="line">
            <a:avLst/>
          </a:prstGeom>
          <a:noFill/>
          <a:ln w="20320">
            <a:solidFill>
              <a:srgbClr val="00B4D8"/>
            </a:solidFill>
            <a:prstDash val="solid"/>
            <a:tailEnd type="triangle"/>
          </a:ln>
        </p:spPr>
      </p:sp>
      <p:sp>
        <p:nvSpPr>
          <p:cNvPr id="13" name="Shape 11"/>
          <p:cNvSpPr/>
          <p:nvPr/>
        </p:nvSpPr>
        <p:spPr>
          <a:xfrm>
            <a:off x="6172200" y="2011680"/>
            <a:ext cx="2468880" cy="2011680"/>
          </a:xfrm>
          <a:prstGeom prst="roundRect">
            <a:avLst>
              <a:gd name="adj" fmla="val 3636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281928" y="2121408"/>
            <a:ext cx="2249424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· Write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281928" y="2468880"/>
            <a:ext cx="2249424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Transactions of N records (-batch) with a per-record trace and an exit code.</a:t>
            </a:r>
            <a:endParaRPr lang="en-US" sz="760" dirty="0"/>
          </a:p>
        </p:txBody>
      </p:sp>
      <p:sp>
        <p:nvSpPr>
          <p:cNvPr id="16" name="Text 14"/>
          <p:cNvSpPr/>
          <p:nvPr/>
        </p:nvSpPr>
        <p:spPr>
          <a:xfrm>
            <a:off x="502920" y="4315968"/>
            <a:ext cx="8138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With -dry-run no transaction is opened: you see the plan before running it.</a:t>
            </a:r>
            <a:endParaRPr lang="en-US" sz="950" dirty="0"/>
          </a:p>
        </p:txBody>
      </p:sp>
      <p:sp>
        <p:nvSpPr>
          <p:cNvPr id="17" name="Text 15"/>
          <p:cNvSpPr/>
          <p:nvPr/>
        </p:nvSpPr>
        <p:spPr>
          <a:xfrm>
            <a:off x="502920" y="484632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nsadaloader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766560" y="-1280160"/>
            <a:ext cx="4023360" cy="4023360"/>
          </a:xfrm>
          <a:prstGeom prst="ellipse">
            <a:avLst/>
          </a:prstGeom>
          <a:solidFill>
            <a:srgbClr val="1A4FD1">
              <a:alpha val="14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TOOL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loader, every input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502920" y="1371600"/>
            <a:ext cx="78638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1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same binary for JSON, CSV, TSV and XML, with extension auto-detection and validation against the DDM.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457200" y="2011680"/>
            <a:ext cx="4356781" cy="2423160"/>
          </a:xfrm>
          <a:prstGeom prst="roundRect">
            <a:avLst>
              <a:gd name="adj" fmla="val 150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7" name="Image 0" descr="/data/ns/nssuite/nsadaloader/ppt/screens/help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2057400"/>
            <a:ext cx="4265341" cy="233172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6446520" y="2148840"/>
            <a:ext cx="219456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52400" indent="-152400">
              <a:lnSpc>
                <a:spcPct val="14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custom development</a:t>
            </a:r>
            <a:endParaRPr lang="en-US" sz="900" dirty="0"/>
          </a:p>
          <a:p>
            <a:pPr marL="152400" indent="-152400">
              <a:lnSpc>
                <a:spcPct val="14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DDM validation</a:t>
            </a:r>
            <a:endParaRPr lang="en-US" sz="900" dirty="0"/>
          </a:p>
          <a:p>
            <a:pPr marL="152400" indent="-152400">
              <a:lnSpc>
                <a:spcPct val="14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Per-batch transactions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502920" y="4498848"/>
            <a:ext cx="5623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Real output of nsadaloader --help</a:t>
            </a:r>
            <a:endParaRPr lang="en-US" sz="850" dirty="0"/>
          </a:p>
        </p:txBody>
      </p:sp>
      <p:sp>
        <p:nvSpPr>
          <p:cNvPr id="10" name="Text 7"/>
          <p:cNvSpPr/>
          <p:nvPr/>
        </p:nvSpPr>
        <p:spPr>
          <a:xfrm>
            <a:off x="502920" y="484632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nsadaloader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766560" y="-1280160"/>
            <a:ext cx="4023360" cy="4023360"/>
          </a:xfrm>
          <a:prstGeom prst="ellipse">
            <a:avLst/>
          </a:prstGeom>
          <a:solidFill>
            <a:srgbClr val="1A4FD1">
              <a:alpha val="14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CONTROL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Simulate first, load later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502920" y="1371600"/>
            <a:ext cx="78638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1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-dry-run shows the operation, the values and the target file without opening a single transaction against the core.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457200" y="2011680"/>
            <a:ext cx="5715000" cy="938723"/>
          </a:xfrm>
          <a:prstGeom prst="roundRect">
            <a:avLst>
              <a:gd name="adj" fmla="val 389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7" name="Image 0" descr="/data/ns/nssuite/nsadaloader/ppt/screens/dryru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2057400"/>
            <a:ext cx="5623560" cy="847283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6446520" y="2148840"/>
            <a:ext cx="219456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52400" indent="-152400">
              <a:lnSpc>
                <a:spcPct val="14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 before running</a:t>
            </a:r>
            <a:endParaRPr lang="en-US" sz="900" dirty="0"/>
          </a:p>
          <a:p>
            <a:pPr marL="152400" indent="-152400">
              <a:lnSpc>
                <a:spcPct val="14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transactions</a:t>
            </a:r>
            <a:endParaRPr lang="en-US" sz="900" dirty="0"/>
          </a:p>
          <a:p>
            <a:pPr marL="152400" indent="-152400">
              <a:lnSpc>
                <a:spcPct val="14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Per-record trace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502920" y="3014411"/>
            <a:ext cx="5623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Real output of nsadaloader with -dry-run</a:t>
            </a:r>
            <a:endParaRPr lang="en-US" sz="850" dirty="0"/>
          </a:p>
        </p:txBody>
      </p:sp>
      <p:sp>
        <p:nvSpPr>
          <p:cNvPr id="10" name="Text 7"/>
          <p:cNvSpPr/>
          <p:nvPr/>
        </p:nvSpPr>
        <p:spPr>
          <a:xfrm>
            <a:off x="502920" y="484632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nsadaloader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FEATURES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it does, point by point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02920" y="1417320"/>
            <a:ext cx="8138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Built for migrations and tests, with the same control as in production.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502920" y="1783080"/>
            <a:ext cx="3977640" cy="658368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67512" y="2002536"/>
            <a:ext cx="274320" cy="274320"/>
          </a:xfrm>
          <a:prstGeom prst="ellipse">
            <a:avLst/>
          </a:prstGeom>
          <a:solidFill>
            <a:srgbClr val="22C55E"/>
          </a:solidFill>
          <a:ln/>
        </p:spPr>
      </p:sp>
      <p:sp>
        <p:nvSpPr>
          <p:cNvPr id="7" name="Text 5"/>
          <p:cNvSpPr/>
          <p:nvPr/>
        </p:nvSpPr>
        <p:spPr>
          <a:xfrm>
            <a:off x="667512" y="2048256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850" dirty="0"/>
          </a:p>
        </p:txBody>
      </p:sp>
      <p:sp>
        <p:nvSpPr>
          <p:cNvPr id="8" name="Text 6"/>
          <p:cNvSpPr/>
          <p:nvPr/>
        </p:nvSpPr>
        <p:spPr>
          <a:xfrm>
            <a:off x="1069848" y="1865376"/>
            <a:ext cx="3246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6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Four input formats</a:t>
            </a:r>
            <a:endParaRPr lang="en-US" sz="960" dirty="0"/>
          </a:p>
        </p:txBody>
      </p:sp>
      <p:sp>
        <p:nvSpPr>
          <p:cNvPr id="9" name="Text 7"/>
          <p:cNvSpPr/>
          <p:nvPr/>
        </p:nvSpPr>
        <p:spPr>
          <a:xfrm>
            <a:off x="1069848" y="2103120"/>
            <a:ext cx="324612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JSON, CSV, TSV and XML with extension auto-detection, no configuration.</a:t>
            </a:r>
            <a:endParaRPr lang="en-US" sz="820" dirty="0"/>
          </a:p>
        </p:txBody>
      </p:sp>
      <p:sp>
        <p:nvSpPr>
          <p:cNvPr id="10" name="Shape 8"/>
          <p:cNvSpPr/>
          <p:nvPr/>
        </p:nvSpPr>
        <p:spPr>
          <a:xfrm>
            <a:off x="4736592" y="1783080"/>
            <a:ext cx="3977640" cy="658368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901184" y="2002536"/>
            <a:ext cx="274320" cy="274320"/>
          </a:xfrm>
          <a:prstGeom prst="ellipse">
            <a:avLst/>
          </a:prstGeom>
          <a:solidFill>
            <a:srgbClr val="22C55E"/>
          </a:solidFill>
          <a:ln/>
        </p:spPr>
      </p:sp>
      <p:sp>
        <p:nvSpPr>
          <p:cNvPr id="12" name="Text 10"/>
          <p:cNvSpPr/>
          <p:nvPr/>
        </p:nvSpPr>
        <p:spPr>
          <a:xfrm>
            <a:off x="4901184" y="2048256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850" dirty="0"/>
          </a:p>
        </p:txBody>
      </p:sp>
      <p:sp>
        <p:nvSpPr>
          <p:cNvPr id="13" name="Text 11"/>
          <p:cNvSpPr/>
          <p:nvPr/>
        </p:nvSpPr>
        <p:spPr>
          <a:xfrm>
            <a:off x="5303520" y="1865376"/>
            <a:ext cx="3246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6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STORE, UPDATE and DELETE</a:t>
            </a:r>
            <a:endParaRPr lang="en-US" sz="960" dirty="0"/>
          </a:p>
        </p:txBody>
      </p:sp>
      <p:sp>
        <p:nvSpPr>
          <p:cNvPr id="14" name="Text 12"/>
          <p:cNvSpPr/>
          <p:nvPr/>
        </p:nvSpPr>
        <p:spPr>
          <a:xfrm>
            <a:off x="5303520" y="2103120"/>
            <a:ext cx="324612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Insert, update and delete by ISN within the same load.</a:t>
            </a:r>
            <a:endParaRPr lang="en-US" sz="820" dirty="0"/>
          </a:p>
        </p:txBody>
      </p:sp>
      <p:sp>
        <p:nvSpPr>
          <p:cNvPr id="15" name="Shape 13"/>
          <p:cNvSpPr/>
          <p:nvPr/>
        </p:nvSpPr>
        <p:spPr>
          <a:xfrm>
            <a:off x="502920" y="2569464"/>
            <a:ext cx="3977640" cy="658368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67512" y="2788920"/>
            <a:ext cx="274320" cy="274320"/>
          </a:xfrm>
          <a:prstGeom prst="ellipse">
            <a:avLst/>
          </a:prstGeom>
          <a:solidFill>
            <a:srgbClr val="22C55E"/>
          </a:solidFill>
          <a:ln/>
        </p:spPr>
      </p:sp>
      <p:sp>
        <p:nvSpPr>
          <p:cNvPr id="17" name="Text 15"/>
          <p:cNvSpPr/>
          <p:nvPr/>
        </p:nvSpPr>
        <p:spPr>
          <a:xfrm>
            <a:off x="667512" y="2834640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850" dirty="0"/>
          </a:p>
        </p:txBody>
      </p:sp>
      <p:sp>
        <p:nvSpPr>
          <p:cNvPr id="18" name="Text 16"/>
          <p:cNvSpPr/>
          <p:nvPr/>
        </p:nvSpPr>
        <p:spPr>
          <a:xfrm>
            <a:off x="1069848" y="2651760"/>
            <a:ext cx="3246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6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 fields and PE groups</a:t>
            </a:r>
            <a:endParaRPr lang="en-US" sz="960" dirty="0"/>
          </a:p>
        </p:txBody>
      </p:sp>
      <p:sp>
        <p:nvSpPr>
          <p:cNvPr id="19" name="Text 17"/>
          <p:cNvSpPr/>
          <p:nvPr/>
        </p:nvSpPr>
        <p:spPr>
          <a:xfrm>
            <a:off x="1069848" y="2889504"/>
            <a:ext cx="324612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Native support for repeated elements and periodic groups, no tricks.</a:t>
            </a:r>
            <a:endParaRPr lang="en-US" sz="820" dirty="0"/>
          </a:p>
        </p:txBody>
      </p:sp>
      <p:sp>
        <p:nvSpPr>
          <p:cNvPr id="20" name="Shape 18"/>
          <p:cNvSpPr/>
          <p:nvPr/>
        </p:nvSpPr>
        <p:spPr>
          <a:xfrm>
            <a:off x="4736592" y="2569464"/>
            <a:ext cx="3977640" cy="658368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901184" y="2788920"/>
            <a:ext cx="274320" cy="274320"/>
          </a:xfrm>
          <a:prstGeom prst="ellipse">
            <a:avLst/>
          </a:prstGeom>
          <a:solidFill>
            <a:srgbClr val="22C55E"/>
          </a:solidFill>
          <a:ln/>
        </p:spPr>
      </p:sp>
      <p:sp>
        <p:nvSpPr>
          <p:cNvPr id="22" name="Text 20"/>
          <p:cNvSpPr/>
          <p:nvPr/>
        </p:nvSpPr>
        <p:spPr>
          <a:xfrm>
            <a:off x="4901184" y="2834640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850" dirty="0"/>
          </a:p>
        </p:txBody>
      </p:sp>
      <p:sp>
        <p:nvSpPr>
          <p:cNvPr id="23" name="Text 21"/>
          <p:cNvSpPr/>
          <p:nvPr/>
        </p:nvSpPr>
        <p:spPr>
          <a:xfrm>
            <a:off x="5303520" y="2651760"/>
            <a:ext cx="3246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6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Simulation (-dry-run)</a:t>
            </a:r>
            <a:endParaRPr lang="en-US" sz="960" dirty="0"/>
          </a:p>
        </p:txBody>
      </p:sp>
      <p:sp>
        <p:nvSpPr>
          <p:cNvPr id="24" name="Text 22"/>
          <p:cNvSpPr/>
          <p:nvPr/>
        </p:nvSpPr>
        <p:spPr>
          <a:xfrm>
            <a:off x="5303520" y="2889504"/>
            <a:ext cx="324612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See the operation and its values without running any transaction.</a:t>
            </a:r>
            <a:endParaRPr lang="en-US" sz="820" dirty="0"/>
          </a:p>
        </p:txBody>
      </p:sp>
      <p:sp>
        <p:nvSpPr>
          <p:cNvPr id="25" name="Shape 23"/>
          <p:cNvSpPr/>
          <p:nvPr/>
        </p:nvSpPr>
        <p:spPr>
          <a:xfrm>
            <a:off x="502920" y="3355848"/>
            <a:ext cx="3977640" cy="658368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667512" y="3575304"/>
            <a:ext cx="274320" cy="274320"/>
          </a:xfrm>
          <a:prstGeom prst="ellipse">
            <a:avLst/>
          </a:prstGeom>
          <a:solidFill>
            <a:srgbClr val="22C55E"/>
          </a:solidFill>
          <a:ln/>
        </p:spPr>
      </p:sp>
      <p:sp>
        <p:nvSpPr>
          <p:cNvPr id="27" name="Text 25"/>
          <p:cNvSpPr/>
          <p:nvPr/>
        </p:nvSpPr>
        <p:spPr>
          <a:xfrm>
            <a:off x="667512" y="3621024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850" dirty="0"/>
          </a:p>
        </p:txBody>
      </p:sp>
      <p:sp>
        <p:nvSpPr>
          <p:cNvPr id="28" name="Text 26"/>
          <p:cNvSpPr/>
          <p:nvPr/>
        </p:nvSpPr>
        <p:spPr>
          <a:xfrm>
            <a:off x="1069848" y="3438144"/>
            <a:ext cx="3246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6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Per-batch transactions</a:t>
            </a:r>
            <a:endParaRPr lang="en-US" sz="960" dirty="0"/>
          </a:p>
        </p:txBody>
      </p:sp>
      <p:sp>
        <p:nvSpPr>
          <p:cNvPr id="29" name="Text 27"/>
          <p:cNvSpPr/>
          <p:nvPr/>
        </p:nvSpPr>
        <p:spPr>
          <a:xfrm>
            <a:off x="1069848" y="3675888"/>
            <a:ext cx="324612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-batch controls the size of each transaction (100 records by default).</a:t>
            </a:r>
            <a:endParaRPr lang="en-US" sz="820" dirty="0"/>
          </a:p>
        </p:txBody>
      </p:sp>
      <p:sp>
        <p:nvSpPr>
          <p:cNvPr id="30" name="Shape 28"/>
          <p:cNvSpPr/>
          <p:nvPr/>
        </p:nvSpPr>
        <p:spPr>
          <a:xfrm>
            <a:off x="4736592" y="3355848"/>
            <a:ext cx="3977640" cy="658368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4901184" y="3575304"/>
            <a:ext cx="274320" cy="274320"/>
          </a:xfrm>
          <a:prstGeom prst="ellipse">
            <a:avLst/>
          </a:prstGeom>
          <a:solidFill>
            <a:srgbClr val="22C55E"/>
          </a:solidFill>
          <a:ln/>
        </p:spPr>
      </p:sp>
      <p:sp>
        <p:nvSpPr>
          <p:cNvPr id="32" name="Text 30"/>
          <p:cNvSpPr/>
          <p:nvPr/>
        </p:nvSpPr>
        <p:spPr>
          <a:xfrm>
            <a:off x="4901184" y="3621024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850" dirty="0"/>
          </a:p>
        </p:txBody>
      </p:sp>
      <p:sp>
        <p:nvSpPr>
          <p:cNvPr id="33" name="Text 31"/>
          <p:cNvSpPr/>
          <p:nvPr/>
        </p:nvSpPr>
        <p:spPr>
          <a:xfrm>
            <a:off x="5303520" y="3438144"/>
            <a:ext cx="3246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6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Logical DDM names</a:t>
            </a:r>
            <a:endParaRPr lang="en-US" sz="960" dirty="0"/>
          </a:p>
        </p:txBody>
      </p:sp>
      <p:sp>
        <p:nvSpPr>
          <p:cNvPr id="34" name="Text 32"/>
          <p:cNvSpPr/>
          <p:nvPr/>
        </p:nvSpPr>
        <p:spPr>
          <a:xfrm>
            <a:off x="5303520" y="3675888"/>
            <a:ext cx="324612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With the nsddm configuration, fields are named as in the DDM.</a:t>
            </a:r>
            <a:endParaRPr lang="en-US" sz="820" dirty="0"/>
          </a:p>
        </p:txBody>
      </p:sp>
      <p:sp>
        <p:nvSpPr>
          <p:cNvPr id="35" name="Shape 33"/>
          <p:cNvSpPr/>
          <p:nvPr/>
        </p:nvSpPr>
        <p:spPr>
          <a:xfrm>
            <a:off x="502920" y="4142232"/>
            <a:ext cx="3977640" cy="658368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667512" y="4361688"/>
            <a:ext cx="274320" cy="274320"/>
          </a:xfrm>
          <a:prstGeom prst="ellipse">
            <a:avLst/>
          </a:prstGeom>
          <a:solidFill>
            <a:srgbClr val="22C55E"/>
          </a:solidFill>
          <a:ln/>
        </p:spPr>
      </p:sp>
      <p:sp>
        <p:nvSpPr>
          <p:cNvPr id="37" name="Text 35"/>
          <p:cNvSpPr/>
          <p:nvPr/>
        </p:nvSpPr>
        <p:spPr>
          <a:xfrm>
            <a:off x="667512" y="4407408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850" dirty="0"/>
          </a:p>
        </p:txBody>
      </p:sp>
      <p:sp>
        <p:nvSpPr>
          <p:cNvPr id="38" name="Text 36"/>
          <p:cNvSpPr/>
          <p:nvPr/>
        </p:nvSpPr>
        <p:spPr>
          <a:xfrm>
            <a:off x="1069848" y="4224528"/>
            <a:ext cx="3246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6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Templates with -describe</a:t>
            </a:r>
            <a:endParaRPr lang="en-US" sz="960" dirty="0"/>
          </a:p>
        </p:txBody>
      </p:sp>
      <p:sp>
        <p:nvSpPr>
          <p:cNvPr id="39" name="Text 37"/>
          <p:cNvSpPr/>
          <p:nvPr/>
        </p:nvSpPr>
        <p:spPr>
          <a:xfrm>
            <a:off x="1069848" y="4462272"/>
            <a:ext cx="324612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Describes the file structure and reads a record by ISN, read-only.</a:t>
            </a:r>
            <a:endParaRPr lang="en-US" sz="820" dirty="0"/>
          </a:p>
        </p:txBody>
      </p:sp>
      <p:sp>
        <p:nvSpPr>
          <p:cNvPr id="40" name="Shape 38"/>
          <p:cNvSpPr/>
          <p:nvPr/>
        </p:nvSpPr>
        <p:spPr>
          <a:xfrm>
            <a:off x="4736592" y="4142232"/>
            <a:ext cx="3977640" cy="658368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4901184" y="4361688"/>
            <a:ext cx="274320" cy="274320"/>
          </a:xfrm>
          <a:prstGeom prst="ellipse">
            <a:avLst/>
          </a:prstGeom>
          <a:solidFill>
            <a:srgbClr val="22C55E"/>
          </a:solidFill>
          <a:ln/>
        </p:spPr>
      </p:sp>
      <p:sp>
        <p:nvSpPr>
          <p:cNvPr id="42" name="Text 40"/>
          <p:cNvSpPr/>
          <p:nvPr/>
        </p:nvSpPr>
        <p:spPr>
          <a:xfrm>
            <a:off x="4901184" y="4407408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850" dirty="0"/>
          </a:p>
        </p:txBody>
      </p:sp>
      <p:sp>
        <p:nvSpPr>
          <p:cNvPr id="43" name="Text 41"/>
          <p:cNvSpPr/>
          <p:nvPr/>
        </p:nvSpPr>
        <p:spPr>
          <a:xfrm>
            <a:off x="5303520" y="4224528"/>
            <a:ext cx="3246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6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JSON export</a:t>
            </a:r>
            <a:endParaRPr lang="en-US" sz="960" dirty="0"/>
          </a:p>
        </p:txBody>
      </p:sp>
      <p:sp>
        <p:nvSpPr>
          <p:cNvPr id="44" name="Text 42"/>
          <p:cNvSpPr/>
          <p:nvPr/>
        </p:nvSpPr>
        <p:spPr>
          <a:xfrm>
            <a:off x="5303520" y="4462272"/>
            <a:ext cx="324612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-output dumps the file to JSON: also useful to extract and to test.</a:t>
            </a:r>
            <a:endParaRPr lang="en-US" sz="820" dirty="0"/>
          </a:p>
        </p:txBody>
      </p:sp>
      <p:sp>
        <p:nvSpPr>
          <p:cNvPr id="45" name="Text 43"/>
          <p:cNvSpPr/>
          <p:nvPr/>
        </p:nvSpPr>
        <p:spPr>
          <a:xfrm>
            <a:off x="502920" y="484632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nsadaloader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OPTIONS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parameters used every day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02920" y="1298448"/>
            <a:ext cx="8138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They combine with each other; every other flag is in --help.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502920" y="1737360"/>
            <a:ext cx="2624328" cy="950976"/>
          </a:xfrm>
          <a:prstGeom prst="roundRect">
            <a:avLst>
              <a:gd name="adj" fmla="val 4808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9224" y="1847088"/>
            <a:ext cx="2331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-dbid &lt;id&gt;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649224" y="2103120"/>
            <a:ext cx="2331720" cy="4937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81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Adabas database. Required.</a:t>
            </a:r>
            <a:endParaRPr lang="en-US" sz="810" dirty="0"/>
          </a:p>
        </p:txBody>
      </p:sp>
      <p:sp>
        <p:nvSpPr>
          <p:cNvPr id="8" name="Shape 6"/>
          <p:cNvSpPr/>
          <p:nvPr/>
        </p:nvSpPr>
        <p:spPr>
          <a:xfrm>
            <a:off x="3346704" y="1737360"/>
            <a:ext cx="2624328" cy="950976"/>
          </a:xfrm>
          <a:prstGeom prst="roundRect">
            <a:avLst>
              <a:gd name="adj" fmla="val 4808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493008" y="1847088"/>
            <a:ext cx="2331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-fnr &lt;n&gt; | -ddmname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3493008" y="2103120"/>
            <a:ext cx="2331720" cy="4937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81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File by number or by logical DDM name (requires -config).</a:t>
            </a:r>
            <a:endParaRPr lang="en-US" sz="810" dirty="0"/>
          </a:p>
        </p:txBody>
      </p:sp>
      <p:sp>
        <p:nvSpPr>
          <p:cNvPr id="11" name="Shape 9"/>
          <p:cNvSpPr/>
          <p:nvPr/>
        </p:nvSpPr>
        <p:spPr>
          <a:xfrm>
            <a:off x="6190488" y="1737360"/>
            <a:ext cx="2624328" cy="950976"/>
          </a:xfrm>
          <a:prstGeom prst="roundRect">
            <a:avLst>
              <a:gd name="adj" fmla="val 4808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336792" y="1847088"/>
            <a:ext cx="2331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-input &lt;file&gt;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6336792" y="2103120"/>
            <a:ext cx="2331720" cy="4937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81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Input file: JSON, CSV, TSV or XML.</a:t>
            </a:r>
            <a:endParaRPr lang="en-US" sz="810" dirty="0"/>
          </a:p>
        </p:txBody>
      </p:sp>
      <p:sp>
        <p:nvSpPr>
          <p:cNvPr id="14" name="Shape 12"/>
          <p:cNvSpPr/>
          <p:nvPr/>
        </p:nvSpPr>
        <p:spPr>
          <a:xfrm>
            <a:off x="502920" y="2825496"/>
            <a:ext cx="2624328" cy="950976"/>
          </a:xfrm>
          <a:prstGeom prst="roundRect">
            <a:avLst>
              <a:gd name="adj" fmla="val 4808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9224" y="2935224"/>
            <a:ext cx="2331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-set | -data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649224" y="3191256"/>
            <a:ext cx="2331720" cy="4937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81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single record as pairs or as a JSON object.</a:t>
            </a:r>
            <a:endParaRPr lang="en-US" sz="810" dirty="0"/>
          </a:p>
        </p:txBody>
      </p:sp>
      <p:sp>
        <p:nvSpPr>
          <p:cNvPr id="17" name="Shape 15"/>
          <p:cNvSpPr/>
          <p:nvPr/>
        </p:nvSpPr>
        <p:spPr>
          <a:xfrm>
            <a:off x="3346704" y="2825496"/>
            <a:ext cx="2624328" cy="950976"/>
          </a:xfrm>
          <a:prstGeom prst="roundRect">
            <a:avLst>
              <a:gd name="adj" fmla="val 4808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493008" y="2935224"/>
            <a:ext cx="2331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-dry-run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3493008" y="3191256"/>
            <a:ext cx="2331720" cy="4937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81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Simulates the operation without opening a transaction.</a:t>
            </a:r>
            <a:endParaRPr lang="en-US" sz="810" dirty="0"/>
          </a:p>
        </p:txBody>
      </p:sp>
      <p:sp>
        <p:nvSpPr>
          <p:cNvPr id="20" name="Shape 18"/>
          <p:cNvSpPr/>
          <p:nvPr/>
        </p:nvSpPr>
        <p:spPr>
          <a:xfrm>
            <a:off x="6190488" y="2825496"/>
            <a:ext cx="2624328" cy="950976"/>
          </a:xfrm>
          <a:prstGeom prst="roundRect">
            <a:avLst>
              <a:gd name="adj" fmla="val 4808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336792" y="2935224"/>
            <a:ext cx="2331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-batch &lt;n&gt;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6336792" y="3191256"/>
            <a:ext cx="2331720" cy="4937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81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Records per transaction (0 = a single transaction).</a:t>
            </a:r>
            <a:endParaRPr lang="en-US" sz="810" dirty="0"/>
          </a:p>
        </p:txBody>
      </p:sp>
      <p:sp>
        <p:nvSpPr>
          <p:cNvPr id="23" name="Shape 21"/>
          <p:cNvSpPr/>
          <p:nvPr/>
        </p:nvSpPr>
        <p:spPr>
          <a:xfrm>
            <a:off x="502920" y="3913632"/>
            <a:ext cx="2624328" cy="950976"/>
          </a:xfrm>
          <a:prstGeom prst="roundRect">
            <a:avLst>
              <a:gd name="adj" fmla="val 4808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49224" y="4023360"/>
            <a:ext cx="2331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-describe</a:t>
            </a:r>
            <a:endParaRPr lang="en-US" sz="1050" dirty="0"/>
          </a:p>
        </p:txBody>
      </p:sp>
      <p:sp>
        <p:nvSpPr>
          <p:cNvPr id="25" name="Text 23"/>
          <p:cNvSpPr/>
          <p:nvPr/>
        </p:nvSpPr>
        <p:spPr>
          <a:xfrm>
            <a:off x="649224" y="4279392"/>
            <a:ext cx="2331720" cy="4937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81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Describes the file structure and reads a record by ISN.</a:t>
            </a:r>
            <a:endParaRPr lang="en-US" sz="810" dirty="0"/>
          </a:p>
        </p:txBody>
      </p:sp>
      <p:sp>
        <p:nvSpPr>
          <p:cNvPr id="26" name="Shape 24"/>
          <p:cNvSpPr/>
          <p:nvPr/>
        </p:nvSpPr>
        <p:spPr>
          <a:xfrm>
            <a:off x="3346704" y="3913632"/>
            <a:ext cx="2624328" cy="950976"/>
          </a:xfrm>
          <a:prstGeom prst="roundRect">
            <a:avLst>
              <a:gd name="adj" fmla="val 4808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3493008" y="4023360"/>
            <a:ext cx="2331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-output &lt;file&gt;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3493008" y="4279392"/>
            <a:ext cx="2331720" cy="4937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81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Exports the file to JSON instead of writing to Adabas.</a:t>
            </a:r>
            <a:endParaRPr lang="en-US" sz="810" dirty="0"/>
          </a:p>
        </p:txBody>
      </p:sp>
      <p:sp>
        <p:nvSpPr>
          <p:cNvPr id="29" name="Text 27"/>
          <p:cNvSpPr/>
          <p:nvPr/>
        </p:nvSpPr>
        <p:spPr>
          <a:xfrm>
            <a:off x="502920" y="484632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nsadaloader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CASES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it is used every day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02920" y="1417320"/>
            <a:ext cx="8138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same use cases we solve with customers in banking, healthcare and the public sector.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502920" y="1965960"/>
            <a:ext cx="1965960" cy="2286000"/>
          </a:xfrm>
          <a:prstGeom prst="roundRect">
            <a:avLst>
              <a:gd name="adj" fmla="val 2326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67512" y="2148840"/>
            <a:ext cx="384048" cy="384048"/>
          </a:xfrm>
          <a:prstGeom prst="roundRect">
            <a:avLst>
              <a:gd name="adj" fmla="val 11905"/>
            </a:avLst>
          </a:prstGeom>
          <a:solidFill>
            <a:srgbClr val="1A4FD1"/>
          </a:solidFill>
          <a:ln/>
        </p:spPr>
      </p:sp>
      <p:sp>
        <p:nvSpPr>
          <p:cNvPr id="7" name="Text 5"/>
          <p:cNvSpPr/>
          <p:nvPr/>
        </p:nvSpPr>
        <p:spPr>
          <a:xfrm>
            <a:off x="667512" y="2249424"/>
            <a:ext cx="38404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667512" y="2697480"/>
            <a:ext cx="1636776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Migrating a file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67512" y="3310128"/>
            <a:ext cx="1636776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8000"/>
              </a:lnSpc>
              <a:buNone/>
            </a:pPr>
            <a:r>
              <a:rPr lang="en-US" sz="83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Initial load of an Adabas file from the export of another system.</a:t>
            </a:r>
            <a:endParaRPr lang="en-US" sz="830" dirty="0"/>
          </a:p>
        </p:txBody>
      </p:sp>
      <p:sp>
        <p:nvSpPr>
          <p:cNvPr id="10" name="Shape 8"/>
          <p:cNvSpPr/>
          <p:nvPr/>
        </p:nvSpPr>
        <p:spPr>
          <a:xfrm>
            <a:off x="2651760" y="1965960"/>
            <a:ext cx="1965960" cy="2286000"/>
          </a:xfrm>
          <a:prstGeom prst="roundRect">
            <a:avLst>
              <a:gd name="adj" fmla="val 2326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2816352" y="2148840"/>
            <a:ext cx="384048" cy="384048"/>
          </a:xfrm>
          <a:prstGeom prst="roundRect">
            <a:avLst>
              <a:gd name="adj" fmla="val 11905"/>
            </a:avLst>
          </a:prstGeom>
          <a:solidFill>
            <a:srgbClr val="1A4FD1"/>
          </a:solidFill>
          <a:ln/>
        </p:spPr>
      </p:sp>
      <p:sp>
        <p:nvSpPr>
          <p:cNvPr id="12" name="Text 10"/>
          <p:cNvSpPr/>
          <p:nvPr/>
        </p:nvSpPr>
        <p:spPr>
          <a:xfrm>
            <a:off x="2816352" y="2249424"/>
            <a:ext cx="38404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2816352" y="2697480"/>
            <a:ext cx="1636776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Fixing data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2816352" y="3310128"/>
            <a:ext cx="1636776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8000"/>
              </a:lnSpc>
              <a:buNone/>
            </a:pPr>
            <a:r>
              <a:rPr lang="en-US" sz="83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Mass UPDATE of specific fields over thousands of records, with a dry run first.</a:t>
            </a:r>
            <a:endParaRPr lang="en-US" sz="830" dirty="0"/>
          </a:p>
        </p:txBody>
      </p:sp>
      <p:sp>
        <p:nvSpPr>
          <p:cNvPr id="15" name="Shape 13"/>
          <p:cNvSpPr/>
          <p:nvPr/>
        </p:nvSpPr>
        <p:spPr>
          <a:xfrm>
            <a:off x="4800600" y="1965960"/>
            <a:ext cx="1965960" cy="2286000"/>
          </a:xfrm>
          <a:prstGeom prst="roundRect">
            <a:avLst>
              <a:gd name="adj" fmla="val 2326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965192" y="2148840"/>
            <a:ext cx="384048" cy="384048"/>
          </a:xfrm>
          <a:prstGeom prst="roundRect">
            <a:avLst>
              <a:gd name="adj" fmla="val 11905"/>
            </a:avLst>
          </a:prstGeom>
          <a:solidFill>
            <a:srgbClr val="1A4FD1"/>
          </a:solidFill>
          <a:ln/>
        </p:spPr>
      </p:sp>
      <p:sp>
        <p:nvSpPr>
          <p:cNvPr id="17" name="Text 15"/>
          <p:cNvSpPr/>
          <p:nvPr/>
        </p:nvSpPr>
        <p:spPr>
          <a:xfrm>
            <a:off x="4965192" y="2249424"/>
            <a:ext cx="38404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4965192" y="2697480"/>
            <a:ext cx="1636776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Environment testing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4965192" y="3310128"/>
            <a:ext cx="1636776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8000"/>
              </a:lnSpc>
              <a:buNone/>
            </a:pPr>
            <a:r>
              <a:rPr lang="en-US" sz="83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Load a subset of data into the test environment and delete it afterwards.</a:t>
            </a:r>
            <a:endParaRPr lang="en-US" sz="830" dirty="0"/>
          </a:p>
        </p:txBody>
      </p:sp>
      <p:sp>
        <p:nvSpPr>
          <p:cNvPr id="20" name="Shape 18"/>
          <p:cNvSpPr/>
          <p:nvPr/>
        </p:nvSpPr>
        <p:spPr>
          <a:xfrm>
            <a:off x="6949440" y="1965960"/>
            <a:ext cx="1965960" cy="2286000"/>
          </a:xfrm>
          <a:prstGeom prst="roundRect">
            <a:avLst>
              <a:gd name="adj" fmla="val 2326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7114032" y="2148840"/>
            <a:ext cx="384048" cy="384048"/>
          </a:xfrm>
          <a:prstGeom prst="roundRect">
            <a:avLst>
              <a:gd name="adj" fmla="val 11905"/>
            </a:avLst>
          </a:prstGeom>
          <a:solidFill>
            <a:srgbClr val="1A4FD1"/>
          </a:solidFill>
          <a:ln/>
        </p:spPr>
      </p:sp>
      <p:sp>
        <p:nvSpPr>
          <p:cNvPr id="22" name="Text 20"/>
          <p:cNvSpPr/>
          <p:nvPr/>
        </p:nvSpPr>
        <p:spPr>
          <a:xfrm>
            <a:off x="7114032" y="2249424"/>
            <a:ext cx="38404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7114032" y="2697480"/>
            <a:ext cx="1636776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Loading reference data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7114032" y="3310128"/>
            <a:ext cx="1636776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8000"/>
              </a:lnSpc>
              <a:buNone/>
            </a:pPr>
            <a:r>
              <a:rPr lang="en-US" sz="83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Load catalogues and reference tables validated against the DDM.</a:t>
            </a:r>
            <a:endParaRPr lang="en-US" sz="830" dirty="0"/>
          </a:p>
        </p:txBody>
      </p:sp>
      <p:sp>
        <p:nvSpPr>
          <p:cNvPr id="25" name="Text 23"/>
          <p:cNvSpPr/>
          <p:nvPr/>
        </p:nvSpPr>
        <p:spPr>
          <a:xfrm>
            <a:off x="502920" y="484632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nsadaloader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GETTING STARTED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Install and load in five minutes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02920" y="1417320"/>
            <a:ext cx="3977640" cy="3063240"/>
          </a:xfrm>
          <a:prstGeom prst="roundRect">
            <a:avLst>
              <a:gd name="adj" fmla="val 1791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31520" y="1627632"/>
            <a:ext cx="3566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Requirements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731520" y="2011680"/>
            <a:ext cx="3566160" cy="2286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52400" indent="-152400">
              <a:lnSpc>
                <a:spcPct val="145000"/>
              </a:lnSpc>
              <a:buSzPct val="100000"/>
              <a:buChar char="•"/>
            </a:pPr>
            <a:r>
              <a:rPr lang="en-US" sz="9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Linux x86-64 (RHEL 8 or RHEL 9)</a:t>
            </a:r>
            <a:endParaRPr lang="en-US" sz="950" dirty="0"/>
          </a:p>
          <a:p>
            <a:pPr marL="152400" indent="-152400">
              <a:lnSpc>
                <a:spcPct val="145000"/>
              </a:lnSpc>
              <a:buSzPct val="100000"/>
              <a:buChar char="•"/>
            </a:pPr>
            <a:r>
              <a:rPr lang="en-US" sz="9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Native Adabas client (acj) in the PATH</a:t>
            </a:r>
            <a:endParaRPr lang="en-US" sz="950" dirty="0"/>
          </a:p>
          <a:p>
            <a:pPr marL="152400" indent="-152400">
              <a:lnSpc>
                <a:spcPct val="145000"/>
              </a:lnSpc>
              <a:buSzPct val="100000"/>
              <a:buChar char="•"/>
            </a:pPr>
            <a:r>
              <a:rPr lang="en-US" sz="9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Write access to the database</a:t>
            </a:r>
            <a:endParaRPr lang="en-US" sz="950" dirty="0"/>
          </a:p>
          <a:p>
            <a:pPr marL="152400" indent="-152400">
              <a:lnSpc>
                <a:spcPct val="145000"/>
              </a:lnSpc>
              <a:buSzPct val="100000"/>
              <a:buChar char="•"/>
            </a:pPr>
            <a:r>
              <a:rPr lang="en-US" sz="9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Product licence or the 30-day trial</a:t>
            </a:r>
            <a:endParaRPr lang="en-US" sz="950" dirty="0"/>
          </a:p>
          <a:p>
            <a:pPr marL="152400" indent="-152400">
              <a:lnSpc>
                <a:spcPct val="145000"/>
              </a:lnSpc>
              <a:buSzPct val="100000"/>
              <a:buChar char="•"/>
            </a:pPr>
            <a:r>
              <a:rPr lang="en-US" sz="9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DDM in JSON (nsddm) for logical names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4709160" y="1417320"/>
            <a:ext cx="3931920" cy="3200400"/>
          </a:xfrm>
          <a:prstGeom prst="roundRect">
            <a:avLst>
              <a:gd name="adj" fmla="val 1714"/>
            </a:avLst>
          </a:prstGeom>
          <a:solidFill>
            <a:srgbClr val="0F1B3D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937760" y="1627632"/>
            <a:ext cx="3474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Install and first run</a:t>
            </a:r>
            <a:endParaRPr lang="en-US" sz="1150" dirty="0"/>
          </a:p>
        </p:txBody>
      </p:sp>
      <p:sp>
        <p:nvSpPr>
          <p:cNvPr id="9" name="Text 7"/>
          <p:cNvSpPr/>
          <p:nvPr/>
        </p:nvSpPr>
        <p:spPr>
          <a:xfrm>
            <a:off x="4937760" y="1938528"/>
            <a:ext cx="3474720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810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Install the suite</a:t>
            </a:r>
            <a:endParaRPr lang="en-US" sz="81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810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./install.sh --prefix /opt/ns</a:t>
            </a:r>
            <a:endParaRPr lang="en-US" sz="810" dirty="0"/>
          </a:p>
          <a:p>
            <a:pPr indent="0" marL="0">
              <a:lnSpc>
                <a:spcPct val="130000"/>
              </a:lnSpc>
              <a:buNone/>
            </a:pPr>
            <a:endParaRPr lang="en-US" sz="81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810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Simulate a load</a:t>
            </a:r>
            <a:endParaRPr lang="en-US" sz="81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810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nsadaloader -dbid 40 -input clients.json \</a:t>
            </a:r>
            <a:endParaRPr lang="en-US" sz="81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810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-fnr 120 -dry-run</a:t>
            </a:r>
            <a:endParaRPr lang="en-US" sz="810" dirty="0"/>
          </a:p>
          <a:p>
            <a:pPr indent="0" marL="0">
              <a:lnSpc>
                <a:spcPct val="130000"/>
              </a:lnSpc>
              <a:buNone/>
            </a:pPr>
            <a:endParaRPr lang="en-US" sz="81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810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Load for real (in batches)</a:t>
            </a:r>
            <a:endParaRPr lang="en-US" sz="81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810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nsadaloader -dbid 40 -input clients.json \</a:t>
            </a:r>
            <a:endParaRPr lang="en-US" sz="81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810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-fnr 120 -batch 500 -yes</a:t>
            </a:r>
            <a:endParaRPr lang="en-US" sz="810" dirty="0"/>
          </a:p>
        </p:txBody>
      </p:sp>
      <p:sp>
        <p:nvSpPr>
          <p:cNvPr id="10" name="Text 8"/>
          <p:cNvSpPr/>
          <p:nvPr/>
        </p:nvSpPr>
        <p:spPr>
          <a:xfrm>
            <a:off x="4937760" y="4041648"/>
            <a:ext cx="3474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1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licence is resolved from $NS_LICENSE_FILE, next to the product data or in /opt/ns/licenses/. Without one: 30-day trial.</a:t>
            </a:r>
            <a:endParaRPr lang="en-US" sz="810" dirty="0"/>
          </a:p>
        </p:txBody>
      </p:sp>
      <p:sp>
        <p:nvSpPr>
          <p:cNvPr id="11" name="Text 9"/>
          <p:cNvSpPr/>
          <p:nvPr/>
        </p:nvSpPr>
        <p:spPr>
          <a:xfrm>
            <a:off x="502920" y="484632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nsadaloader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FREQUENTLY ASKED QUESTIONS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customers always ask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02920" y="1554480"/>
            <a:ext cx="3977640" cy="137160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1700784"/>
            <a:ext cx="3611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Does it write straight into the core?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685800" y="2011680"/>
            <a:ext cx="3611880" cy="7680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86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Yes, in per-batch transactions, and with -dry-run you can see beforehand exactly what it will write.</a:t>
            </a:r>
            <a:endParaRPr lang="en-US" sz="860" dirty="0"/>
          </a:p>
        </p:txBody>
      </p:sp>
      <p:sp>
        <p:nvSpPr>
          <p:cNvPr id="7" name="Shape 5"/>
          <p:cNvSpPr/>
          <p:nvPr/>
        </p:nvSpPr>
        <p:spPr>
          <a:xfrm>
            <a:off x="4736592" y="1554480"/>
            <a:ext cx="3977640" cy="137160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919472" y="1700784"/>
            <a:ext cx="3611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if a record fails?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4919472" y="2011680"/>
            <a:ext cx="3611880" cy="7680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86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is recorded in the trace with the ISN and the reason, and the process returns an exit code other than zero.</a:t>
            </a:r>
            <a:endParaRPr lang="en-US" sz="860" dirty="0"/>
          </a:p>
        </p:txBody>
      </p:sp>
      <p:sp>
        <p:nvSpPr>
          <p:cNvPr id="10" name="Shape 8"/>
          <p:cNvSpPr/>
          <p:nvPr/>
        </p:nvSpPr>
        <p:spPr>
          <a:xfrm>
            <a:off x="502920" y="3127248"/>
            <a:ext cx="3977640" cy="137160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85800" y="3273552"/>
            <a:ext cx="3611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Does it support MU and PE fields?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685800" y="3584448"/>
            <a:ext cx="3611880" cy="7680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86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Yes, natively: repeated elements and periodic groups with the same semantics as the DDM.</a:t>
            </a:r>
            <a:endParaRPr lang="en-US" sz="860" dirty="0"/>
          </a:p>
        </p:txBody>
      </p:sp>
      <p:sp>
        <p:nvSpPr>
          <p:cNvPr id="13" name="Shape 11"/>
          <p:cNvSpPr/>
          <p:nvPr/>
        </p:nvSpPr>
        <p:spPr>
          <a:xfrm>
            <a:off x="4736592" y="3127248"/>
            <a:ext cx="3977640" cy="137160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19472" y="3273552"/>
            <a:ext cx="3611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I need the DDM?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4919472" y="3584448"/>
            <a:ext cx="3611880" cy="7680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86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 to work by file number. With the JSON from nsddm you can use logical field names and validate the load.</a:t>
            </a:r>
            <a:endParaRPr lang="en-US" sz="86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nsadaloader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217920" y="-1645920"/>
            <a:ext cx="5120640" cy="5120640"/>
          </a:xfrm>
          <a:prstGeom prst="ellipse">
            <a:avLst/>
          </a:prstGeom>
          <a:solidFill>
            <a:srgbClr val="7B2CBF">
              <a:alpha val="2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1463040" y="3108960"/>
            <a:ext cx="3108960" cy="3108960"/>
          </a:xfrm>
          <a:prstGeom prst="ellipse">
            <a:avLst/>
          </a:prstGeom>
          <a:solidFill>
            <a:srgbClr val="00B4D8">
              <a:alpha val="12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 STEP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02920" y="868680"/>
            <a:ext cx="603504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Load your data</a:t>
            </a:r>
            <a:endParaRPr lang="en-US" sz="29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without writing a single</a:t>
            </a:r>
            <a:endParaRPr lang="en-US" sz="29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line of your own code.</a:t>
            </a:r>
            <a:endParaRPr lang="en-US" sz="2900" dirty="0"/>
          </a:p>
        </p:txBody>
      </p:sp>
      <p:sp>
        <p:nvSpPr>
          <p:cNvPr id="6" name="Text 4"/>
          <p:cNvSpPr/>
          <p:nvPr/>
        </p:nvSpPr>
        <p:spPr>
          <a:xfrm>
            <a:off x="502920" y="2331720"/>
            <a:ext cx="5394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2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Ask for a demo with your DDM and your input file: we show the simulation and the real load against your database.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02920" y="3429000"/>
            <a:ext cx="2377440" cy="420624"/>
          </a:xfrm>
          <a:prstGeom prst="roundRect">
            <a:avLst>
              <a:gd name="adj" fmla="val 13043"/>
            </a:avLst>
          </a:prstGeom>
          <a:solidFill>
            <a:srgbClr val="00B4D8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3429000"/>
            <a:ext cx="237744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REQUEST A DEMO  →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502920" y="4023360"/>
            <a:ext cx="49377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9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nacarsoft.com  ·  support@nacarsoft.com  ·  +34 910 038 502</a:t>
            </a:r>
            <a:endParaRPr lang="en-US" sz="950" dirty="0"/>
          </a:p>
        </p:txBody>
      </p:sp>
      <p:sp>
        <p:nvSpPr>
          <p:cNvPr id="10" name="Shape 8"/>
          <p:cNvSpPr/>
          <p:nvPr/>
        </p:nvSpPr>
        <p:spPr>
          <a:xfrm>
            <a:off x="6172200" y="1143000"/>
            <a:ext cx="2468880" cy="3246120"/>
          </a:xfrm>
          <a:prstGeom prst="roundRect">
            <a:avLst>
              <a:gd name="adj" fmla="val 2222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355080" y="1371600"/>
            <a:ext cx="2103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NSADALoader at a glance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6355080" y="1783080"/>
            <a:ext cx="2103120" cy="2468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52400" indent="-152400">
              <a:lnSpc>
                <a:spcPct val="145000"/>
              </a:lnSpc>
              <a:buSzPct val="100000"/>
              <a:buChar char="•"/>
            </a:pPr>
            <a:r>
              <a:rPr lang="en-US" sz="8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JSON, CSV, TSV or XML input</a:t>
            </a:r>
            <a:endParaRPr lang="en-US" sz="840" dirty="0"/>
          </a:p>
          <a:p>
            <a:pPr marL="152400" indent="-152400">
              <a:lnSpc>
                <a:spcPct val="145000"/>
              </a:lnSpc>
              <a:buSzPct val="100000"/>
              <a:buChar char="•"/>
            </a:pPr>
            <a:r>
              <a:rPr lang="en-US" sz="8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STORE, UPDATE and DELETE in batch</a:t>
            </a:r>
            <a:endParaRPr lang="en-US" sz="840" dirty="0"/>
          </a:p>
          <a:p>
            <a:pPr marL="152400" indent="-152400">
              <a:lnSpc>
                <a:spcPct val="145000"/>
              </a:lnSpc>
              <a:buSzPct val="100000"/>
              <a:buChar char="•"/>
            </a:pPr>
            <a:r>
              <a:rPr lang="en-US" sz="8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Native MU fields and PE groups</a:t>
            </a:r>
            <a:endParaRPr lang="en-US" sz="840" dirty="0"/>
          </a:p>
          <a:p>
            <a:pPr marL="152400" indent="-152400">
              <a:lnSpc>
                <a:spcPct val="145000"/>
              </a:lnSpc>
              <a:buSzPct val="100000"/>
              <a:buChar char="•"/>
            </a:pPr>
            <a:r>
              <a:rPr lang="en-US" sz="8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-dry-run before touching the core</a:t>
            </a:r>
            <a:endParaRPr lang="en-US" sz="840" dirty="0"/>
          </a:p>
        </p:txBody>
      </p:sp>
      <p:pic>
        <p:nvPicPr>
          <p:cNvPr id="13" name="Image 0" descr="/data/ns/nssuite/ns/ppt/lib/assets/logo-nacarsoft-horizonta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572000"/>
            <a:ext cx="2103120" cy="566928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502920" y="484632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nsadaloader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Nacarsoft Soluciones Informáticas S.L.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nsadaloader — Load your data into Adabas without writing it by hand.</dc:title>
  <dc:subject>nsadaloader loads records from JSON, CSV, TSV or XML straight into your Adabas files: STORE, UPDATE and DELETE, with MU fields, PE groups and per-batch control.</dc:subject>
  <dc:creator>Nacarsoft Soluciones Informáticas S.L.</dc:creator>
  <cp:lastModifiedBy>Nacarsoft Soluciones Informáticas S.L.</cp:lastModifiedBy>
  <cp:revision>1</cp:revision>
  <dcterms:created xsi:type="dcterms:W3CDTF">2026-10-20T22:25:55Z</dcterms:created>
  <dcterms:modified xsi:type="dcterms:W3CDTF">2026-10-20T22:25:55Z</dcterms:modified>
</cp:coreProperties>
</file>