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-1463040"/>
            <a:ext cx="4937760" cy="4937760"/>
          </a:xfrm>
          <a:prstGeom prst="ellipse">
            <a:avLst/>
          </a:prstGeom>
          <a:solidFill>
            <a:srgbClr val="7B2CBF">
              <a:alpha val="1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645920" y="2926080"/>
            <a:ext cx="3291840" cy="3291840"/>
          </a:xfrm>
          <a:prstGeom prst="ellipse">
            <a:avLst/>
          </a:prstGeom>
          <a:solidFill>
            <a:srgbClr val="1A4FD1">
              <a:alpha val="16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· ADABAS A FICHERO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49377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Saque sus datos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a CSV, JSON o XML.</a:t>
            </a:r>
            <a:endParaRPr lang="en-US" sz="26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tocar producción.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502920" y="2724912"/>
            <a:ext cx="475488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2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 extrae registros de ficheros Adabas en modo lectura, no bloqueante y con un solo comando. Millones de registros, sin locks y sin parar el núcleo.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3767328"/>
            <a:ext cx="2331720" cy="402336"/>
          </a:xfrm>
          <a:prstGeom prst="roundRect">
            <a:avLst>
              <a:gd name="adj" fmla="val 13636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767328"/>
            <a:ext cx="2331720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 FUNCIONALIDADES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334256"/>
            <a:ext cx="4754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locks · Sin parar el núcleo · CSV · JSON · XML · TAB · RECORD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715000" y="1051560"/>
            <a:ext cx="2926080" cy="2743200"/>
          </a:xfrm>
          <a:prstGeom prst="roundRect">
            <a:avLst>
              <a:gd name="adj" fmla="val 2000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766560" y="1325880"/>
            <a:ext cx="822960" cy="263347"/>
          </a:xfrm>
          <a:prstGeom prst="ellipse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766560" y="1457554"/>
            <a:ext cx="822960" cy="422453"/>
          </a:xfrm>
          <a:prstGeom prst="rect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766560" y="1748333"/>
            <a:ext cx="822960" cy="263347"/>
          </a:xfrm>
          <a:prstGeom prst="ellipse">
            <a:avLst/>
          </a:prstGeom>
          <a:solidFill>
            <a:srgbClr val="00B4D8">
              <a:alpha val="0"/>
            </a:srgbClr>
          </a:solidFill>
          <a:ln w="19050">
            <a:solidFill>
              <a:srgbClr val="00B4D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897880" y="21031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Adabas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5897880" y="2377440"/>
            <a:ext cx="256032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 paginada, no bloqueante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7013448" y="2852928"/>
            <a:ext cx="310896" cy="292608"/>
          </a:xfrm>
          <a:prstGeom prst="downArrow">
            <a:avLst/>
          </a:prstGeom>
          <a:solidFill>
            <a:srgbClr val="00B4D8"/>
          </a:solidFill>
          <a:ln/>
        </p:spPr>
      </p:sp>
      <p:sp>
        <p:nvSpPr>
          <p:cNvPr id="17" name="Text 15"/>
          <p:cNvSpPr/>
          <p:nvPr/>
        </p:nvSpPr>
        <p:spPr>
          <a:xfrm>
            <a:off x="5897880" y="32004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· JSON · XML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5897880" y="347472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comando, formato a elegir</a:t>
            </a:r>
            <a:endParaRPr lang="en-US" sz="800" dirty="0"/>
          </a:p>
        </p:txBody>
      </p:sp>
      <p:pic>
        <p:nvPicPr>
          <p:cNvPr id="19" name="Image 0" descr="/data/ns/nssuite/nsadafile/ppt/logo-nsadaf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2120" y="3977640"/>
            <a:ext cx="457200" cy="457200"/>
          </a:xfrm>
          <a:prstGeom prst="rect">
            <a:avLst/>
          </a:prstGeom>
        </p:spPr>
      </p:pic>
      <p:pic>
        <p:nvPicPr>
          <p:cNvPr id="20" name="Image 1" descr="/data/ns/nssuite/ns/ppt/lib/assets/logo-nacarsoft-horizontal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3488" y="274320"/>
            <a:ext cx="1298448" cy="502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Extraer datos de Adabas nunca debería doler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371600"/>
            <a:ext cx="81381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Hoy sacar información del núcleo significa o bien scripts a medida, o bien parar el sistema durante la extracción.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04088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7" name="Text 5"/>
          <p:cNvSpPr/>
          <p:nvPr/>
        </p:nvSpPr>
        <p:spPr>
          <a:xfrm>
            <a:off x="704088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685800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núcleo se bloquea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685800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Las extracciones Nant afligen los ficheros: locks, colas y tiempos de espera que acaban en incidencias.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374136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575304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2" name="Text 10"/>
          <p:cNvSpPr/>
          <p:nvPr/>
        </p:nvSpPr>
        <p:spPr>
          <a:xfrm>
            <a:off x="3575304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3557016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consulta, un desarrollo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3557016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script a medida por cada necesidad, sin reutilizar nada y sin documentación.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245352" y="2148840"/>
            <a:ext cx="2615184" cy="2148840"/>
          </a:xfrm>
          <a:prstGeom prst="roundRect">
            <a:avLst>
              <a:gd name="adj" fmla="val 2553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446520" y="2359152"/>
            <a:ext cx="384048" cy="384048"/>
          </a:xfrm>
          <a:prstGeom prst="ellipse">
            <a:avLst/>
          </a:prstGeom>
          <a:solidFill>
            <a:srgbClr val="EF4444">
              <a:alpha val="85000"/>
            </a:srgbClr>
          </a:solidFill>
          <a:ln/>
        </p:spPr>
      </p:sp>
      <p:sp>
        <p:nvSpPr>
          <p:cNvPr id="17" name="Text 15"/>
          <p:cNvSpPr/>
          <p:nvPr/>
        </p:nvSpPr>
        <p:spPr>
          <a:xfrm>
            <a:off x="6446520" y="2432304"/>
            <a:ext cx="384048" cy="23774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28232" y="2880360"/>
            <a:ext cx="2249424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Formatos dispares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28232" y="3364992"/>
            <a:ext cx="2249424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 aquí, JSON allá, un XML en el informe: cada consumidor termina escribiendo su propio conversor.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502920" y="4462272"/>
            <a:ext cx="8138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 convierte la extracción en una operación de línea de comandos, segura y repetible.</a:t>
            </a:r>
            <a:endParaRPr lang="en-US" sz="950" dirty="0"/>
          </a:p>
        </p:txBody>
      </p:sp>
      <p:sp>
        <p:nvSpPr>
          <p:cNvPr id="21" name="Text 1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QUÉ 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extractor Adabas a fichero, de Nacarsoft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81328"/>
            <a:ext cx="50292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 se conecta por el cliente nativo de Adabas en modo sólo lectura y extrae los registros que le pida, al formato que quiera y al ritmo que el sistema permita.</a:t>
            </a: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endParaRPr lang="en-US" sz="115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escribe en el núcleo, no genera locks y no requiere ningún desarrollo: un binario, un comando y un fichero de salida. Encaja en scripts, en cron y en pipelines de integración.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1264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escrituras en el núcleo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4028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35000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235000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formatos de salida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977640" y="3657600"/>
            <a:ext cx="1572768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087368" y="3785616"/>
            <a:ext cx="1371600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087368" y="4133088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comando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5852160" y="1234440"/>
            <a:ext cx="2788920" cy="3337560"/>
          </a:xfrm>
          <a:prstGeom prst="roundRect">
            <a:avLst>
              <a:gd name="adj" fmla="val 1967"/>
            </a:avLst>
          </a:prstGeom>
          <a:solidFill>
            <a:srgbClr val="0A224F"/>
          </a:solidFill>
          <a:ln w="12700">
            <a:solidFill>
              <a:srgbClr val="0A224F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903720" y="1508760"/>
            <a:ext cx="562356" cy="566928"/>
          </a:xfrm>
          <a:prstGeom prst="roundRect">
            <a:avLst>
              <a:gd name="adj" fmla="val 3252"/>
            </a:avLst>
          </a:prstGeom>
          <a:solidFill>
            <a:srgbClr val="00B4D8">
              <a:alpha val="0"/>
            </a:srgbClr>
          </a:solidFill>
          <a:ln w="17780">
            <a:solidFill>
              <a:srgbClr val="00B4D8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976872" y="1701516"/>
            <a:ext cx="41148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976872" y="1837578"/>
            <a:ext cx="342900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976872" y="1962302"/>
            <a:ext cx="233172" cy="0"/>
          </a:xfrm>
          <a:prstGeom prst="line">
            <a:avLst/>
          </a:prstGeom>
          <a:noFill/>
          <a:ln w="13970">
            <a:solidFill>
              <a:srgbClr val="00B4D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035040" y="224028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6035040" y="2615184"/>
            <a:ext cx="2423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Adabas → fichero, en modo lectura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053328" y="3017520"/>
            <a:ext cx="237744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locks: lectura paginada y no bloqueante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SQL, búsqueda Adabas, ISN o DDM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CSV, JSON, XML, TAB o RECORD</a:t>
            </a:r>
            <a:endParaRPr lang="en-US" sz="860" dirty="0"/>
          </a:p>
          <a:p>
            <a:pPr marL="152400" indent="-152400">
              <a:lnSpc>
                <a:spcPct val="135000"/>
              </a:lnSpc>
              <a:buSzPct val="100000"/>
              <a:buChar char="•"/>
            </a:pPr>
            <a:r>
              <a:rPr lang="en-US" sz="8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de campos con -checkfields</a:t>
            </a:r>
            <a:endParaRPr lang="en-US" sz="860" dirty="0"/>
          </a:p>
        </p:txBody>
      </p:sp>
      <p:sp>
        <p:nvSpPr>
          <p:cNvPr id="22" name="Text 20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CÓMO FUNCIONA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núcleo a su fichero, en un solo comando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Conexión nativa, lectura sin impacto y salida directa al formato que consume su sistema.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1264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· Conexión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1264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nativo de Adabas (acj) contra el DBID indicado, siempre en sólo lectura.</a:t>
            </a:r>
            <a:endParaRPr lang="en-US" sz="760" dirty="0"/>
          </a:p>
        </p:txBody>
      </p:sp>
      <p:sp>
        <p:nvSpPr>
          <p:cNvPr id="8" name="Shape 6"/>
          <p:cNvSpPr/>
          <p:nvPr/>
        </p:nvSpPr>
        <p:spPr>
          <a:xfrm>
            <a:off x="300837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333756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4728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· Selección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4728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 ISN, por búsqueda Adabas, por nombre DDM o por consulta SQL completa.</a:t>
            </a:r>
            <a:endParaRPr lang="en-US" sz="760" dirty="0"/>
          </a:p>
        </p:txBody>
      </p:sp>
      <p:sp>
        <p:nvSpPr>
          <p:cNvPr id="12" name="Shape 10"/>
          <p:cNvSpPr/>
          <p:nvPr/>
        </p:nvSpPr>
        <p:spPr>
          <a:xfrm>
            <a:off x="5843016" y="3017520"/>
            <a:ext cx="292608" cy="0"/>
          </a:xfrm>
          <a:prstGeom prst="line">
            <a:avLst/>
          </a:prstGeom>
          <a:noFill/>
          <a:ln w="20320">
            <a:solidFill>
              <a:srgbClr val="00B4D8"/>
            </a:solidFill>
            <a:prstDash val="solid"/>
            <a:tailEnd type="triangle"/>
          </a:ln>
        </p:spPr>
      </p:sp>
      <p:sp>
        <p:nvSpPr>
          <p:cNvPr id="13" name="Shape 11"/>
          <p:cNvSpPr/>
          <p:nvPr/>
        </p:nvSpPr>
        <p:spPr>
          <a:xfrm>
            <a:off x="6172200" y="2011680"/>
            <a:ext cx="2468880" cy="2011680"/>
          </a:xfrm>
          <a:prstGeom prst="roundRect">
            <a:avLst>
              <a:gd name="adj" fmla="val 3636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81928" y="2121408"/>
            <a:ext cx="224942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· Salida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81928" y="2468880"/>
            <a:ext cx="2249424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76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Extracción paginada con multifetch y volcado al formato elegido, sin locks.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02920" y="431596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núcleo sigue serving tráfico mientras extrae: es una lectura, no una ventana de mantenimiento.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HERRAMIENTA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el producto está en --help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única utilidad, sin dependencias ni configuración previa. El manual de uso es la propia ayuda del programa.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4356781" cy="2423160"/>
          </a:xfrm>
          <a:prstGeom prst="roundRect">
            <a:avLst>
              <a:gd name="adj" fmla="val 150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file/ppt/screens/hel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4265341" cy="233172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instalación de clientes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DSN ni perfiles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librerías que mantener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4498848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Salida real de nsadafile --help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-1280160"/>
            <a:ext cx="4023360" cy="4023360"/>
          </a:xfrm>
          <a:prstGeom prst="ellipse">
            <a:avLst/>
          </a:prstGeom>
          <a:solidFill>
            <a:srgbClr val="1A4FD1">
              <a:alpha val="14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SELECCIÓN DE DATOS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 completo, no solo «exporta todo»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502920" y="1371600"/>
            <a:ext cx="78638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1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Además de ISN, búsqueda Adabas y nombre DDM, nsadafile entiende SQL: SELECT, JOIN, WHERE, GROUP BY, ORDER BY, LIMIT y DISTINCT.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457200" y="2011680"/>
            <a:ext cx="5715000" cy="1633902"/>
          </a:xfrm>
          <a:prstGeom prst="roundRect">
            <a:avLst>
              <a:gd name="adj" fmla="val 2239"/>
            </a:avLst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</p:sp>
      <p:pic>
        <p:nvPicPr>
          <p:cNvPr id="7" name="Image 0" descr="/data/ns/nssuite/nsadafile/ppt/screens/sq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2057400"/>
            <a:ext cx="5623560" cy="154246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46520" y="2148840"/>
            <a:ext cx="219456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entre ficheros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y agregaciones</a:t>
            </a:r>
            <a:endParaRPr lang="en-US" sz="900" dirty="0"/>
          </a:p>
          <a:p>
            <a:pPr marL="152400" indent="-152400">
              <a:lnSpc>
                <a:spcPct val="140000"/>
              </a:lnSpc>
              <a:buSzPct val="100000"/>
              <a:buChar char="•"/>
            </a:pPr>
            <a:r>
              <a:rPr lang="en-US" sz="9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 para muestreos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502920" y="3709590"/>
            <a:ext cx="56235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Fragmento real de la ayuda de nsadafile (opción -sql)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FUNCIONALIDADES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hace, punto por punto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Pensado para el día a día de un equipo de datos o de un DBA.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8" name="Text 6"/>
          <p:cNvSpPr/>
          <p:nvPr/>
        </p:nvSpPr>
        <p:spPr>
          <a:xfrm>
            <a:off x="1069848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Seis formatos de salida</a:t>
            </a:r>
            <a:endParaRPr lang="en-US" sz="960" dirty="0"/>
          </a:p>
        </p:txBody>
      </p:sp>
      <p:sp>
        <p:nvSpPr>
          <p:cNvPr id="9" name="Text 7"/>
          <p:cNvSpPr/>
          <p:nvPr/>
        </p:nvSpPr>
        <p:spPr>
          <a:xfrm>
            <a:off x="1069848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CSV, JSON, XML, tabulado (TAB) y registro (RECORD), además de salida a fichero.</a:t>
            </a:r>
            <a:endParaRPr lang="en-US" sz="820" dirty="0"/>
          </a:p>
        </p:txBody>
      </p:sp>
      <p:sp>
        <p:nvSpPr>
          <p:cNvPr id="10" name="Shape 8"/>
          <p:cNvSpPr/>
          <p:nvPr/>
        </p:nvSpPr>
        <p:spPr>
          <a:xfrm>
            <a:off x="4736592" y="1783080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901184" y="2002536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2" name="Text 10"/>
          <p:cNvSpPr/>
          <p:nvPr/>
        </p:nvSpPr>
        <p:spPr>
          <a:xfrm>
            <a:off x="4901184" y="2048256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5303520" y="1865376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Selección de campos e ISN</a:t>
            </a:r>
            <a:endParaRPr lang="en-US" sz="960" dirty="0"/>
          </a:p>
        </p:txBody>
      </p:sp>
      <p:sp>
        <p:nvSpPr>
          <p:cNvPr id="14" name="Text 12"/>
          <p:cNvSpPr/>
          <p:nvPr/>
        </p:nvSpPr>
        <p:spPr>
          <a:xfrm>
            <a:off x="5303520" y="2103120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Extraiga sólo las columnas que necesita y añada opcionalmente el ISN de cada registro.</a:t>
            </a:r>
            <a:endParaRPr lang="en-US" sz="820" dirty="0"/>
          </a:p>
        </p:txBody>
      </p:sp>
      <p:sp>
        <p:nvSpPr>
          <p:cNvPr id="15" name="Shape 13"/>
          <p:cNvSpPr/>
          <p:nvPr/>
        </p:nvSpPr>
        <p:spPr>
          <a:xfrm>
            <a:off x="502920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67512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17" name="Text 15"/>
          <p:cNvSpPr/>
          <p:nvPr/>
        </p:nvSpPr>
        <p:spPr>
          <a:xfrm>
            <a:off x="667512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1069848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Búsqueda optimizada</a:t>
            </a:r>
            <a:endParaRPr lang="en-US" sz="960" dirty="0"/>
          </a:p>
        </p:txBody>
      </p:sp>
      <p:sp>
        <p:nvSpPr>
          <p:cNvPr id="19" name="Text 17"/>
          <p:cNvSpPr/>
          <p:nvPr/>
        </p:nvSpPr>
        <p:spPr>
          <a:xfrm>
            <a:off x="1069848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Sintaxis de búsqueda de Adabas por nombre corto o por DDM, con lógica AND y OR.</a:t>
            </a:r>
            <a:endParaRPr lang="en-US" sz="820" dirty="0"/>
          </a:p>
        </p:txBody>
      </p:sp>
      <p:sp>
        <p:nvSpPr>
          <p:cNvPr id="20" name="Shape 18"/>
          <p:cNvSpPr/>
          <p:nvPr/>
        </p:nvSpPr>
        <p:spPr>
          <a:xfrm>
            <a:off x="4736592" y="2569464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901184" y="2788920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2" name="Text 20"/>
          <p:cNvSpPr/>
          <p:nvPr/>
        </p:nvSpPr>
        <p:spPr>
          <a:xfrm>
            <a:off x="4901184" y="2834640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303520" y="2651760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SQL</a:t>
            </a:r>
            <a:endParaRPr lang="en-US" sz="960" dirty="0"/>
          </a:p>
        </p:txBody>
      </p:sp>
      <p:sp>
        <p:nvSpPr>
          <p:cNvPr id="24" name="Text 22"/>
          <p:cNvSpPr/>
          <p:nvPr/>
        </p:nvSpPr>
        <p:spPr>
          <a:xfrm>
            <a:off x="5303520" y="2889504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con JOIN, WHERE, GROUP BY, ORDER BY, LIMIT, OFFSET y DISTINCT.</a:t>
            </a:r>
            <a:endParaRPr lang="en-US" sz="820" dirty="0"/>
          </a:p>
        </p:txBody>
      </p:sp>
      <p:sp>
        <p:nvSpPr>
          <p:cNvPr id="25" name="Shape 23"/>
          <p:cNvSpPr/>
          <p:nvPr/>
        </p:nvSpPr>
        <p:spPr>
          <a:xfrm>
            <a:off x="502920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67512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27" name="Text 25"/>
          <p:cNvSpPr/>
          <p:nvPr/>
        </p:nvSpPr>
        <p:spPr>
          <a:xfrm>
            <a:off x="667512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1069848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de campos (-checkfields)</a:t>
            </a:r>
            <a:endParaRPr lang="en-US" sz="960" dirty="0"/>
          </a:p>
        </p:txBody>
      </p:sp>
      <p:sp>
        <p:nvSpPr>
          <p:cNvPr id="29" name="Text 27"/>
          <p:cNvSpPr/>
          <p:nvPr/>
        </p:nvSpPr>
        <p:spPr>
          <a:xfrm>
            <a:off x="1069848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Detecta los registros que superan la longitud definida en el DDM.</a:t>
            </a:r>
            <a:endParaRPr lang="en-US" sz="820" dirty="0"/>
          </a:p>
        </p:txBody>
      </p:sp>
      <p:sp>
        <p:nvSpPr>
          <p:cNvPr id="30" name="Shape 28"/>
          <p:cNvSpPr/>
          <p:nvPr/>
        </p:nvSpPr>
        <p:spPr>
          <a:xfrm>
            <a:off x="4736592" y="3355848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901184" y="3575304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2" name="Text 30"/>
          <p:cNvSpPr/>
          <p:nvPr/>
        </p:nvSpPr>
        <p:spPr>
          <a:xfrm>
            <a:off x="4901184" y="3621024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5303520" y="3438144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Modo no bloqueante</a:t>
            </a:r>
            <a:endParaRPr lang="en-US" sz="960" dirty="0"/>
          </a:p>
        </p:txBody>
      </p:sp>
      <p:sp>
        <p:nvSpPr>
          <p:cNvPr id="34" name="Text 32"/>
          <p:cNvSpPr/>
          <p:nvPr/>
        </p:nvSpPr>
        <p:spPr>
          <a:xfrm>
            <a:off x="5303520" y="3675888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Lecturas paginadas con multifetch: el núcleo sigue atendiendo a los usuarios.</a:t>
            </a:r>
            <a:endParaRPr lang="en-US" sz="820" dirty="0"/>
          </a:p>
        </p:txBody>
      </p:sp>
      <p:sp>
        <p:nvSpPr>
          <p:cNvPr id="35" name="Shape 33"/>
          <p:cNvSpPr/>
          <p:nvPr/>
        </p:nvSpPr>
        <p:spPr>
          <a:xfrm>
            <a:off x="502920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67512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37" name="Text 35"/>
          <p:cNvSpPr/>
          <p:nvPr/>
        </p:nvSpPr>
        <p:spPr>
          <a:xfrm>
            <a:off x="667512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38" name="Text 36"/>
          <p:cNvSpPr/>
          <p:nvPr/>
        </p:nvSpPr>
        <p:spPr>
          <a:xfrm>
            <a:off x="1069848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 de registros</a:t>
            </a:r>
            <a:endParaRPr lang="en-US" sz="960" dirty="0"/>
          </a:p>
        </p:txBody>
      </p:sp>
      <p:sp>
        <p:nvSpPr>
          <p:cNvPr id="39" name="Text 37"/>
          <p:cNvSpPr/>
          <p:nvPr/>
        </p:nvSpPr>
        <p:spPr>
          <a:xfrm>
            <a:off x="1069848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Programe extracciones de muestra para pruebas sin tocar el fichero completo.</a:t>
            </a:r>
            <a:endParaRPr lang="en-US" sz="820" dirty="0"/>
          </a:p>
        </p:txBody>
      </p:sp>
      <p:sp>
        <p:nvSpPr>
          <p:cNvPr id="40" name="Shape 38"/>
          <p:cNvSpPr/>
          <p:nvPr/>
        </p:nvSpPr>
        <p:spPr>
          <a:xfrm>
            <a:off x="4736592" y="4142232"/>
            <a:ext cx="3977640" cy="658368"/>
          </a:xfrm>
          <a:prstGeom prst="roundRect">
            <a:avLst>
              <a:gd name="adj" fmla="val 6944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901184" y="4361688"/>
            <a:ext cx="274320" cy="274320"/>
          </a:xfrm>
          <a:prstGeom prst="ellipse">
            <a:avLst/>
          </a:prstGeom>
          <a:solidFill>
            <a:srgbClr val="22C55E"/>
          </a:solidFill>
          <a:ln/>
        </p:spPr>
      </p:sp>
      <p:sp>
        <p:nvSpPr>
          <p:cNvPr id="42" name="Text 40"/>
          <p:cNvSpPr/>
          <p:nvPr/>
        </p:nvSpPr>
        <p:spPr>
          <a:xfrm>
            <a:off x="4901184" y="4407408"/>
            <a:ext cx="2743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850" dirty="0"/>
          </a:p>
        </p:txBody>
      </p:sp>
      <p:sp>
        <p:nvSpPr>
          <p:cNvPr id="43" name="Text 41"/>
          <p:cNvSpPr/>
          <p:nvPr/>
        </p:nvSpPr>
        <p:spPr>
          <a:xfrm>
            <a:off x="5303520" y="4224528"/>
            <a:ext cx="324612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6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Traza de ejecución</a:t>
            </a:r>
            <a:endParaRPr lang="en-US" sz="960" dirty="0"/>
          </a:p>
        </p:txBody>
      </p:sp>
      <p:sp>
        <p:nvSpPr>
          <p:cNvPr id="44" name="Text 42"/>
          <p:cNvSpPr/>
          <p:nvPr/>
        </p:nvSpPr>
        <p:spPr>
          <a:xfrm>
            <a:off x="5303520" y="4462272"/>
            <a:ext cx="324612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82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Tiempo real y datos del sistema al final de la ejecución.</a:t>
            </a:r>
            <a:endParaRPr lang="en-US" sz="820" dirty="0"/>
          </a:p>
        </p:txBody>
      </p:sp>
      <p:sp>
        <p:nvSpPr>
          <p:cNvPr id="45" name="Text 4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OPCIONES CLAVE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parámetros que se usan todos los días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81381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Combinables entre sí; el resto de banderas están en --help.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9224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-dbid &lt;id&gt;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49224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Base de datos Adabas de origen. Obligatorio en todos los modos.</a:t>
            </a:r>
            <a:endParaRPr lang="en-US" sz="810" dirty="0"/>
          </a:p>
        </p:txBody>
      </p:sp>
      <p:sp>
        <p:nvSpPr>
          <p:cNvPr id="8" name="Shape 6"/>
          <p:cNvSpPr/>
          <p:nvPr/>
        </p:nvSpPr>
        <p:spPr>
          <a:xfrm>
            <a:off x="3346704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93008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-fnr &lt;n&gt; | -ddmname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493008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Fichero por número o por nombre lógico DDM (requiere -config).</a:t>
            </a:r>
            <a:endParaRPr lang="en-US" sz="810" dirty="0"/>
          </a:p>
        </p:txBody>
      </p:sp>
      <p:sp>
        <p:nvSpPr>
          <p:cNvPr id="11" name="Shape 9"/>
          <p:cNvSpPr/>
          <p:nvPr/>
        </p:nvSpPr>
        <p:spPr>
          <a:xfrm>
            <a:off x="6190488" y="1737360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36792" y="1847088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-isnq &lt;isn&gt; | -search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336792" y="2103120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ISN concreto o una búsqueda Adabas con lógica AND/OR.</a:t>
            </a:r>
            <a:endParaRPr lang="en-US" sz="810" dirty="0"/>
          </a:p>
        </p:txBody>
      </p:sp>
      <p:sp>
        <p:nvSpPr>
          <p:cNvPr id="14" name="Shape 12"/>
          <p:cNvSpPr/>
          <p:nvPr/>
        </p:nvSpPr>
        <p:spPr>
          <a:xfrm>
            <a:off x="502920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-sql &lt;consulta&gt;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9224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 con JOIN, WHERE, GROUP BY, ORDER BY y LIMIT.</a:t>
            </a:r>
            <a:endParaRPr lang="en-US" sz="810" dirty="0"/>
          </a:p>
        </p:txBody>
      </p:sp>
      <p:sp>
        <p:nvSpPr>
          <p:cNvPr id="17" name="Shape 15"/>
          <p:cNvSpPr/>
          <p:nvPr/>
        </p:nvSpPr>
        <p:spPr>
          <a:xfrm>
            <a:off x="3346704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493008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-fields &lt;lista&gt;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493008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Campos a extraer (nombre corto o DDM), separados por comas.</a:t>
            </a:r>
            <a:endParaRPr lang="en-US" sz="810" dirty="0"/>
          </a:p>
        </p:txBody>
      </p:sp>
      <p:sp>
        <p:nvSpPr>
          <p:cNvPr id="20" name="Shape 18"/>
          <p:cNvSpPr/>
          <p:nvPr/>
        </p:nvSpPr>
        <p:spPr>
          <a:xfrm>
            <a:off x="6190488" y="2825496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36792" y="2935224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-checkfields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6336792" y="3191256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Auditoría: comprueba que los campos no superen la definición.</a:t>
            </a:r>
            <a:endParaRPr lang="en-US" sz="810" dirty="0"/>
          </a:p>
        </p:txBody>
      </p:sp>
      <p:sp>
        <p:nvSpPr>
          <p:cNvPr id="23" name="Shape 21"/>
          <p:cNvSpPr/>
          <p:nvPr/>
        </p:nvSpPr>
        <p:spPr>
          <a:xfrm>
            <a:off x="502920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49224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-format &lt;csv|json…&gt;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649224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Formato de salida: csv, json, xml, tab (list) o record (form).</a:t>
            </a:r>
            <a:endParaRPr lang="en-US" sz="810" dirty="0"/>
          </a:p>
        </p:txBody>
      </p:sp>
      <p:sp>
        <p:nvSpPr>
          <p:cNvPr id="26" name="Shape 24"/>
          <p:cNvSpPr/>
          <p:nvPr/>
        </p:nvSpPr>
        <p:spPr>
          <a:xfrm>
            <a:off x="3346704" y="3913632"/>
            <a:ext cx="2624328" cy="950976"/>
          </a:xfrm>
          <a:prstGeom prst="roundRect">
            <a:avLst>
              <a:gd name="adj" fmla="val 4808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493008" y="4023360"/>
            <a:ext cx="2331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-limit &lt;n&gt;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3493008" y="4279392"/>
            <a:ext cx="2331720" cy="4937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Máximo de registros a procesar (0 = sin límite).</a:t>
            </a:r>
            <a:endParaRPr lang="en-US" sz="810" dirty="0"/>
          </a:p>
        </p:txBody>
      </p:sp>
      <p:sp>
        <p:nvSpPr>
          <p:cNvPr id="29" name="Text 27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CASOS DE USO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Dónde se usa en el día a día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417320"/>
            <a:ext cx="8138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 mismos casos que resolvemos con clientes en banca, sanidad y sector público.</a:t>
            </a:r>
            <a:endParaRPr lang="en-US" sz="1150" dirty="0"/>
          </a:p>
        </p:txBody>
      </p:sp>
      <p:sp>
        <p:nvSpPr>
          <p:cNvPr id="5" name="Shape 3"/>
          <p:cNvSpPr/>
          <p:nvPr/>
        </p:nvSpPr>
        <p:spPr>
          <a:xfrm>
            <a:off x="50292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6751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7" name="Text 5"/>
          <p:cNvSpPr/>
          <p:nvPr/>
        </p:nvSpPr>
        <p:spPr>
          <a:xfrm>
            <a:off x="66751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6751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Alimentar un data lake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6751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Extracción nocturna a CSV o Parquet para el equipo de datos, sin tocar el núcleo.</a:t>
            </a:r>
            <a:endParaRPr lang="en-US" sz="830" dirty="0"/>
          </a:p>
        </p:txBody>
      </p:sp>
      <p:sp>
        <p:nvSpPr>
          <p:cNvPr id="10" name="Shape 8"/>
          <p:cNvSpPr/>
          <p:nvPr/>
        </p:nvSpPr>
        <p:spPr>
          <a:xfrm>
            <a:off x="265176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1635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2" name="Text 10"/>
          <p:cNvSpPr/>
          <p:nvPr/>
        </p:nvSpPr>
        <p:spPr>
          <a:xfrm>
            <a:off x="281635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281635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y recuentos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81635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Consultas SQL de recuento y validación para conciliaciones y cierres.</a:t>
            </a:r>
            <a:endParaRPr lang="en-US" sz="830" dirty="0"/>
          </a:p>
        </p:txBody>
      </p:sp>
      <p:sp>
        <p:nvSpPr>
          <p:cNvPr id="15" name="Shape 13"/>
          <p:cNvSpPr/>
          <p:nvPr/>
        </p:nvSpPr>
        <p:spPr>
          <a:xfrm>
            <a:off x="480060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6519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17" name="Text 15"/>
          <p:cNvSpPr/>
          <p:nvPr/>
        </p:nvSpPr>
        <p:spPr>
          <a:xfrm>
            <a:off x="496519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96519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Migración de un fichero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96519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Volcado completo a JSON como paso previo de una migración o una prueba.</a:t>
            </a:r>
            <a:endParaRPr lang="en-US" sz="830" dirty="0"/>
          </a:p>
        </p:txBody>
      </p:sp>
      <p:sp>
        <p:nvSpPr>
          <p:cNvPr id="20" name="Shape 18"/>
          <p:cNvSpPr/>
          <p:nvPr/>
        </p:nvSpPr>
        <p:spPr>
          <a:xfrm>
            <a:off x="6949440" y="1965960"/>
            <a:ext cx="1965960" cy="2286000"/>
          </a:xfrm>
          <a:prstGeom prst="roundRect">
            <a:avLst>
              <a:gd name="adj" fmla="val 2326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7114032" y="2148840"/>
            <a:ext cx="384048" cy="384048"/>
          </a:xfrm>
          <a:prstGeom prst="roundRect">
            <a:avLst>
              <a:gd name="adj" fmla="val 11905"/>
            </a:avLst>
          </a:prstGeom>
          <a:solidFill>
            <a:srgbClr val="1A4FD1"/>
          </a:solidFill>
          <a:ln/>
        </p:spPr>
      </p:sp>
      <p:sp>
        <p:nvSpPr>
          <p:cNvPr id="22" name="Text 20"/>
          <p:cNvSpPr/>
          <p:nvPr/>
        </p:nvSpPr>
        <p:spPr>
          <a:xfrm>
            <a:off x="7114032" y="2249424"/>
            <a:ext cx="384048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7114032" y="2697480"/>
            <a:ext cx="1636776" cy="566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Soporte a usuarios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114032" y="3310128"/>
            <a:ext cx="1636776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83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usuario pide sus datos: se extraen en un minuto, con trazabilidad.</a:t>
            </a:r>
            <a:endParaRPr lang="en-US" sz="830" dirty="0"/>
          </a:p>
        </p:txBody>
      </p:sp>
      <p:sp>
        <p:nvSpPr>
          <p:cNvPr id="25" name="Text 23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PUESTA EN MARCHA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Instalar y extraer en cinco minutos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3977640" cy="3063240"/>
          </a:xfrm>
          <a:prstGeom prst="roundRect">
            <a:avLst>
              <a:gd name="adj" fmla="val 1791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62763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Requisitos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011680"/>
            <a:ext cx="35661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Linux x86-64 (RHEL 8 o RHEL 9)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Cliente nativo Adabas (acj) en el PATH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Acceso de lectura a la base de datos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Licencia del producto o modo trial de 30 días</a:t>
            </a:r>
            <a:endParaRPr lang="en-US" sz="95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librerías adicionales ni configuración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709160" y="1417320"/>
            <a:ext cx="3931920" cy="3200400"/>
          </a:xfrm>
          <a:prstGeom prst="roundRect">
            <a:avLst>
              <a:gd name="adj" fmla="val 1714"/>
            </a:avLst>
          </a:prstGeom>
          <a:solidFill>
            <a:srgbClr val="0F1B3D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37760" y="1627632"/>
            <a:ext cx="34747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Instalación y primer uso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4937760" y="1938528"/>
            <a:ext cx="347472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Instalar la suite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./install.sh --prefix /opt/ns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Extraer un fichero a CSV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nsadafile -dbid 40 -fnr 120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-output clientes.csv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Consulta SQL con JOIN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nsadafile -dbid 40 -sql "SELECT a.AB \</a:t>
            </a:r>
            <a:endParaRPr lang="en-US" sz="81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810" dirty="0">
                <a:solidFill>
                  <a:srgbClr val="00B4D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FROM 120 a JOIN 130 b ON a.AB = b.AB"</a:t>
            </a:r>
            <a:endParaRPr lang="en-US" sz="810" dirty="0"/>
          </a:p>
        </p:txBody>
      </p:sp>
      <p:sp>
        <p:nvSpPr>
          <p:cNvPr id="10" name="Text 8"/>
          <p:cNvSpPr/>
          <p:nvPr/>
        </p:nvSpPr>
        <p:spPr>
          <a:xfrm>
            <a:off x="4937760" y="4041648"/>
            <a:ext cx="3474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81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licencia se busca en $NS_LICENSE_FILE, junto a los datos del producto o en /opt/ns/licenses/. Sin licencia: trial de 30 días.</a:t>
            </a:r>
            <a:endParaRPr lang="en-US" sz="810" dirty="0"/>
          </a:p>
        </p:txBody>
      </p:sp>
      <p:sp>
        <p:nvSpPr>
          <p:cNvPr id="11" name="Text 9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1A4F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PREGUNTAS FRECUENTES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658368"/>
            <a:ext cx="81381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siempre preguntan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¿Bloquea el núcleo?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685800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No. Las lecturas son paginadas y no bloqueantes; el fichero sigue admitting operaciones de los usuarios mientras extrae.</a:t>
            </a:r>
            <a:endParaRPr lang="en-US" sz="860" dirty="0"/>
          </a:p>
        </p:txBody>
      </p:sp>
      <p:sp>
        <p:nvSpPr>
          <p:cNvPr id="7" name="Shape 5"/>
          <p:cNvSpPr/>
          <p:nvPr/>
        </p:nvSpPr>
        <p:spPr>
          <a:xfrm>
            <a:off x="4736592" y="1554480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919472" y="1700784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¿Necesita DDM?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4919472" y="2011680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para trabajar por número de fichero. El DDM (JSON) sólo es necesario si quiere usar nombres de campo lógicos o consultas SQL.</a:t>
            </a:r>
            <a:endParaRPr lang="en-US" sz="860" dirty="0"/>
          </a:p>
        </p:txBody>
      </p:sp>
      <p:sp>
        <p:nvSpPr>
          <p:cNvPr id="10" name="Shape 8"/>
          <p:cNvSpPr/>
          <p:nvPr/>
        </p:nvSpPr>
        <p:spPr>
          <a:xfrm>
            <a:off x="502920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85800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¿Y la licencia?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85800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producto tiene licencia perpetua propia. Sin ella, la herramienta funciona en modo trial durante 30 días.</a:t>
            </a:r>
            <a:endParaRPr lang="en-US" sz="860" dirty="0"/>
          </a:p>
        </p:txBody>
      </p:sp>
      <p:sp>
        <p:nvSpPr>
          <p:cNvPr id="13" name="Shape 11"/>
          <p:cNvSpPr/>
          <p:nvPr/>
        </p:nvSpPr>
        <p:spPr>
          <a:xfrm>
            <a:off x="4736592" y="3127248"/>
            <a:ext cx="3977640" cy="137160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8E3F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19472" y="3273552"/>
            <a:ext cx="36118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¿Puede ir en un cron?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919472" y="3584448"/>
            <a:ext cx="3611880" cy="7680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860" dirty="0">
                <a:solidFill>
                  <a:srgbClr val="5B72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Sí. Es un binario sin dependencias: se integra en scripts, cron y pipelines como cualquier otra comando.</a:t>
            </a:r>
            <a:endParaRPr lang="en-US" sz="860" dirty="0"/>
          </a:p>
        </p:txBody>
      </p:sp>
      <p:sp>
        <p:nvSpPr>
          <p:cNvPr id="16" name="Text 14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2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217920" y="-1645920"/>
            <a:ext cx="5120640" cy="5120640"/>
          </a:xfrm>
          <a:prstGeom prst="ellipse">
            <a:avLst/>
          </a:prstGeom>
          <a:solidFill>
            <a:srgbClr val="7B2CBF">
              <a:alpha val="2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-1463040" y="3108960"/>
            <a:ext cx="3108960" cy="3108960"/>
          </a:xfrm>
          <a:prstGeom prst="ellipse">
            <a:avLst/>
          </a:prstGeom>
          <a:solidFill>
            <a:srgbClr val="00B4D8">
              <a:alpha val="1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502920" y="329184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00B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SIGUIENTE PASO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502920" y="868680"/>
            <a:ext cx="603504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Saque sus datos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mover un byte</a:t>
            </a:r>
            <a:endParaRPr lang="en-US" sz="29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del núcleo.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31720"/>
            <a:ext cx="53949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2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Pídanos una demo con su propio DDM y su propio fichero: verá la extracción real funcionando sobre su base.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3429000"/>
            <a:ext cx="2377440" cy="420624"/>
          </a:xfrm>
          <a:prstGeom prst="roundRect">
            <a:avLst>
              <a:gd name="adj" fmla="val 13043"/>
            </a:avLst>
          </a:prstGeom>
          <a:solidFill>
            <a:srgbClr val="00B4D8"/>
          </a:solidFill>
          <a:ln/>
        </p:spPr>
      </p:sp>
      <p:sp>
        <p:nvSpPr>
          <p:cNvPr id="8" name="Text 6"/>
          <p:cNvSpPr/>
          <p:nvPr/>
        </p:nvSpPr>
        <p:spPr>
          <a:xfrm>
            <a:off x="502920" y="3429000"/>
            <a:ext cx="2377440" cy="4206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0A22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PEDIR UNA DEMO  →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2920" y="4023360"/>
            <a:ext cx="49377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95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nacarsoft.com  ·  soporte@nacarsoft.com  ·  +34 910 038 502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6172200" y="1143000"/>
            <a:ext cx="2468880" cy="3246120"/>
          </a:xfrm>
          <a:prstGeom prst="roundRect">
            <a:avLst>
              <a:gd name="adj" fmla="val 2222"/>
            </a:avLst>
          </a:prstGeom>
          <a:solidFill>
            <a:srgbClr val="123064"/>
          </a:solidFill>
          <a:ln w="12700">
            <a:solidFill>
              <a:srgbClr val="1E3F8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55080" y="1371600"/>
            <a:ext cx="21031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NSAdaFile en un vistazo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355080" y="1783080"/>
            <a:ext cx="210312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Extracción a CSV, JSON, XML, TAB y RECORD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Sólo lectura: cero locks, cero impacto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Filtros por ISN, búsqueda Adabas y SQL</a:t>
            </a:r>
            <a:endParaRPr lang="en-US" sz="840" dirty="0"/>
          </a:p>
          <a:p>
            <a:pPr marL="152400" indent="-152400">
              <a:lnSpc>
                <a:spcPct val="145000"/>
              </a:lnSpc>
              <a:buSzPct val="100000"/>
              <a:buChar char="•"/>
            </a:pPr>
            <a:r>
              <a:rPr lang="en-US" sz="84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Auditoría de campos con -checkfields</a:t>
            </a:r>
            <a:endParaRPr lang="en-US" sz="840" dirty="0"/>
          </a:p>
        </p:txBody>
      </p:sp>
      <p:pic>
        <p:nvPicPr>
          <p:cNvPr id="13" name="Image 0" descr="/data/ns/nssuite/ns/ppt/lib/assets/logo-nacarsoft-horizont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0"/>
            <a:ext cx="2103120" cy="56692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02920" y="4846320"/>
            <a:ext cx="82296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FB4D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Nacarsoft Soluciones Informáticas S.L.  ·  nacarsoft.com  ·  nsadafile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Nacarsoft Soluciones Informáticas S.L.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nsadafile — Saque sus datos Adabas a CSV, JSON o XML. Sin tocar producción.</dc:title>
  <dc:subject>nsadafile extrae registros de ficheros Adabas en modo lectura, no bloqueante y con un solo comando. Millones de registros, sin locks y sin parar el núcleo.</dc:subject>
  <dc:creator>Nacarsoft Soluciones Informáticas S.L.</dc:creator>
  <cp:lastModifiedBy>Nacarsoft Soluciones Informáticas S.L.</cp:lastModifiedBy>
  <cp:revision>1</cp:revision>
  <dcterms:created xsi:type="dcterms:W3CDTF">2026-10-20T22:28:28Z</dcterms:created>
  <dcterms:modified xsi:type="dcterms:W3CDTF">2026-10-20T22:28:28Z</dcterms:modified>
</cp:coreProperties>
</file>