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035040" y="-1463040"/>
            <a:ext cx="4937760" cy="4937760"/>
          </a:xfrm>
          <a:prstGeom prst="ellipse">
            <a:avLst/>
          </a:prstGeom>
          <a:solidFill>
            <a:srgbClr val="7B2CBF">
              <a:alpha val="1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645920" y="2926080"/>
            <a:ext cx="3291840" cy="3291840"/>
          </a:xfrm>
          <a:prstGeom prst="ellipse">
            <a:avLst/>
          </a:prstGeom>
          <a:solidFill>
            <a:srgbClr val="1A4FD1">
              <a:alpha val="16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· ADABAS TO FILE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658368"/>
            <a:ext cx="4937760" cy="1965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your Adabas data</a:t>
            </a:r>
            <a:endParaRPr lang="en-US" sz="26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into CSV, JSON or XML.</a:t>
            </a:r>
            <a:endParaRPr lang="en-US" sz="26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Without touching production.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502920" y="2724912"/>
            <a:ext cx="475488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2000"/>
              </a:lnSpc>
              <a:buNone/>
            </a:pPr>
            <a:r>
              <a:rPr lang="en-US" sz="11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nsadafile extracts records from Adabas files in read-only, non-blocking mode with a single command. Millions of records, no locks, no core downtime.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3767328"/>
            <a:ext cx="2331720" cy="402336"/>
          </a:xfrm>
          <a:prstGeom prst="roundRect">
            <a:avLst>
              <a:gd name="adj" fmla="val 13636"/>
            </a:avLst>
          </a:prstGeom>
          <a:solidFill>
            <a:srgbClr val="00B4D8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3767328"/>
            <a:ext cx="233172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 THE FEATURES  →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02920" y="4334256"/>
            <a:ext cx="4754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locks · No core downtime · CSV · JSON · XML · TAB · RECORD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5715000" y="1051560"/>
            <a:ext cx="2926080" cy="2743200"/>
          </a:xfrm>
          <a:prstGeom prst="roundRect">
            <a:avLst>
              <a:gd name="adj" fmla="val 2000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766560" y="1325880"/>
            <a:ext cx="822960" cy="263347"/>
          </a:xfrm>
          <a:prstGeom prst="ellipse">
            <a:avLst/>
          </a:prstGeom>
          <a:solidFill>
            <a:srgbClr val="00B4D8">
              <a:alpha val="0"/>
            </a:srgbClr>
          </a:solidFill>
          <a:ln w="19050">
            <a:solidFill>
              <a:srgbClr val="00B4D8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766560" y="1457554"/>
            <a:ext cx="822960" cy="422453"/>
          </a:xfrm>
          <a:prstGeom prst="rect">
            <a:avLst/>
          </a:prstGeom>
          <a:solidFill>
            <a:srgbClr val="00B4D8">
              <a:alpha val="0"/>
            </a:srgbClr>
          </a:solidFill>
          <a:ln w="19050">
            <a:solidFill>
              <a:srgbClr val="00B4D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766560" y="1748333"/>
            <a:ext cx="822960" cy="263347"/>
          </a:xfrm>
          <a:prstGeom prst="ellipse">
            <a:avLst/>
          </a:prstGeom>
          <a:solidFill>
            <a:srgbClr val="00B4D8">
              <a:alpha val="0"/>
            </a:srgbClr>
          </a:solidFill>
          <a:ln w="19050">
            <a:solidFill>
              <a:srgbClr val="00B4D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897880" y="210312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Adabas file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5897880" y="2377440"/>
            <a:ext cx="25603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paged, non-blocking reads</a:t>
            </a:r>
            <a:endParaRPr lang="en-US" sz="800" dirty="0"/>
          </a:p>
        </p:txBody>
      </p:sp>
      <p:sp>
        <p:nvSpPr>
          <p:cNvPr id="16" name="Shape 14"/>
          <p:cNvSpPr/>
          <p:nvPr/>
        </p:nvSpPr>
        <p:spPr>
          <a:xfrm>
            <a:off x="7013448" y="2852928"/>
            <a:ext cx="310896" cy="292608"/>
          </a:xfrm>
          <a:prstGeom prst="downArrow">
            <a:avLst/>
          </a:prstGeom>
          <a:solidFill>
            <a:srgbClr val="00B4D8"/>
          </a:solidFill>
          <a:ln/>
        </p:spPr>
      </p:sp>
      <p:sp>
        <p:nvSpPr>
          <p:cNvPr id="17" name="Text 15"/>
          <p:cNvSpPr/>
          <p:nvPr/>
        </p:nvSpPr>
        <p:spPr>
          <a:xfrm>
            <a:off x="5897880" y="32004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CSV · JSON · XML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897880" y="347472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command, your format</a:t>
            </a:r>
            <a:endParaRPr lang="en-US" sz="800" dirty="0"/>
          </a:p>
        </p:txBody>
      </p:sp>
      <p:pic>
        <p:nvPicPr>
          <p:cNvPr id="19" name="Image 0" descr="/data/ns/nssuite/nsadafile/ppt/logo-nsadaf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2120" y="3977640"/>
            <a:ext cx="457200" cy="457200"/>
          </a:xfrm>
          <a:prstGeom prst="rect">
            <a:avLst/>
          </a:prstGeom>
        </p:spPr>
      </p:pic>
      <p:pic>
        <p:nvPicPr>
          <p:cNvPr id="20" name="Image 1" descr="/data/ns/nssuite/ns/ppt/lib/assets/logo-nacarsoft-horizontal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3488" y="274320"/>
            <a:ext cx="1298448" cy="5029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PROBLEM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Getting data out of Adabas should not hurt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02920" y="1371600"/>
            <a:ext cx="81381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2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Extracting information from the core usually means either custom scripts or taking the system down while the extract runs.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02920" y="2148840"/>
            <a:ext cx="2615184" cy="2148840"/>
          </a:xfrm>
          <a:prstGeom prst="roundRect">
            <a:avLst>
              <a:gd name="adj" fmla="val 255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04088" y="2359152"/>
            <a:ext cx="384048" cy="384048"/>
          </a:xfrm>
          <a:prstGeom prst="ellipse">
            <a:avLst/>
          </a:prstGeom>
          <a:solidFill>
            <a:srgbClr val="EF4444">
              <a:alpha val="85000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704088" y="2432304"/>
            <a:ext cx="384048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685800" y="2880360"/>
            <a:ext cx="2249424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core gets blocked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685800" y="3364992"/>
            <a:ext cx="2249424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Extracts stress the files: locks, queues and waits that end up as incidents in production.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3374136" y="2148840"/>
            <a:ext cx="2615184" cy="2148840"/>
          </a:xfrm>
          <a:prstGeom prst="roundRect">
            <a:avLst>
              <a:gd name="adj" fmla="val 255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575304" y="2359152"/>
            <a:ext cx="384048" cy="384048"/>
          </a:xfrm>
          <a:prstGeom prst="ellipse">
            <a:avLst/>
          </a:prstGeom>
          <a:solidFill>
            <a:srgbClr val="EF4444">
              <a:alpha val="85000"/>
            </a:srgbClr>
          </a:solidFill>
          <a:ln/>
        </p:spPr>
      </p:sp>
      <p:sp>
        <p:nvSpPr>
          <p:cNvPr id="12" name="Text 10"/>
          <p:cNvSpPr/>
          <p:nvPr/>
        </p:nvSpPr>
        <p:spPr>
          <a:xfrm>
            <a:off x="3575304" y="2432304"/>
            <a:ext cx="384048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557016" y="2880360"/>
            <a:ext cx="2249424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query is a new build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3557016" y="3364992"/>
            <a:ext cx="2249424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custom script per need, nothing reusable, no documentation.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6245352" y="2148840"/>
            <a:ext cx="2615184" cy="2148840"/>
          </a:xfrm>
          <a:prstGeom prst="roundRect">
            <a:avLst>
              <a:gd name="adj" fmla="val 255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446520" y="2359152"/>
            <a:ext cx="384048" cy="384048"/>
          </a:xfrm>
          <a:prstGeom prst="ellipse">
            <a:avLst/>
          </a:prstGeom>
          <a:solidFill>
            <a:srgbClr val="EF4444">
              <a:alpha val="85000"/>
            </a:srgbClr>
          </a:solidFill>
          <a:ln/>
        </p:spPr>
      </p:sp>
      <p:sp>
        <p:nvSpPr>
          <p:cNvPr id="17" name="Text 15"/>
          <p:cNvSpPr/>
          <p:nvPr/>
        </p:nvSpPr>
        <p:spPr>
          <a:xfrm>
            <a:off x="6446520" y="2432304"/>
            <a:ext cx="384048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6428232" y="2880360"/>
            <a:ext cx="2249424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Formats everywhere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6428232" y="3364992"/>
            <a:ext cx="2249424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CSV here, JSON there, XML in the report: every consumer ends up writing its own converter.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502920" y="4462272"/>
            <a:ext cx="8138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nsadafile turns extraction into a safe, repeatable command-line operation.</a:t>
            </a:r>
            <a:endParaRPr lang="en-US" sz="950" dirty="0"/>
          </a:p>
        </p:txBody>
      </p:sp>
      <p:sp>
        <p:nvSpPr>
          <p:cNvPr id="21" name="Text 19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nsadafile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IT IS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Nacarsoft's Adabas to file extractor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481328"/>
            <a:ext cx="502920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40000"/>
              </a:lnSpc>
              <a:buNone/>
            </a:pPr>
            <a:r>
              <a:rPr lang="en-US" sz="11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nsadafile connects through the native Adabas client in read-only mode and extracts exactly the records you ask for, in the format you want, at the pace the system allows.</a:t>
            </a:r>
            <a:endParaRPr lang="en-US" sz="1150" dirty="0"/>
          </a:p>
          <a:p>
            <a:pPr indent="0" marL="0">
              <a:lnSpc>
                <a:spcPct val="140000"/>
              </a:lnSpc>
              <a:buNone/>
            </a:pPr>
            <a:endParaRPr lang="en-US" sz="115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never writes to the core, never takes locks and needs no development: one binary, one command, one output file. It fits scripts, cron jobs and integration pipelines.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02920" y="3657600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12648" y="3785616"/>
            <a:ext cx="13716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612648" y="4133088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writes to the core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240280" y="3657600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350008" y="3785616"/>
            <a:ext cx="13716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2350008" y="4133088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output formats</a:t>
            </a:r>
            <a:endParaRPr lang="en-US" sz="800" dirty="0"/>
          </a:p>
        </p:txBody>
      </p:sp>
      <p:sp>
        <p:nvSpPr>
          <p:cNvPr id="11" name="Shape 9"/>
          <p:cNvSpPr/>
          <p:nvPr/>
        </p:nvSpPr>
        <p:spPr>
          <a:xfrm>
            <a:off x="3977640" y="3657600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087368" y="3785616"/>
            <a:ext cx="13716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4087368" y="4133088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command</a:t>
            </a:r>
            <a:endParaRPr lang="en-US" sz="800" dirty="0"/>
          </a:p>
        </p:txBody>
      </p:sp>
      <p:sp>
        <p:nvSpPr>
          <p:cNvPr id="14" name="Shape 12"/>
          <p:cNvSpPr/>
          <p:nvPr/>
        </p:nvSpPr>
        <p:spPr>
          <a:xfrm>
            <a:off x="5852160" y="1234440"/>
            <a:ext cx="2788920" cy="3337560"/>
          </a:xfrm>
          <a:prstGeom prst="roundRect">
            <a:avLst>
              <a:gd name="adj" fmla="val 1967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903720" y="1508760"/>
            <a:ext cx="562356" cy="566928"/>
          </a:xfrm>
          <a:prstGeom prst="roundRect">
            <a:avLst>
              <a:gd name="adj" fmla="val 3252"/>
            </a:avLst>
          </a:prstGeom>
          <a:solidFill>
            <a:srgbClr val="00B4D8">
              <a:alpha val="0"/>
            </a:srgbClr>
          </a:solidFill>
          <a:ln w="17780">
            <a:solidFill>
              <a:srgbClr val="00B4D8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976872" y="1701516"/>
            <a:ext cx="411480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976872" y="1837578"/>
            <a:ext cx="342900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976872" y="1962302"/>
            <a:ext cx="233172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035040" y="2240280"/>
            <a:ext cx="2423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nsadafile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6035040" y="2615184"/>
            <a:ext cx="2423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Adabas → file, read-only mode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053328" y="3017520"/>
            <a:ext cx="237744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locks: paged and non-blocking reads</a:t>
            </a:r>
            <a:endParaRPr lang="en-US" sz="860" dirty="0"/>
          </a:p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SQL, Adabas search, ISN or DDM name</a:t>
            </a:r>
            <a:endParaRPr lang="en-US" sz="860" dirty="0"/>
          </a:p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CSV, JSON, XML, TAB or RECORD output</a:t>
            </a:r>
            <a:endParaRPr lang="en-US" sz="860" dirty="0"/>
          </a:p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Field auditing with -checkfields</a:t>
            </a:r>
            <a:endParaRPr lang="en-US" sz="860" dirty="0"/>
          </a:p>
        </p:txBody>
      </p:sp>
      <p:sp>
        <p:nvSpPr>
          <p:cNvPr id="22" name="Text 20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nsadafile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IT WORKS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the core to your file, in one command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02920" y="1298448"/>
            <a:ext cx="8138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Native connection, impact-free reads and output straight into the format your systems consume.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02920" y="2011680"/>
            <a:ext cx="2468880" cy="2011680"/>
          </a:xfrm>
          <a:prstGeom prst="roundRect">
            <a:avLst>
              <a:gd name="adj" fmla="val 3636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12648" y="2121408"/>
            <a:ext cx="224942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· Connect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612648" y="2468880"/>
            <a:ext cx="2249424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Native Adabas client (acj) against the given DBID, always read-only.</a:t>
            </a:r>
            <a:endParaRPr lang="en-US" sz="760" dirty="0"/>
          </a:p>
        </p:txBody>
      </p:sp>
      <p:sp>
        <p:nvSpPr>
          <p:cNvPr id="8" name="Shape 6"/>
          <p:cNvSpPr/>
          <p:nvPr/>
        </p:nvSpPr>
        <p:spPr>
          <a:xfrm>
            <a:off x="3008376" y="3017520"/>
            <a:ext cx="292608" cy="0"/>
          </a:xfrm>
          <a:prstGeom prst="line">
            <a:avLst/>
          </a:prstGeom>
          <a:noFill/>
          <a:ln w="20320">
            <a:solidFill>
              <a:srgbClr val="00B4D8"/>
            </a:solidFill>
            <a:prstDash val="solid"/>
            <a:tailEnd type="triangle"/>
          </a:ln>
        </p:spPr>
      </p:sp>
      <p:sp>
        <p:nvSpPr>
          <p:cNvPr id="9" name="Shape 7"/>
          <p:cNvSpPr/>
          <p:nvPr/>
        </p:nvSpPr>
        <p:spPr>
          <a:xfrm>
            <a:off x="3337560" y="2011680"/>
            <a:ext cx="2468880" cy="2011680"/>
          </a:xfrm>
          <a:prstGeom prst="roundRect">
            <a:avLst>
              <a:gd name="adj" fmla="val 3636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447288" y="2121408"/>
            <a:ext cx="224942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· Select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3447288" y="2468880"/>
            <a:ext cx="2249424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 ISN, Adabas search, DDM name or a full SQL query.</a:t>
            </a:r>
            <a:endParaRPr lang="en-US" sz="760" dirty="0"/>
          </a:p>
        </p:txBody>
      </p:sp>
      <p:sp>
        <p:nvSpPr>
          <p:cNvPr id="12" name="Shape 10"/>
          <p:cNvSpPr/>
          <p:nvPr/>
        </p:nvSpPr>
        <p:spPr>
          <a:xfrm>
            <a:off x="5843016" y="3017520"/>
            <a:ext cx="292608" cy="0"/>
          </a:xfrm>
          <a:prstGeom prst="line">
            <a:avLst/>
          </a:prstGeom>
          <a:noFill/>
          <a:ln w="20320">
            <a:solidFill>
              <a:srgbClr val="00B4D8"/>
            </a:solidFill>
            <a:prstDash val="solid"/>
            <a:tailEnd type="triangle"/>
          </a:ln>
        </p:spPr>
      </p:sp>
      <p:sp>
        <p:nvSpPr>
          <p:cNvPr id="13" name="Shape 11"/>
          <p:cNvSpPr/>
          <p:nvPr/>
        </p:nvSpPr>
        <p:spPr>
          <a:xfrm>
            <a:off x="6172200" y="2011680"/>
            <a:ext cx="2468880" cy="2011680"/>
          </a:xfrm>
          <a:prstGeom prst="roundRect">
            <a:avLst>
              <a:gd name="adj" fmla="val 3636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81928" y="2121408"/>
            <a:ext cx="224942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· Output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281928" y="2468880"/>
            <a:ext cx="2249424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Paged extraction with multifetch, dumped in the chosen format, lock-free.</a:t>
            </a:r>
            <a:endParaRPr lang="en-US" sz="760" dirty="0"/>
          </a:p>
        </p:txBody>
      </p:sp>
      <p:sp>
        <p:nvSpPr>
          <p:cNvPr id="16" name="Text 14"/>
          <p:cNvSpPr/>
          <p:nvPr/>
        </p:nvSpPr>
        <p:spPr>
          <a:xfrm>
            <a:off x="502920" y="4315968"/>
            <a:ext cx="8138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core keeps serving traffic while you extract: it is a read, not a maintenance window.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nsadafile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766560" y="-1280160"/>
            <a:ext cx="4023360" cy="4023360"/>
          </a:xfrm>
          <a:prstGeom prst="ellipse">
            <a:avLst/>
          </a:prstGeom>
          <a:solidFill>
            <a:srgbClr val="1A4FD1">
              <a:alpha val="14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TOOL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whole product is in --help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02920" y="1371600"/>
            <a:ext cx="7863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1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utility, no dependencies, no prior configuration. The manual is the program's own help.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57200" y="2011680"/>
            <a:ext cx="4356781" cy="2423160"/>
          </a:xfrm>
          <a:prstGeom prst="roundRect">
            <a:avLst>
              <a:gd name="adj" fmla="val 150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7" name="Image 0" descr="/data/ns/nssuite/nsadafile/ppt/screens/hel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057400"/>
            <a:ext cx="4265341" cy="23317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446520" y="2148840"/>
            <a:ext cx="219456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client installation</a:t>
            </a:r>
            <a:endParaRPr lang="en-US" sz="900" dirty="0"/>
          </a:p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DSN or profiles</a:t>
            </a:r>
            <a:endParaRPr lang="en-US" sz="900" dirty="0"/>
          </a:p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libraries to maintain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02920" y="4498848"/>
            <a:ext cx="5623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 output of nsadafile --help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nsadafile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766560" y="-1280160"/>
            <a:ext cx="4023360" cy="4023360"/>
          </a:xfrm>
          <a:prstGeom prst="ellipse">
            <a:avLst/>
          </a:prstGeom>
          <a:solidFill>
            <a:srgbClr val="1A4FD1">
              <a:alpha val="14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SELECTION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 SQL, not just "export everything"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02920" y="1371600"/>
            <a:ext cx="7863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1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Besides ISN, Adabas search and DDM name, nsadafile understands SQL: SELECT, JOIN, WHERE, GROUP BY, ORDER BY, LIMIT and DISTINCT.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57200" y="2011680"/>
            <a:ext cx="5715000" cy="1633902"/>
          </a:xfrm>
          <a:prstGeom prst="roundRect">
            <a:avLst>
              <a:gd name="adj" fmla="val 223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7" name="Image 0" descr="/data/ns/nssuite/nsadafile/ppt/screens/sq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057400"/>
            <a:ext cx="5623560" cy="154246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446520" y="2148840"/>
            <a:ext cx="219456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JOIN across files</a:t>
            </a:r>
            <a:endParaRPr lang="en-US" sz="900" dirty="0"/>
          </a:p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Filters and aggregations</a:t>
            </a:r>
            <a:endParaRPr lang="en-US" sz="900" dirty="0"/>
          </a:p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LIMIT for sampling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02920" y="3709590"/>
            <a:ext cx="5623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 excerpt of the nsadafile help (-sql option)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nsadafile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FEATURES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it does, point by point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417320"/>
            <a:ext cx="8138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Built for the daily work of a data team or a DBA.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02920" y="1783080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67512" y="2002536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7" name="Text 5"/>
          <p:cNvSpPr/>
          <p:nvPr/>
        </p:nvSpPr>
        <p:spPr>
          <a:xfrm>
            <a:off x="667512" y="2048256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1069848" y="1865376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Six output formats</a:t>
            </a:r>
            <a:endParaRPr lang="en-US" sz="960" dirty="0"/>
          </a:p>
        </p:txBody>
      </p:sp>
      <p:sp>
        <p:nvSpPr>
          <p:cNvPr id="9" name="Text 7"/>
          <p:cNvSpPr/>
          <p:nvPr/>
        </p:nvSpPr>
        <p:spPr>
          <a:xfrm>
            <a:off x="1069848" y="2103120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CSV, JSON, XML, tab-delimited (TAB) and record (RECORD), plus file output.</a:t>
            </a:r>
            <a:endParaRPr lang="en-US" sz="820" dirty="0"/>
          </a:p>
        </p:txBody>
      </p:sp>
      <p:sp>
        <p:nvSpPr>
          <p:cNvPr id="10" name="Shape 8"/>
          <p:cNvSpPr/>
          <p:nvPr/>
        </p:nvSpPr>
        <p:spPr>
          <a:xfrm>
            <a:off x="4736592" y="1783080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901184" y="2002536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12" name="Text 10"/>
          <p:cNvSpPr/>
          <p:nvPr/>
        </p:nvSpPr>
        <p:spPr>
          <a:xfrm>
            <a:off x="4901184" y="2048256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5303520" y="1865376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Field and ISN selection</a:t>
            </a:r>
            <a:endParaRPr lang="en-US" sz="960" dirty="0"/>
          </a:p>
        </p:txBody>
      </p:sp>
      <p:sp>
        <p:nvSpPr>
          <p:cNvPr id="14" name="Text 12"/>
          <p:cNvSpPr/>
          <p:nvPr/>
        </p:nvSpPr>
        <p:spPr>
          <a:xfrm>
            <a:off x="5303520" y="2103120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Extract only the columns you need and optionally include the ISN of each record.</a:t>
            </a:r>
            <a:endParaRPr lang="en-US" sz="820" dirty="0"/>
          </a:p>
        </p:txBody>
      </p:sp>
      <p:sp>
        <p:nvSpPr>
          <p:cNvPr id="15" name="Shape 13"/>
          <p:cNvSpPr/>
          <p:nvPr/>
        </p:nvSpPr>
        <p:spPr>
          <a:xfrm>
            <a:off x="502920" y="2569464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67512" y="2788920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17" name="Text 15"/>
          <p:cNvSpPr/>
          <p:nvPr/>
        </p:nvSpPr>
        <p:spPr>
          <a:xfrm>
            <a:off x="667512" y="2834640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18" name="Text 16"/>
          <p:cNvSpPr/>
          <p:nvPr/>
        </p:nvSpPr>
        <p:spPr>
          <a:xfrm>
            <a:off x="1069848" y="2651760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Optimised search</a:t>
            </a:r>
            <a:endParaRPr lang="en-US" sz="960" dirty="0"/>
          </a:p>
        </p:txBody>
      </p:sp>
      <p:sp>
        <p:nvSpPr>
          <p:cNvPr id="19" name="Text 17"/>
          <p:cNvSpPr/>
          <p:nvPr/>
        </p:nvSpPr>
        <p:spPr>
          <a:xfrm>
            <a:off x="1069848" y="2889504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Adabas search syntax by short name or DDM name, with AND and OR logic.</a:t>
            </a:r>
            <a:endParaRPr lang="en-US" sz="820" dirty="0"/>
          </a:p>
        </p:txBody>
      </p:sp>
      <p:sp>
        <p:nvSpPr>
          <p:cNvPr id="20" name="Shape 18"/>
          <p:cNvSpPr/>
          <p:nvPr/>
        </p:nvSpPr>
        <p:spPr>
          <a:xfrm>
            <a:off x="4736592" y="2569464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901184" y="2788920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22" name="Text 20"/>
          <p:cNvSpPr/>
          <p:nvPr/>
        </p:nvSpPr>
        <p:spPr>
          <a:xfrm>
            <a:off x="4901184" y="2834640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23" name="Text 21"/>
          <p:cNvSpPr/>
          <p:nvPr/>
        </p:nvSpPr>
        <p:spPr>
          <a:xfrm>
            <a:off x="5303520" y="2651760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SQL queries</a:t>
            </a:r>
            <a:endParaRPr lang="en-US" sz="960" dirty="0"/>
          </a:p>
        </p:txBody>
      </p:sp>
      <p:sp>
        <p:nvSpPr>
          <p:cNvPr id="24" name="Text 22"/>
          <p:cNvSpPr/>
          <p:nvPr/>
        </p:nvSpPr>
        <p:spPr>
          <a:xfrm>
            <a:off x="5303520" y="2889504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SELECT with JOIN, WHERE, GROUP BY, ORDER BY, LIMIT, OFFSET and DISTINCT.</a:t>
            </a:r>
            <a:endParaRPr lang="en-US" sz="820" dirty="0"/>
          </a:p>
        </p:txBody>
      </p:sp>
      <p:sp>
        <p:nvSpPr>
          <p:cNvPr id="25" name="Shape 23"/>
          <p:cNvSpPr/>
          <p:nvPr/>
        </p:nvSpPr>
        <p:spPr>
          <a:xfrm>
            <a:off x="502920" y="3355848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67512" y="3575304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27" name="Text 25"/>
          <p:cNvSpPr/>
          <p:nvPr/>
        </p:nvSpPr>
        <p:spPr>
          <a:xfrm>
            <a:off x="667512" y="3621024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28" name="Text 26"/>
          <p:cNvSpPr/>
          <p:nvPr/>
        </p:nvSpPr>
        <p:spPr>
          <a:xfrm>
            <a:off x="1069848" y="3438144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Field auditing (-checkfields)</a:t>
            </a:r>
            <a:endParaRPr lang="en-US" sz="960" dirty="0"/>
          </a:p>
        </p:txBody>
      </p:sp>
      <p:sp>
        <p:nvSpPr>
          <p:cNvPr id="29" name="Text 27"/>
          <p:cNvSpPr/>
          <p:nvPr/>
        </p:nvSpPr>
        <p:spPr>
          <a:xfrm>
            <a:off x="1069848" y="3675888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Finds the records whose values exceed the length defined in the DDM.</a:t>
            </a:r>
            <a:endParaRPr lang="en-US" sz="820" dirty="0"/>
          </a:p>
        </p:txBody>
      </p:sp>
      <p:sp>
        <p:nvSpPr>
          <p:cNvPr id="30" name="Shape 28"/>
          <p:cNvSpPr/>
          <p:nvPr/>
        </p:nvSpPr>
        <p:spPr>
          <a:xfrm>
            <a:off x="4736592" y="3355848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901184" y="3575304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32" name="Text 30"/>
          <p:cNvSpPr/>
          <p:nvPr/>
        </p:nvSpPr>
        <p:spPr>
          <a:xfrm>
            <a:off x="4901184" y="3621024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33" name="Text 31"/>
          <p:cNvSpPr/>
          <p:nvPr/>
        </p:nvSpPr>
        <p:spPr>
          <a:xfrm>
            <a:off x="5303520" y="3438144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Non-blocking mode</a:t>
            </a:r>
            <a:endParaRPr lang="en-US" sz="960" dirty="0"/>
          </a:p>
        </p:txBody>
      </p:sp>
      <p:sp>
        <p:nvSpPr>
          <p:cNvPr id="34" name="Text 32"/>
          <p:cNvSpPr/>
          <p:nvPr/>
        </p:nvSpPr>
        <p:spPr>
          <a:xfrm>
            <a:off x="5303520" y="3675888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Paged reads with multifetch: the core keeps serving your users.</a:t>
            </a:r>
            <a:endParaRPr lang="en-US" sz="820" dirty="0"/>
          </a:p>
        </p:txBody>
      </p:sp>
      <p:sp>
        <p:nvSpPr>
          <p:cNvPr id="35" name="Shape 33"/>
          <p:cNvSpPr/>
          <p:nvPr/>
        </p:nvSpPr>
        <p:spPr>
          <a:xfrm>
            <a:off x="502920" y="4142232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67512" y="4361688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37" name="Text 35"/>
          <p:cNvSpPr/>
          <p:nvPr/>
        </p:nvSpPr>
        <p:spPr>
          <a:xfrm>
            <a:off x="667512" y="4407408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38" name="Text 36"/>
          <p:cNvSpPr/>
          <p:nvPr/>
        </p:nvSpPr>
        <p:spPr>
          <a:xfrm>
            <a:off x="1069848" y="4224528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Record limit</a:t>
            </a:r>
            <a:endParaRPr lang="en-US" sz="960" dirty="0"/>
          </a:p>
        </p:txBody>
      </p:sp>
      <p:sp>
        <p:nvSpPr>
          <p:cNvPr id="39" name="Text 37"/>
          <p:cNvSpPr/>
          <p:nvPr/>
        </p:nvSpPr>
        <p:spPr>
          <a:xfrm>
            <a:off x="1069848" y="4462272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 sample extractions for testing without touching the whole file.</a:t>
            </a:r>
            <a:endParaRPr lang="en-US" sz="820" dirty="0"/>
          </a:p>
        </p:txBody>
      </p:sp>
      <p:sp>
        <p:nvSpPr>
          <p:cNvPr id="40" name="Shape 38"/>
          <p:cNvSpPr/>
          <p:nvPr/>
        </p:nvSpPr>
        <p:spPr>
          <a:xfrm>
            <a:off x="4736592" y="4142232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4901184" y="4361688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42" name="Text 40"/>
          <p:cNvSpPr/>
          <p:nvPr/>
        </p:nvSpPr>
        <p:spPr>
          <a:xfrm>
            <a:off x="4901184" y="4407408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43" name="Text 41"/>
          <p:cNvSpPr/>
          <p:nvPr/>
        </p:nvSpPr>
        <p:spPr>
          <a:xfrm>
            <a:off x="5303520" y="4224528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Execution trace</a:t>
            </a:r>
            <a:endParaRPr lang="en-US" sz="960" dirty="0"/>
          </a:p>
        </p:txBody>
      </p:sp>
      <p:sp>
        <p:nvSpPr>
          <p:cNvPr id="44" name="Text 42"/>
          <p:cNvSpPr/>
          <p:nvPr/>
        </p:nvSpPr>
        <p:spPr>
          <a:xfrm>
            <a:off x="5303520" y="4462272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Elapsed time and system information reported at the end of the run.</a:t>
            </a:r>
            <a:endParaRPr lang="en-US" sz="820" dirty="0"/>
          </a:p>
        </p:txBody>
      </p:sp>
      <p:sp>
        <p:nvSpPr>
          <p:cNvPr id="45" name="Text 43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nsadafile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OPTIONS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parameters used every day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298448"/>
            <a:ext cx="8138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combine with each other; every other flag is in --help.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02920" y="1737360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9224" y="1847088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-dbid &lt;id&gt;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649224" y="2103120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 Adabas database. Required in every mode.</a:t>
            </a:r>
            <a:endParaRPr lang="en-US" sz="810" dirty="0"/>
          </a:p>
        </p:txBody>
      </p:sp>
      <p:sp>
        <p:nvSpPr>
          <p:cNvPr id="8" name="Shape 6"/>
          <p:cNvSpPr/>
          <p:nvPr/>
        </p:nvSpPr>
        <p:spPr>
          <a:xfrm>
            <a:off x="3346704" y="1737360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93008" y="1847088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-fnr &lt;n&gt; | -ddmname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3493008" y="2103120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File by number or by logical DDM name (requires -config).</a:t>
            </a:r>
            <a:endParaRPr lang="en-US" sz="810" dirty="0"/>
          </a:p>
        </p:txBody>
      </p:sp>
      <p:sp>
        <p:nvSpPr>
          <p:cNvPr id="11" name="Shape 9"/>
          <p:cNvSpPr/>
          <p:nvPr/>
        </p:nvSpPr>
        <p:spPr>
          <a:xfrm>
            <a:off x="6190488" y="1737360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336792" y="1847088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-isnq &lt;isn&gt; | -search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6336792" y="2103120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single ISN or an Adabas search with AND/OR logic.</a:t>
            </a:r>
            <a:endParaRPr lang="en-US" sz="810" dirty="0"/>
          </a:p>
        </p:txBody>
      </p:sp>
      <p:sp>
        <p:nvSpPr>
          <p:cNvPr id="14" name="Shape 12"/>
          <p:cNvSpPr/>
          <p:nvPr/>
        </p:nvSpPr>
        <p:spPr>
          <a:xfrm>
            <a:off x="502920" y="2825496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9224" y="2935224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-sql &lt;query&gt;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649224" y="3191256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SELECT with JOIN, WHERE, GROUP BY, ORDER BY and LIMIT.</a:t>
            </a:r>
            <a:endParaRPr lang="en-US" sz="810" dirty="0"/>
          </a:p>
        </p:txBody>
      </p:sp>
      <p:sp>
        <p:nvSpPr>
          <p:cNvPr id="17" name="Shape 15"/>
          <p:cNvSpPr/>
          <p:nvPr/>
        </p:nvSpPr>
        <p:spPr>
          <a:xfrm>
            <a:off x="3346704" y="2825496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493008" y="2935224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-fields &lt;list&gt;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3493008" y="3191256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Fields to extract (short or DDM name), comma separated.</a:t>
            </a:r>
            <a:endParaRPr lang="en-US" sz="810" dirty="0"/>
          </a:p>
        </p:txBody>
      </p:sp>
      <p:sp>
        <p:nvSpPr>
          <p:cNvPr id="20" name="Shape 18"/>
          <p:cNvSpPr/>
          <p:nvPr/>
        </p:nvSpPr>
        <p:spPr>
          <a:xfrm>
            <a:off x="6190488" y="2825496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336792" y="2935224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-checkfields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6336792" y="3191256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Auditing: checks that fields do not exceed the definition.</a:t>
            </a:r>
            <a:endParaRPr lang="en-US" sz="810" dirty="0"/>
          </a:p>
        </p:txBody>
      </p:sp>
      <p:sp>
        <p:nvSpPr>
          <p:cNvPr id="23" name="Shape 21"/>
          <p:cNvSpPr/>
          <p:nvPr/>
        </p:nvSpPr>
        <p:spPr>
          <a:xfrm>
            <a:off x="502920" y="3913632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49224" y="4023360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-format &lt;csv|json…&gt;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649224" y="4279392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Output format: csv, json, xml, tab (list) or record (form).</a:t>
            </a:r>
            <a:endParaRPr lang="en-US" sz="810" dirty="0"/>
          </a:p>
        </p:txBody>
      </p:sp>
      <p:sp>
        <p:nvSpPr>
          <p:cNvPr id="26" name="Shape 24"/>
          <p:cNvSpPr/>
          <p:nvPr/>
        </p:nvSpPr>
        <p:spPr>
          <a:xfrm>
            <a:off x="3346704" y="3913632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493008" y="4023360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-limit &lt;n&gt;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3493008" y="4279392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Maximum number of records to process (0 = no limit).</a:t>
            </a:r>
            <a:endParaRPr lang="en-US" sz="810" dirty="0"/>
          </a:p>
        </p:txBody>
      </p:sp>
      <p:sp>
        <p:nvSpPr>
          <p:cNvPr id="29" name="Text 27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nsadafile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CASES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it is used every day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417320"/>
            <a:ext cx="8138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same use cases we solve with customers in banking, healthcare and the public sector.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02920" y="1965960"/>
            <a:ext cx="1965960" cy="2286000"/>
          </a:xfrm>
          <a:prstGeom prst="roundRect">
            <a:avLst>
              <a:gd name="adj" fmla="val 232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67512" y="2148840"/>
            <a:ext cx="384048" cy="384048"/>
          </a:xfrm>
          <a:prstGeom prst="roundRect">
            <a:avLst>
              <a:gd name="adj" fmla="val 11905"/>
            </a:avLst>
          </a:prstGeom>
          <a:solidFill>
            <a:srgbClr val="1A4FD1"/>
          </a:solidFill>
          <a:ln/>
        </p:spPr>
      </p:sp>
      <p:sp>
        <p:nvSpPr>
          <p:cNvPr id="7" name="Text 5"/>
          <p:cNvSpPr/>
          <p:nvPr/>
        </p:nvSpPr>
        <p:spPr>
          <a:xfrm>
            <a:off x="667512" y="2249424"/>
            <a:ext cx="38404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67512" y="2697480"/>
            <a:ext cx="1636776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Feeding a data lake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67512" y="3310128"/>
            <a:ext cx="1636776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83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Nightly extraction to CSV or Parquet for the data team, without touching the core.</a:t>
            </a:r>
            <a:endParaRPr lang="en-US" sz="830" dirty="0"/>
          </a:p>
        </p:txBody>
      </p:sp>
      <p:sp>
        <p:nvSpPr>
          <p:cNvPr id="10" name="Shape 8"/>
          <p:cNvSpPr/>
          <p:nvPr/>
        </p:nvSpPr>
        <p:spPr>
          <a:xfrm>
            <a:off x="2651760" y="1965960"/>
            <a:ext cx="1965960" cy="2286000"/>
          </a:xfrm>
          <a:prstGeom prst="roundRect">
            <a:avLst>
              <a:gd name="adj" fmla="val 232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816352" y="2148840"/>
            <a:ext cx="384048" cy="384048"/>
          </a:xfrm>
          <a:prstGeom prst="roundRect">
            <a:avLst>
              <a:gd name="adj" fmla="val 11905"/>
            </a:avLst>
          </a:prstGeom>
          <a:solidFill>
            <a:srgbClr val="1A4FD1"/>
          </a:solidFill>
          <a:ln/>
        </p:spPr>
      </p:sp>
      <p:sp>
        <p:nvSpPr>
          <p:cNvPr id="12" name="Text 10"/>
          <p:cNvSpPr/>
          <p:nvPr/>
        </p:nvSpPr>
        <p:spPr>
          <a:xfrm>
            <a:off x="2816352" y="2249424"/>
            <a:ext cx="38404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2816352" y="2697480"/>
            <a:ext cx="1636776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Auditing and counts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2816352" y="3310128"/>
            <a:ext cx="1636776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83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SQL counts and validation for reconciliations and month-end closes.</a:t>
            </a:r>
            <a:endParaRPr lang="en-US" sz="830" dirty="0"/>
          </a:p>
        </p:txBody>
      </p:sp>
      <p:sp>
        <p:nvSpPr>
          <p:cNvPr id="15" name="Shape 13"/>
          <p:cNvSpPr/>
          <p:nvPr/>
        </p:nvSpPr>
        <p:spPr>
          <a:xfrm>
            <a:off x="4800600" y="1965960"/>
            <a:ext cx="1965960" cy="2286000"/>
          </a:xfrm>
          <a:prstGeom prst="roundRect">
            <a:avLst>
              <a:gd name="adj" fmla="val 232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965192" y="2148840"/>
            <a:ext cx="384048" cy="384048"/>
          </a:xfrm>
          <a:prstGeom prst="roundRect">
            <a:avLst>
              <a:gd name="adj" fmla="val 11905"/>
            </a:avLst>
          </a:prstGeom>
          <a:solidFill>
            <a:srgbClr val="1A4FD1"/>
          </a:solidFill>
          <a:ln/>
        </p:spPr>
      </p:sp>
      <p:sp>
        <p:nvSpPr>
          <p:cNvPr id="17" name="Text 15"/>
          <p:cNvSpPr/>
          <p:nvPr/>
        </p:nvSpPr>
        <p:spPr>
          <a:xfrm>
            <a:off x="4965192" y="2249424"/>
            <a:ext cx="38404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4965192" y="2697480"/>
            <a:ext cx="1636776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Migrating a file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4965192" y="3310128"/>
            <a:ext cx="1636776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83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 dump to JSON as a first step of a migration or a test.</a:t>
            </a:r>
            <a:endParaRPr lang="en-US" sz="830" dirty="0"/>
          </a:p>
        </p:txBody>
      </p:sp>
      <p:sp>
        <p:nvSpPr>
          <p:cNvPr id="20" name="Shape 18"/>
          <p:cNvSpPr/>
          <p:nvPr/>
        </p:nvSpPr>
        <p:spPr>
          <a:xfrm>
            <a:off x="6949440" y="1965960"/>
            <a:ext cx="1965960" cy="2286000"/>
          </a:xfrm>
          <a:prstGeom prst="roundRect">
            <a:avLst>
              <a:gd name="adj" fmla="val 232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114032" y="2148840"/>
            <a:ext cx="384048" cy="384048"/>
          </a:xfrm>
          <a:prstGeom prst="roundRect">
            <a:avLst>
              <a:gd name="adj" fmla="val 11905"/>
            </a:avLst>
          </a:prstGeom>
          <a:solidFill>
            <a:srgbClr val="1A4FD1"/>
          </a:solidFill>
          <a:ln/>
        </p:spPr>
      </p:sp>
      <p:sp>
        <p:nvSpPr>
          <p:cNvPr id="22" name="Text 20"/>
          <p:cNvSpPr/>
          <p:nvPr/>
        </p:nvSpPr>
        <p:spPr>
          <a:xfrm>
            <a:off x="7114032" y="2249424"/>
            <a:ext cx="38404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7114032" y="2697480"/>
            <a:ext cx="1636776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Supporting users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7114032" y="3310128"/>
            <a:ext cx="1636776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83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user asks for their data: extracted in a minute, fully traceable.</a:t>
            </a:r>
            <a:endParaRPr lang="en-US" sz="830" dirty="0"/>
          </a:p>
        </p:txBody>
      </p:sp>
      <p:sp>
        <p:nvSpPr>
          <p:cNvPr id="25" name="Text 23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nsadafile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GETTING STARTED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Install and extract in five minutes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3977640" cy="3063240"/>
          </a:xfrm>
          <a:prstGeom prst="roundRect">
            <a:avLst>
              <a:gd name="adj" fmla="val 1791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627632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Requirements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31520" y="2011680"/>
            <a:ext cx="356616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Linux x86-64 (RHEL 8 or RHEL 9)</a:t>
            </a:r>
            <a:endParaRPr lang="en-US" sz="95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Native Adabas client (acj) in the PATH</a:t>
            </a:r>
            <a:endParaRPr lang="en-US" sz="95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 access to the database</a:t>
            </a:r>
            <a:endParaRPr lang="en-US" sz="95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 licence or the 30-day trial</a:t>
            </a:r>
            <a:endParaRPr lang="en-US" sz="95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extra libraries, no configuration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4709160" y="1417320"/>
            <a:ext cx="3931920" cy="3200400"/>
          </a:xfrm>
          <a:prstGeom prst="roundRect">
            <a:avLst>
              <a:gd name="adj" fmla="val 1714"/>
            </a:avLst>
          </a:prstGeom>
          <a:solidFill>
            <a:srgbClr val="0F1B3D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937760" y="1627632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Install and first run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4937760" y="1938528"/>
            <a:ext cx="347472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Install the suite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./install.sh --prefix /opt/ns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Extract a file to CSV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nsadafile -dbid 40 -fnr 120 \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-output clients.csv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SQL query with JOIN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nsadafile -dbid 40 -sql "SELECT a.AB \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FROM 120 a JOIN 130 b ON a.AB = b.AB"</a:t>
            </a:r>
            <a:endParaRPr lang="en-US" sz="810" dirty="0"/>
          </a:p>
        </p:txBody>
      </p:sp>
      <p:sp>
        <p:nvSpPr>
          <p:cNvPr id="10" name="Text 8"/>
          <p:cNvSpPr/>
          <p:nvPr/>
        </p:nvSpPr>
        <p:spPr>
          <a:xfrm>
            <a:off x="4937760" y="4041648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licence is resolved from $NS_LICENSE_FILE, next to the product data or in /opt/ns/licenses/. Without one: 30-day trial.</a:t>
            </a:r>
            <a:endParaRPr lang="en-US" sz="810" dirty="0"/>
          </a:p>
        </p:txBody>
      </p:sp>
      <p:sp>
        <p:nvSpPr>
          <p:cNvPr id="11" name="Text 9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nsadafile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FREQUENTLY ASKED QUESTIONS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customers always ask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554480"/>
            <a:ext cx="3977640" cy="13716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700784"/>
            <a:ext cx="3611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Does it block the core?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685800" y="2011680"/>
            <a:ext cx="3611880" cy="7680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No. Reads are paged and non-blocking; the file keeps accepting user operations while you extract.</a:t>
            </a:r>
            <a:endParaRPr lang="en-US" sz="860" dirty="0"/>
          </a:p>
        </p:txBody>
      </p:sp>
      <p:sp>
        <p:nvSpPr>
          <p:cNvPr id="7" name="Shape 5"/>
          <p:cNvSpPr/>
          <p:nvPr/>
        </p:nvSpPr>
        <p:spPr>
          <a:xfrm>
            <a:off x="4736592" y="1554480"/>
            <a:ext cx="3977640" cy="13716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919472" y="1700784"/>
            <a:ext cx="3611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I need the DDM?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4919472" y="2011680"/>
            <a:ext cx="3611880" cy="7680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to work by file number. The DDM (JSON) is only needed for logical field names or SQL queries.</a:t>
            </a:r>
            <a:endParaRPr lang="en-US" sz="860" dirty="0"/>
          </a:p>
        </p:txBody>
      </p:sp>
      <p:sp>
        <p:nvSpPr>
          <p:cNvPr id="10" name="Shape 8"/>
          <p:cNvSpPr/>
          <p:nvPr/>
        </p:nvSpPr>
        <p:spPr>
          <a:xfrm>
            <a:off x="502920" y="3127248"/>
            <a:ext cx="3977640" cy="13716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5800" y="3273552"/>
            <a:ext cx="3611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about the licence?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685800" y="3584448"/>
            <a:ext cx="3611880" cy="7680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product has its own perpetual licence. Without one, the tool runs in trial mode for 30 days.</a:t>
            </a:r>
            <a:endParaRPr lang="en-US" sz="860" dirty="0"/>
          </a:p>
        </p:txBody>
      </p:sp>
      <p:sp>
        <p:nvSpPr>
          <p:cNvPr id="13" name="Shape 11"/>
          <p:cNvSpPr/>
          <p:nvPr/>
        </p:nvSpPr>
        <p:spPr>
          <a:xfrm>
            <a:off x="4736592" y="3127248"/>
            <a:ext cx="3977640" cy="13716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19472" y="3273552"/>
            <a:ext cx="3611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it run in cron?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4919472" y="3584448"/>
            <a:ext cx="3611880" cy="7680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Yes. It is a dependency-free binary: it drops into scripts, cron jobs and pipelines like any other command.</a:t>
            </a:r>
            <a:endParaRPr lang="en-US" sz="86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nsadafile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217920" y="-1645920"/>
            <a:ext cx="5120640" cy="5120640"/>
          </a:xfrm>
          <a:prstGeom prst="ellipse">
            <a:avLst/>
          </a:prstGeom>
          <a:solidFill>
            <a:srgbClr val="7B2CBF">
              <a:alpha val="2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463040" y="3108960"/>
            <a:ext cx="3108960" cy="3108960"/>
          </a:xfrm>
          <a:prstGeom prst="ellipse">
            <a:avLst/>
          </a:prstGeom>
          <a:solidFill>
            <a:srgbClr val="00B4D8">
              <a:alpha val="12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STEP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868680"/>
            <a:ext cx="603504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your data out</a:t>
            </a:r>
            <a:endParaRPr lang="en-US" sz="2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without moving a single</a:t>
            </a:r>
            <a:endParaRPr lang="en-US" sz="2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byte of the core.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502920" y="2331720"/>
            <a:ext cx="5394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2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 for a demo with your own DDM and your own file: you will see the real extraction running against your database.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02920" y="3429000"/>
            <a:ext cx="2377440" cy="420624"/>
          </a:xfrm>
          <a:prstGeom prst="roundRect">
            <a:avLst>
              <a:gd name="adj" fmla="val 13043"/>
            </a:avLst>
          </a:prstGeom>
          <a:solidFill>
            <a:srgbClr val="00B4D8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3429000"/>
            <a:ext cx="237744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REQUEST A DEMO  →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02920" y="4023360"/>
            <a:ext cx="4937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nacarsoft.com  ·  support@nacarsoft.com  ·  +34 910 038 502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6172200" y="1143000"/>
            <a:ext cx="2468880" cy="3246120"/>
          </a:xfrm>
          <a:prstGeom prst="roundRect">
            <a:avLst>
              <a:gd name="adj" fmla="val 2222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355080" y="1371600"/>
            <a:ext cx="2103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NSAdaFile at a glance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6355080" y="1783080"/>
            <a:ext cx="210312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Extraction to CSV, JSON, XML, TAB and RECORD</a:t>
            </a:r>
            <a:endParaRPr lang="en-US" sz="84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Read-only: zero locks, zero impact</a:t>
            </a:r>
            <a:endParaRPr lang="en-US" sz="84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Filters by ISN, Adabas search and SQL</a:t>
            </a:r>
            <a:endParaRPr lang="en-US" sz="84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Field auditing with -checkfields</a:t>
            </a:r>
            <a:endParaRPr lang="en-US" sz="840" dirty="0"/>
          </a:p>
        </p:txBody>
      </p:sp>
      <p:pic>
        <p:nvPicPr>
          <p:cNvPr id="13" name="Image 0" descr="/data/ns/nssuite/ns/ppt/lib/assets/logo-nacarsoft-horizont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572000"/>
            <a:ext cx="2103120" cy="566928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nsadafile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Nacarsoft Soluciones Informáticas S.L.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nsadafile — Get your Adabas data into CSV, JSON or XML. Without touching production.</dc:title>
  <dc:subject>nsadafile extracts records from Adabas files in read-only, non-blocking mode with a single command. Millions of records, no locks, no core downtime.</dc:subject>
  <dc:creator>Nacarsoft Soluciones Informáticas S.L.</dc:creator>
  <cp:lastModifiedBy>Nacarsoft Soluciones Informáticas S.L.</cp:lastModifiedBy>
  <cp:revision>1</cp:revision>
  <dcterms:created xsi:type="dcterms:W3CDTF">2026-10-20T22:28:28Z</dcterms:created>
  <dcterms:modified xsi:type="dcterms:W3CDTF">2026-10-20T22:28:28Z</dcterms:modified>
</cp:coreProperties>
</file>