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0" y="-1463040"/>
            <a:ext cx="4389120" cy="4389120"/>
          </a:xfrm>
          <a:prstGeom prst="ellipse">
            <a:avLst/>
          </a:prstGeom>
          <a:solidFill>
            <a:srgbClr val="00B4D8">
              <a:alpha val="11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566160"/>
            <a:ext cx="3291840" cy="329184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EXPLORADOR DE ADABAS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713232"/>
            <a:ext cx="3977640" cy="1234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ficheros de Adabas,</a:t>
            </a:r>
            <a:endParaRPr lang="en-US" sz="22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2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navegador. Sin cliente.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502920" y="2011680"/>
            <a:ext cx="393192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es el explorador web de ficheros Adabas: se ven los registros, se crean ficheros nuevos y se consultan las APIs REST, todo desde el navegador y con el control de acceso de la propia empresa.</a:t>
            </a:r>
            <a:endParaRPr lang="en-US" sz="1020" dirty="0"/>
          </a:p>
        </p:txBody>
      </p:sp>
      <p:sp>
        <p:nvSpPr>
          <p:cNvPr id="7" name="Shape 5"/>
          <p:cNvSpPr/>
          <p:nvPr/>
        </p:nvSpPr>
        <p:spPr>
          <a:xfrm>
            <a:off x="502920" y="3035808"/>
            <a:ext cx="2651760" cy="457200"/>
          </a:xfrm>
          <a:prstGeom prst="roundRect">
            <a:avLst>
              <a:gd name="adj" fmla="val 20000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035808"/>
            <a:ext cx="2651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3611880"/>
            <a:ext cx="39319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ficheros · Crear ficheros · Consultas API-REST</a:t>
            </a:r>
            <a:endParaRPr lang="en-US" sz="920" dirty="0"/>
          </a:p>
        </p:txBody>
      </p:sp>
      <p:pic>
        <p:nvPicPr>
          <p:cNvPr id="10" name="Image 0" descr="/data/ns/nssuite/nsadabrows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069080"/>
            <a:ext cx="1417320" cy="548893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4709160" y="411480"/>
            <a:ext cx="1828800" cy="1188720"/>
          </a:xfrm>
          <a:prstGeom prst="roundRect">
            <a:avLst>
              <a:gd name="adj" fmla="val 5385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4928616" y="557784"/>
            <a:ext cx="1389888" cy="566928"/>
          </a:xfrm>
          <a:prstGeom prst="roundRect">
            <a:avLst>
              <a:gd name="adj" fmla="val 6452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28616" y="682508"/>
            <a:ext cx="1389888" cy="0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4992624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5093208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5193792" y="603138"/>
            <a:ext cx="64008" cy="64008"/>
          </a:xfrm>
          <a:prstGeom prst="ellipse">
            <a:avLst/>
          </a:prstGeom>
          <a:solidFill>
            <a:srgbClr val="00B4D8">
              <a:alpha val="8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5257800" y="603138"/>
            <a:ext cx="764438" cy="64008"/>
          </a:xfrm>
          <a:prstGeom prst="rect">
            <a:avLst/>
          </a:prstGeom>
          <a:solidFill>
            <a:srgbClr val="00B4D8">
              <a:alpha val="4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5038344" y="812902"/>
            <a:ext cx="69494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038344" y="909279"/>
            <a:ext cx="1000719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038344" y="1005657"/>
            <a:ext cx="50036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709160" y="1234440"/>
            <a:ext cx="18288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780" dirty="0"/>
          </a:p>
        </p:txBody>
      </p:sp>
      <p:sp>
        <p:nvSpPr>
          <p:cNvPr id="22" name="Text 19"/>
          <p:cNvSpPr/>
          <p:nvPr/>
        </p:nvSpPr>
        <p:spPr>
          <a:xfrm>
            <a:off x="4709160" y="1399032"/>
            <a:ext cx="1828800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escritorio</a:t>
            </a:r>
            <a:endParaRPr lang="en-US" sz="580" dirty="0"/>
          </a:p>
        </p:txBody>
      </p:sp>
      <p:sp>
        <p:nvSpPr>
          <p:cNvPr id="23" name="Shape 20"/>
          <p:cNvSpPr/>
          <p:nvPr/>
        </p:nvSpPr>
        <p:spPr>
          <a:xfrm>
            <a:off x="6693408" y="411480"/>
            <a:ext cx="841248" cy="1188720"/>
          </a:xfrm>
          <a:prstGeom prst="roundRect">
            <a:avLst>
              <a:gd name="adj" fmla="val 7609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858000" y="521208"/>
            <a:ext cx="512064" cy="640080"/>
          </a:xfrm>
          <a:prstGeom prst="roundRect">
            <a:avLst>
              <a:gd name="adj" fmla="val 10714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903720" y="612648"/>
            <a:ext cx="420624" cy="457200"/>
          </a:xfrm>
          <a:prstGeom prst="roundRect">
            <a:avLst>
              <a:gd name="adj" fmla="val 6522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7077456" y="1088136"/>
            <a:ext cx="73152" cy="36576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7" name="Text 24"/>
          <p:cNvSpPr/>
          <p:nvPr/>
        </p:nvSpPr>
        <p:spPr>
          <a:xfrm>
            <a:off x="6693408" y="1234440"/>
            <a:ext cx="84124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Tableta</a:t>
            </a:r>
            <a:endParaRPr lang="en-US" sz="780" dirty="0"/>
          </a:p>
        </p:txBody>
      </p:sp>
      <p:sp>
        <p:nvSpPr>
          <p:cNvPr id="28" name="Text 25"/>
          <p:cNvSpPr/>
          <p:nvPr/>
        </p:nvSpPr>
        <p:spPr>
          <a:xfrm>
            <a:off x="6693408" y="1399032"/>
            <a:ext cx="841248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iPad</a:t>
            </a:r>
            <a:endParaRPr lang="en-US" sz="580" dirty="0"/>
          </a:p>
        </p:txBody>
      </p:sp>
      <p:sp>
        <p:nvSpPr>
          <p:cNvPr id="29" name="Shape 26"/>
          <p:cNvSpPr/>
          <p:nvPr/>
        </p:nvSpPr>
        <p:spPr>
          <a:xfrm>
            <a:off x="7680960" y="411480"/>
            <a:ext cx="621792" cy="1188720"/>
          </a:xfrm>
          <a:prstGeom prst="roundRect">
            <a:avLst>
              <a:gd name="adj" fmla="val 10294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818120" y="521208"/>
            <a:ext cx="347472" cy="640080"/>
          </a:xfrm>
          <a:prstGeom prst="roundRect">
            <a:avLst>
              <a:gd name="adj" fmla="val 18421"/>
            </a:avLst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7854696" y="612648"/>
            <a:ext cx="274320" cy="457200"/>
          </a:xfrm>
          <a:prstGeom prst="roundRect">
            <a:avLst>
              <a:gd name="adj" fmla="val 6667"/>
            </a:avLst>
          </a:prstGeom>
          <a:solidFill>
            <a:srgbClr val="00B4D8">
              <a:alpha val="12000"/>
            </a:srgbClr>
          </a:solidFill>
          <a:ln w="10160">
            <a:solidFill>
              <a:srgbClr val="00B4D8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959852" y="1092708"/>
            <a:ext cx="64008" cy="32004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3" name="Text 30"/>
          <p:cNvSpPr/>
          <p:nvPr/>
        </p:nvSpPr>
        <p:spPr>
          <a:xfrm>
            <a:off x="7680960" y="1234440"/>
            <a:ext cx="62179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Móvil</a:t>
            </a:r>
            <a:endParaRPr lang="en-US" sz="780" dirty="0"/>
          </a:p>
        </p:txBody>
      </p:sp>
      <p:sp>
        <p:nvSpPr>
          <p:cNvPr id="34" name="Text 31"/>
          <p:cNvSpPr/>
          <p:nvPr/>
        </p:nvSpPr>
        <p:spPr>
          <a:xfrm>
            <a:off x="7680960" y="1399032"/>
            <a:ext cx="621792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iPhone</a:t>
            </a:r>
            <a:endParaRPr lang="en-US" sz="580" dirty="0"/>
          </a:p>
        </p:txBody>
      </p:sp>
      <p:sp>
        <p:nvSpPr>
          <p:cNvPr id="35" name="Shape 32"/>
          <p:cNvSpPr/>
          <p:nvPr/>
        </p:nvSpPr>
        <p:spPr>
          <a:xfrm>
            <a:off x="5623560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7114032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991856" y="1600200"/>
            <a:ext cx="0" cy="118872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5623560" y="1719072"/>
            <a:ext cx="2368296" cy="0"/>
          </a:xfrm>
          <a:prstGeom prst="line">
            <a:avLst/>
          </a:prstGeom>
          <a:noFill/>
          <a:ln w="13970">
            <a:solidFill>
              <a:srgbClr val="1E3F85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807708" y="1719072"/>
            <a:ext cx="0" cy="219456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0" name="Shape 37"/>
          <p:cNvSpPr/>
          <p:nvPr/>
        </p:nvSpPr>
        <p:spPr>
          <a:xfrm>
            <a:off x="6053328" y="1591056"/>
            <a:ext cx="1051560" cy="219456"/>
          </a:xfrm>
          <a:prstGeom prst="roundRect">
            <a:avLst>
              <a:gd name="adj" fmla="val 29167"/>
            </a:avLst>
          </a:prstGeom>
          <a:solidFill>
            <a:srgbClr val="0E2C63"/>
          </a:solidFill>
          <a:ln/>
        </p:spPr>
      </p:sp>
      <p:sp>
        <p:nvSpPr>
          <p:cNvPr id="41" name="Text 38"/>
          <p:cNvSpPr/>
          <p:nvPr/>
        </p:nvSpPr>
        <p:spPr>
          <a:xfrm>
            <a:off x="6053328" y="1591056"/>
            <a:ext cx="105156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6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HTTPS · un solo binario</a:t>
            </a:r>
            <a:endParaRPr lang="en-US" sz="640" dirty="0"/>
          </a:p>
        </p:txBody>
      </p:sp>
      <p:sp>
        <p:nvSpPr>
          <p:cNvPr id="42" name="Shape 39"/>
          <p:cNvSpPr/>
          <p:nvPr/>
        </p:nvSpPr>
        <p:spPr>
          <a:xfrm>
            <a:off x="5669280" y="1938528"/>
            <a:ext cx="1828800" cy="603504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pic>
        <p:nvPicPr>
          <p:cNvPr id="43" name="Image 1" descr="/data/ns/nssuite/nsadabrowse/ppt/logo-nsadabrows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9008" y="2048256"/>
            <a:ext cx="384048" cy="384048"/>
          </a:xfrm>
          <a:prstGeom prst="rect">
            <a:avLst/>
          </a:prstGeom>
        </p:spPr>
      </p:pic>
      <p:sp>
        <p:nvSpPr>
          <p:cNvPr id="44" name="Text 40"/>
          <p:cNvSpPr/>
          <p:nvPr/>
        </p:nvSpPr>
        <p:spPr>
          <a:xfrm>
            <a:off x="6199632" y="2011680"/>
            <a:ext cx="126187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</a:t>
            </a:r>
            <a:endParaRPr lang="en-US" sz="1050" dirty="0"/>
          </a:p>
        </p:txBody>
      </p:sp>
      <p:sp>
        <p:nvSpPr>
          <p:cNvPr id="45" name="Text 41"/>
          <p:cNvSpPr/>
          <p:nvPr/>
        </p:nvSpPr>
        <p:spPr>
          <a:xfrm>
            <a:off x="6236208" y="2267712"/>
            <a:ext cx="11887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6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explorador web Adabas</a:t>
            </a:r>
            <a:endParaRPr lang="en-US" sz="760" dirty="0"/>
          </a:p>
        </p:txBody>
      </p:sp>
      <p:sp>
        <p:nvSpPr>
          <p:cNvPr id="46" name="Shape 42"/>
          <p:cNvSpPr/>
          <p:nvPr/>
        </p:nvSpPr>
        <p:spPr>
          <a:xfrm>
            <a:off x="6583680" y="2542032"/>
            <a:ext cx="-1298448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47" name="Shape 43"/>
          <p:cNvSpPr/>
          <p:nvPr/>
        </p:nvSpPr>
        <p:spPr>
          <a:xfrm>
            <a:off x="468172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5148072" y="2962656"/>
            <a:ext cx="274320" cy="219456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5148072" y="2962656"/>
            <a:ext cx="274320" cy="57059"/>
          </a:xfrm>
          <a:prstGeom prst="rect">
            <a:avLst/>
          </a:prstGeom>
          <a:solidFill>
            <a:srgbClr val="00B4D8">
              <a:alpha val="45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523951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1" name="Shape 47"/>
          <p:cNvSpPr/>
          <p:nvPr/>
        </p:nvSpPr>
        <p:spPr>
          <a:xfrm>
            <a:off x="5330952" y="2962656"/>
            <a:ext cx="0" cy="219456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2" name="Shape 48"/>
          <p:cNvSpPr/>
          <p:nvPr/>
        </p:nvSpPr>
        <p:spPr>
          <a:xfrm>
            <a:off x="5148072" y="3072384"/>
            <a:ext cx="274320" cy="0"/>
          </a:xfrm>
          <a:prstGeom prst="line">
            <a:avLst/>
          </a:prstGeom>
          <a:noFill/>
          <a:ln w="12700">
            <a:solidFill>
              <a:srgbClr val="00B4D8"/>
            </a:solidFill>
            <a:prstDash val="solid"/>
          </a:ln>
        </p:spPr>
      </p:sp>
      <p:sp>
        <p:nvSpPr>
          <p:cNvPr id="53" name="Text 49"/>
          <p:cNvSpPr/>
          <p:nvPr/>
        </p:nvSpPr>
        <p:spPr>
          <a:xfrm>
            <a:off x="470916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ficheros</a:t>
            </a:r>
            <a:endParaRPr lang="en-US" sz="740" dirty="0"/>
          </a:p>
        </p:txBody>
      </p:sp>
      <p:sp>
        <p:nvSpPr>
          <p:cNvPr id="54" name="Text 50"/>
          <p:cNvSpPr/>
          <p:nvPr/>
        </p:nvSpPr>
        <p:spPr>
          <a:xfrm>
            <a:off x="470916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tabla, formulario, JSON, DDM y ADAREP</a:t>
            </a:r>
            <a:endParaRPr lang="en-US" sz="560" dirty="0"/>
          </a:p>
        </p:txBody>
      </p:sp>
      <p:sp>
        <p:nvSpPr>
          <p:cNvPr id="55" name="Shape 51"/>
          <p:cNvSpPr/>
          <p:nvPr/>
        </p:nvSpPr>
        <p:spPr>
          <a:xfrm>
            <a:off x="6583680" y="2542032"/>
            <a:ext cx="2743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56" name="Shape 52"/>
          <p:cNvSpPr/>
          <p:nvPr/>
        </p:nvSpPr>
        <p:spPr>
          <a:xfrm>
            <a:off x="600760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Shape 53"/>
          <p:cNvSpPr/>
          <p:nvPr/>
        </p:nvSpPr>
        <p:spPr>
          <a:xfrm>
            <a:off x="6510528" y="2962656"/>
            <a:ext cx="156911" cy="237744"/>
          </a:xfrm>
          <a:prstGeom prst="roundRect">
            <a:avLst>
              <a:gd name="adj" fmla="val 11655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58" name="Shape 54"/>
          <p:cNvSpPr/>
          <p:nvPr/>
        </p:nvSpPr>
        <p:spPr>
          <a:xfrm>
            <a:off x="6538692" y="3033979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59" name="Shape 55"/>
          <p:cNvSpPr/>
          <p:nvPr/>
        </p:nvSpPr>
        <p:spPr>
          <a:xfrm>
            <a:off x="6538692" y="3081528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0" name="Shape 56"/>
          <p:cNvSpPr/>
          <p:nvPr/>
        </p:nvSpPr>
        <p:spPr>
          <a:xfrm>
            <a:off x="6538692" y="3129077"/>
            <a:ext cx="100584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61" name="Text 57"/>
          <p:cNvSpPr/>
          <p:nvPr/>
        </p:nvSpPr>
        <p:spPr>
          <a:xfrm>
            <a:off x="603504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ficheros</a:t>
            </a:r>
            <a:endParaRPr lang="en-US" sz="740" dirty="0"/>
          </a:p>
        </p:txBody>
      </p:sp>
      <p:sp>
        <p:nvSpPr>
          <p:cNvPr id="62" name="Text 58"/>
          <p:cNvSpPr/>
          <p:nvPr/>
        </p:nvSpPr>
        <p:spPr>
          <a:xfrm>
            <a:off x="603504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 desde el navegador</a:t>
            </a:r>
            <a:endParaRPr lang="en-US" sz="560" dirty="0"/>
          </a:p>
        </p:txBody>
      </p:sp>
      <p:sp>
        <p:nvSpPr>
          <p:cNvPr id="63" name="Shape 59"/>
          <p:cNvSpPr/>
          <p:nvPr/>
        </p:nvSpPr>
        <p:spPr>
          <a:xfrm>
            <a:off x="6583680" y="2542032"/>
            <a:ext cx="1353312" cy="329184"/>
          </a:xfrm>
          <a:prstGeom prst="line">
            <a:avLst/>
          </a:prstGeom>
          <a:noFill/>
          <a:ln w="1524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64" name="Shape 60"/>
          <p:cNvSpPr/>
          <p:nvPr/>
        </p:nvSpPr>
        <p:spPr>
          <a:xfrm>
            <a:off x="7333488" y="2871216"/>
            <a:ext cx="1207008" cy="749808"/>
          </a:xfrm>
          <a:prstGeom prst="roundRect">
            <a:avLst>
              <a:gd name="adj" fmla="val 853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5" name="Shape 61"/>
          <p:cNvSpPr/>
          <p:nvPr/>
        </p:nvSpPr>
        <p:spPr>
          <a:xfrm>
            <a:off x="7847015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6" name="Shape 62"/>
          <p:cNvSpPr/>
          <p:nvPr/>
        </p:nvSpPr>
        <p:spPr>
          <a:xfrm>
            <a:off x="7847015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7" name="Shape 63"/>
          <p:cNvSpPr/>
          <p:nvPr/>
        </p:nvSpPr>
        <p:spPr>
          <a:xfrm>
            <a:off x="7847015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8" name="Shape 64"/>
          <p:cNvSpPr/>
          <p:nvPr/>
        </p:nvSpPr>
        <p:spPr>
          <a:xfrm>
            <a:off x="7994416" y="3010205"/>
            <a:ext cx="14265" cy="14264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9" name="Shape 65"/>
          <p:cNvSpPr/>
          <p:nvPr/>
        </p:nvSpPr>
        <p:spPr>
          <a:xfrm>
            <a:off x="7970642" y="3010205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0" name="Shape 66"/>
          <p:cNvSpPr/>
          <p:nvPr/>
        </p:nvSpPr>
        <p:spPr>
          <a:xfrm>
            <a:off x="7970642" y="3138587"/>
            <a:ext cx="38039" cy="14265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1" name="Shape 67"/>
          <p:cNvSpPr/>
          <p:nvPr/>
        </p:nvSpPr>
        <p:spPr>
          <a:xfrm>
            <a:off x="7913583" y="3081528"/>
            <a:ext cx="28529" cy="0"/>
          </a:xfrm>
          <a:prstGeom prst="line">
            <a:avLst/>
          </a:prstGeom>
          <a:noFill/>
          <a:ln w="17780">
            <a:solidFill>
              <a:srgbClr val="00B4D8"/>
            </a:solidFill>
            <a:prstDash val="solid"/>
          </a:ln>
        </p:spPr>
      </p:sp>
      <p:sp>
        <p:nvSpPr>
          <p:cNvPr id="72" name="Text 68"/>
          <p:cNvSpPr/>
          <p:nvPr/>
        </p:nvSpPr>
        <p:spPr>
          <a:xfrm>
            <a:off x="7360920" y="3218688"/>
            <a:ext cx="1152144" cy="1645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API-REST</a:t>
            </a:r>
            <a:endParaRPr lang="en-US" sz="740" dirty="0"/>
          </a:p>
        </p:txBody>
      </p:sp>
      <p:sp>
        <p:nvSpPr>
          <p:cNvPr id="73" name="Text 69"/>
          <p:cNvSpPr/>
          <p:nvPr/>
        </p:nvSpPr>
        <p:spPr>
          <a:xfrm>
            <a:off x="7360920" y="3374136"/>
            <a:ext cx="115214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5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mismo OpenAPI, con Execute</a:t>
            </a:r>
            <a:endParaRPr lang="en-US" sz="560" dirty="0"/>
          </a:p>
        </p:txBody>
      </p:sp>
      <p:sp>
        <p:nvSpPr>
          <p:cNvPr id="74" name="Text 70"/>
          <p:cNvSpPr/>
          <p:nvPr/>
        </p:nvSpPr>
        <p:spPr>
          <a:xfrm>
            <a:off x="4681728" y="3785616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60" i="1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de clientes para ver, crear y consultar por API</a:t>
            </a:r>
            <a:endParaRPr lang="en-US" sz="760" dirty="0"/>
          </a:p>
        </p:txBody>
      </p:sp>
      <p:sp>
        <p:nvSpPr>
          <p:cNvPr id="75" name="Text 71"/>
          <p:cNvSpPr/>
          <p:nvPr/>
        </p:nvSpPr>
        <p:spPr>
          <a:xfrm>
            <a:off x="4681728" y="4078224"/>
            <a:ext cx="3959352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browse · DDM · ADAREP · ADAFDU · OpenAPI</a:t>
            </a:r>
            <a:endParaRPr lang="en-US" sz="7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Mirar un Adabas exige un cliente de escritorio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502920" y="1170432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consulta es un fichero de entrada, una sesión ADABAS y una exportación: nadie mira los datos en el momento en que los necesita y el acceso queda fuera del control de la empresa.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16128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local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116128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operador necesita el cliente ADABAS instalado, con su DDM y sus credenciales.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4663440" y="1691640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828032" y="1801368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321808" y="1801368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control de acceso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5321808" y="2130552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clave del fichero travels con la persona. No hay usuario, ni rol, ni permisos por fichero.</a:t>
            </a:r>
            <a:endParaRPr lang="en-US" sz="920" dirty="0"/>
          </a:p>
        </p:txBody>
      </p:sp>
      <p:sp>
        <p:nvSpPr>
          <p:cNvPr id="13" name="Shape 11"/>
          <p:cNvSpPr/>
          <p:nvPr/>
        </p:nvSpPr>
        <p:spPr>
          <a:xfrm>
            <a:off x="50292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751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116128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trazabilidad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116128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se consultó, con qué criterio y por quién no queda en ningún registro.</a:t>
            </a:r>
            <a:endParaRPr lang="en-US" sz="920" dirty="0"/>
          </a:p>
        </p:txBody>
      </p:sp>
      <p:sp>
        <p:nvSpPr>
          <p:cNvPr id="17" name="Shape 15"/>
          <p:cNvSpPr/>
          <p:nvPr/>
        </p:nvSpPr>
        <p:spPr>
          <a:xfrm>
            <a:off x="4663440" y="2990088"/>
            <a:ext cx="393192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828032" y="3099816"/>
            <a:ext cx="5486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321808" y="3099816"/>
            <a:ext cx="31089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API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5321808" y="3429000"/>
            <a:ext cx="310896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9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datos viven en un silo: la web, el ERP y los informes no comparten nada.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502920" y="4370832"/>
            <a:ext cx="8138160" cy="457200"/>
          </a:xfrm>
          <a:prstGeom prst="roundRect">
            <a:avLst>
              <a:gd name="adj" fmla="val 16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3152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Instalación por puesto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342900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Claves por persona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126480" y="4370832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 Datos en silo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23760" y="-1097280"/>
            <a:ext cx="3291840" cy="3291840"/>
          </a:xfrm>
          <a:prstGeom prst="ellipse">
            <a:avLst/>
          </a:prstGeom>
          <a:solidFill>
            <a:srgbClr val="00B4D8">
              <a:alpha val="1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explorador de Adabas, como una web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02920" y="1298448"/>
            <a:ext cx="5120640" cy="1143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2000"/>
              </a:lnSpc>
              <a:buNone/>
            </a:pPr>
            <a:r>
              <a:rPr lang="en-US" sz="102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es un explorador de ficheros Adabas en un único binario: el administrador declara las bases y sus permisos, y los usuarios recorren los ficheros, ven los registros y trabajan con ellos desde cualquier navegador.</a:t>
            </a:r>
            <a:endParaRPr lang="en-US" sz="1020" dirty="0"/>
          </a:p>
        </p:txBody>
      </p:sp>
      <p:sp>
        <p:nvSpPr>
          <p:cNvPr id="6" name="Text 4"/>
          <p:cNvSpPr/>
          <p:nvPr/>
        </p:nvSpPr>
        <p:spPr>
          <a:xfrm>
            <a:off x="502920" y="2578608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" y="2578608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Bases de datos por nombre, con pool de conexiones y reconexión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502920" y="3090672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41248" y="3090672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Ficheros por DDM, con la definición de campos y sus índices</a:t>
            </a:r>
            <a:endParaRPr lang="en-US" sz="980" dirty="0"/>
          </a:p>
        </p:txBody>
      </p:sp>
      <p:sp>
        <p:nvSpPr>
          <p:cNvPr id="10" name="Text 8"/>
          <p:cNvSpPr/>
          <p:nvPr/>
        </p:nvSpPr>
        <p:spPr>
          <a:xfrm>
            <a:off x="502920" y="3602736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841248" y="3602736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 vistas del mismo fichero: tabla, formulario, JSON, DDM, ADAREP y API</a:t>
            </a:r>
            <a:endParaRPr lang="en-US" sz="980" dirty="0"/>
          </a:p>
        </p:txBody>
      </p:sp>
      <p:sp>
        <p:nvSpPr>
          <p:cNvPr id="12" name="Text 10"/>
          <p:cNvSpPr/>
          <p:nvPr/>
        </p:nvSpPr>
        <p:spPr>
          <a:xfrm>
            <a:off x="502920" y="4114800"/>
            <a:ext cx="292608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2C55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41248" y="4114800"/>
            <a:ext cx="47548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Creación de ficheros físicos con ADAFDU, sin salir del navegador</a:t>
            </a:r>
            <a:endParaRPr lang="en-US" sz="980" dirty="0"/>
          </a:p>
        </p:txBody>
      </p:sp>
      <p:sp>
        <p:nvSpPr>
          <p:cNvPr id="14" name="Shape 12"/>
          <p:cNvSpPr/>
          <p:nvPr/>
        </p:nvSpPr>
        <p:spPr>
          <a:xfrm>
            <a:off x="5852160" y="1298448"/>
            <a:ext cx="2788920" cy="3200400"/>
          </a:xfrm>
          <a:prstGeom prst="roundRect">
            <a:avLst>
              <a:gd name="adj" fmla="val 262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03504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16" name="Text 14"/>
          <p:cNvSpPr/>
          <p:nvPr/>
        </p:nvSpPr>
        <p:spPr>
          <a:xfrm>
            <a:off x="603504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vistas por fichero</a:t>
            </a:r>
            <a:endParaRPr lang="en-US" sz="840" dirty="0"/>
          </a:p>
        </p:txBody>
      </p:sp>
      <p:sp>
        <p:nvSpPr>
          <p:cNvPr id="17" name="Text 15"/>
          <p:cNvSpPr/>
          <p:nvPr/>
        </p:nvSpPr>
        <p:spPr>
          <a:xfrm>
            <a:off x="7360920" y="153619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360920" y="219456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instalaciones en el puesto</a:t>
            </a:r>
            <a:endParaRPr lang="en-US" sz="840" dirty="0"/>
          </a:p>
        </p:txBody>
      </p:sp>
      <p:sp>
        <p:nvSpPr>
          <p:cNvPr id="19" name="Text 17"/>
          <p:cNvSpPr/>
          <p:nvPr/>
        </p:nvSpPr>
        <p:spPr>
          <a:xfrm>
            <a:off x="603504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603504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binario, sin dependencias</a:t>
            </a:r>
            <a:endParaRPr lang="en-US" sz="840" dirty="0"/>
          </a:p>
        </p:txBody>
      </p:sp>
      <p:sp>
        <p:nvSpPr>
          <p:cNvPr id="21" name="Text 19"/>
          <p:cNvSpPr/>
          <p:nvPr/>
        </p:nvSpPr>
        <p:spPr>
          <a:xfrm>
            <a:off x="7360920" y="2999232"/>
            <a:ext cx="1234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7360920" y="3657600"/>
            <a:ext cx="1234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idiomas</a:t>
            </a:r>
            <a:endParaRPr lang="en-US" sz="840" dirty="0"/>
          </a:p>
        </p:txBody>
      </p:sp>
      <p:sp>
        <p:nvSpPr>
          <p:cNvPr id="23" name="Text 2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ARQUITECTURA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llega un registro a la pantalla</a:t>
            </a:r>
            <a:endParaRPr lang="en-US" sz="23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9436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Navegador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59436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petición va por HTTPS con la sesión del usuario.</a:t>
            </a:r>
            <a:endParaRPr lang="en-US" sz="760" dirty="0"/>
          </a:p>
        </p:txBody>
      </p:sp>
      <p:sp>
        <p:nvSpPr>
          <p:cNvPr id="7" name="Text 5"/>
          <p:cNvSpPr/>
          <p:nvPr/>
        </p:nvSpPr>
        <p:spPr>
          <a:xfrm>
            <a:off x="170992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02539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9" name="Shape 7"/>
          <p:cNvSpPr/>
          <p:nvPr/>
        </p:nvSpPr>
        <p:spPr>
          <a:xfrm>
            <a:off x="217170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A4FD1"/>
          </a:solidFill>
          <a:ln w="12700">
            <a:solidFill>
              <a:srgbClr val="1A4FD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6314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 y RBAC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26314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Cookie + JWT: usuario, grupo, roles y permisos por fichero.</a:t>
            </a:r>
            <a:endParaRPr lang="en-US" sz="760" dirty="0"/>
          </a:p>
        </p:txBody>
      </p:sp>
      <p:sp>
        <p:nvSpPr>
          <p:cNvPr id="12" name="Text 10"/>
          <p:cNvSpPr/>
          <p:nvPr/>
        </p:nvSpPr>
        <p:spPr>
          <a:xfrm>
            <a:off x="337870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69417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4" name="Shape 12"/>
          <p:cNvSpPr/>
          <p:nvPr/>
        </p:nvSpPr>
        <p:spPr>
          <a:xfrm>
            <a:off x="384048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7B2CBF"/>
          </a:solidFill>
          <a:ln w="12700">
            <a:solidFill>
              <a:srgbClr val="7B2CB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93192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Pool Adabas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393192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 con timeout de inactividad y reconexión.</a:t>
            </a:r>
            <a:endParaRPr lang="en-US" sz="760" dirty="0"/>
          </a:p>
        </p:txBody>
      </p:sp>
      <p:sp>
        <p:nvSpPr>
          <p:cNvPr id="17" name="Text 15"/>
          <p:cNvSpPr/>
          <p:nvPr/>
        </p:nvSpPr>
        <p:spPr>
          <a:xfrm>
            <a:off x="504748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36295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19" name="Shape 17"/>
          <p:cNvSpPr/>
          <p:nvPr/>
        </p:nvSpPr>
        <p:spPr>
          <a:xfrm>
            <a:off x="550926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0E7490"/>
          </a:solidFill>
          <a:ln w="12700">
            <a:solidFill>
              <a:srgbClr val="0E749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60070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560070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ISN, los campos y el descriptor, tal cual los define el DDM.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671626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7031736" y="1965960"/>
            <a:ext cx="123444" cy="274320"/>
          </a:xfrm>
          <a:prstGeom prst="rightArrow">
            <a:avLst/>
          </a:prstGeom>
          <a:solidFill>
            <a:srgbClr val="1A4FD1"/>
          </a:solidFill>
          <a:ln/>
        </p:spPr>
      </p:sp>
      <p:sp>
        <p:nvSpPr>
          <p:cNvPr id="24" name="Shape 22"/>
          <p:cNvSpPr/>
          <p:nvPr/>
        </p:nvSpPr>
        <p:spPr>
          <a:xfrm>
            <a:off x="7178040" y="1325880"/>
            <a:ext cx="1499616" cy="1572768"/>
          </a:xfrm>
          <a:prstGeom prst="roundRect">
            <a:avLst>
              <a:gd name="adj" fmla="val 4878"/>
            </a:avLst>
          </a:prstGeom>
          <a:solidFill>
            <a:srgbClr val="10B981"/>
          </a:solidFill>
          <a:ln w="12700">
            <a:solidFill>
              <a:srgbClr val="10B98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7269480" y="1435608"/>
            <a:ext cx="1316736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Respuesta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269480" y="1801368"/>
            <a:ext cx="1316736" cy="10241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EAF3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Tabla, formulario o JSON, con paginación y búsqueda.</a:t>
            </a:r>
            <a:endParaRPr lang="en-US" sz="760" dirty="0"/>
          </a:p>
        </p:txBody>
      </p:sp>
      <p:sp>
        <p:nvSpPr>
          <p:cNvPr id="27" name="Text 25"/>
          <p:cNvSpPr/>
          <p:nvPr/>
        </p:nvSpPr>
        <p:spPr>
          <a:xfrm>
            <a:off x="8385048" y="1380744"/>
            <a:ext cx="25603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502920" y="3035808"/>
            <a:ext cx="813816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3035808"/>
            <a:ext cx="7772400" cy="6035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⚠  El DDM local manda: la definición de campos se cachea en disco y no depende de una conexión viva.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502920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1" name="Text 29"/>
          <p:cNvSpPr/>
          <p:nvPr/>
        </p:nvSpPr>
        <p:spPr>
          <a:xfrm>
            <a:off x="502920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cliente local</a:t>
            </a:r>
            <a:endParaRPr lang="en-US" sz="950" dirty="0"/>
          </a:p>
        </p:txBody>
      </p:sp>
      <p:sp>
        <p:nvSpPr>
          <p:cNvPr id="32" name="Shape 30"/>
          <p:cNvSpPr/>
          <p:nvPr/>
        </p:nvSpPr>
        <p:spPr>
          <a:xfrm>
            <a:off x="3310128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3" name="Text 31"/>
          <p:cNvSpPr/>
          <p:nvPr/>
        </p:nvSpPr>
        <p:spPr>
          <a:xfrm>
            <a:off x="3310128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DDM en el puesto</a:t>
            </a:r>
            <a:endParaRPr lang="en-US" sz="950" dirty="0"/>
          </a:p>
        </p:txBody>
      </p:sp>
      <p:sp>
        <p:nvSpPr>
          <p:cNvPr id="34" name="Shape 32"/>
          <p:cNvSpPr/>
          <p:nvPr/>
        </p:nvSpPr>
        <p:spPr>
          <a:xfrm>
            <a:off x="6117336" y="3822192"/>
            <a:ext cx="2542032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35" name="Text 33"/>
          <p:cNvSpPr/>
          <p:nvPr/>
        </p:nvSpPr>
        <p:spPr>
          <a:xfrm>
            <a:off x="6117336" y="3822192"/>
            <a:ext cx="2542032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Mismas reglas para todos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los ficheros, en seis vistas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097280"/>
            <a:ext cx="813816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4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por campo o por ISN, con operadores, orden por descriptor y paginación.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50292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</a:t>
            </a:r>
            <a:endParaRPr lang="en-US" sz="920" dirty="0"/>
          </a:p>
        </p:txBody>
      </p:sp>
      <p:sp>
        <p:nvSpPr>
          <p:cNvPr id="7" name="Text 5"/>
          <p:cNvSpPr/>
          <p:nvPr/>
        </p:nvSpPr>
        <p:spPr>
          <a:xfrm>
            <a:off x="61264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fichero como rejilla, con el descriptor y el ISN de cada registro.</a:t>
            </a:r>
            <a:endParaRPr lang="en-US" sz="660" dirty="0"/>
          </a:p>
        </p:txBody>
      </p:sp>
      <p:sp>
        <p:nvSpPr>
          <p:cNvPr id="8" name="Shape 6"/>
          <p:cNvSpPr/>
          <p:nvPr/>
        </p:nvSpPr>
        <p:spPr>
          <a:xfrm>
            <a:off x="1847088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956816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Formulario</a:t>
            </a:r>
            <a:endParaRPr lang="en-US" sz="920" dirty="0"/>
          </a:p>
        </p:txBody>
      </p:sp>
      <p:sp>
        <p:nvSpPr>
          <p:cNvPr id="10" name="Text 8"/>
          <p:cNvSpPr/>
          <p:nvPr/>
        </p:nvSpPr>
        <p:spPr>
          <a:xfrm>
            <a:off x="1956816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registro por ficha, con los campos del DDM y sus elementos de grupo.</a:t>
            </a:r>
            <a:endParaRPr lang="en-US" sz="660" dirty="0"/>
          </a:p>
        </p:txBody>
      </p:sp>
      <p:sp>
        <p:nvSpPr>
          <p:cNvPr id="11" name="Shape 9"/>
          <p:cNvSpPr/>
          <p:nvPr/>
        </p:nvSpPr>
        <p:spPr>
          <a:xfrm>
            <a:off x="3191256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00984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</a:t>
            </a:r>
            <a:endParaRPr lang="en-US" sz="920" dirty="0"/>
          </a:p>
        </p:txBody>
      </p:sp>
      <p:sp>
        <p:nvSpPr>
          <p:cNvPr id="13" name="Text 11"/>
          <p:cNvSpPr/>
          <p:nvPr/>
        </p:nvSpPr>
        <p:spPr>
          <a:xfrm>
            <a:off x="3300984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misma información en JSON, lista para copiar o integrar.</a:t>
            </a:r>
            <a:endParaRPr lang="en-US" sz="660" dirty="0"/>
          </a:p>
        </p:txBody>
      </p:sp>
      <p:sp>
        <p:nvSpPr>
          <p:cNvPr id="14" name="Shape 12"/>
          <p:cNvSpPr/>
          <p:nvPr/>
        </p:nvSpPr>
        <p:spPr>
          <a:xfrm>
            <a:off x="4535424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645152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DDM</a:t>
            </a:r>
            <a:endParaRPr lang="en-US" sz="920" dirty="0"/>
          </a:p>
        </p:txBody>
      </p:sp>
      <p:sp>
        <p:nvSpPr>
          <p:cNvPr id="16" name="Text 14"/>
          <p:cNvSpPr/>
          <p:nvPr/>
        </p:nvSpPr>
        <p:spPr>
          <a:xfrm>
            <a:off x="4645152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definición completa: nivel, tipo, longitud, descripción e índices.</a:t>
            </a:r>
            <a:endParaRPr lang="en-US" sz="660" dirty="0"/>
          </a:p>
        </p:txBody>
      </p:sp>
      <p:sp>
        <p:nvSpPr>
          <p:cNvPr id="17" name="Shape 15"/>
          <p:cNvSpPr/>
          <p:nvPr/>
        </p:nvSpPr>
        <p:spPr>
          <a:xfrm>
            <a:off x="5879592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ADAREP</a:t>
            </a:r>
            <a:endParaRPr lang="en-US" sz="920" dirty="0"/>
          </a:p>
        </p:txBody>
      </p:sp>
      <p:sp>
        <p:nvSpPr>
          <p:cNvPr id="19" name="Text 17"/>
          <p:cNvSpPr/>
          <p:nvPr/>
        </p:nvSpPr>
        <p:spPr>
          <a:xfrm>
            <a:off x="5989320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salida real del comando ADAREP del servidor.</a:t>
            </a:r>
            <a:endParaRPr lang="en-US" sz="660" dirty="0"/>
          </a:p>
        </p:txBody>
      </p:sp>
      <p:sp>
        <p:nvSpPr>
          <p:cNvPr id="20" name="Shape 18"/>
          <p:cNvSpPr/>
          <p:nvPr/>
        </p:nvSpPr>
        <p:spPr>
          <a:xfrm>
            <a:off x="7223760" y="1426464"/>
            <a:ext cx="1280160" cy="896112"/>
          </a:xfrm>
          <a:prstGeom prst="roundRect">
            <a:avLst>
              <a:gd name="adj" fmla="val 61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33488" y="1490472"/>
            <a:ext cx="1060704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2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</a:t>
            </a:r>
            <a:endParaRPr lang="en-US" sz="920" dirty="0"/>
          </a:p>
        </p:txBody>
      </p:sp>
      <p:sp>
        <p:nvSpPr>
          <p:cNvPr id="22" name="Text 20"/>
          <p:cNvSpPr/>
          <p:nvPr/>
        </p:nvSpPr>
        <p:spPr>
          <a:xfrm>
            <a:off x="7333488" y="1719072"/>
            <a:ext cx="106070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llamada REST equivalente, con su respuesta y su cURL.</a:t>
            </a:r>
            <a:endParaRPr lang="en-US" sz="660" dirty="0"/>
          </a:p>
        </p:txBody>
      </p:sp>
      <p:sp>
        <p:nvSpPr>
          <p:cNvPr id="23" name="Shape 21"/>
          <p:cNvSpPr/>
          <p:nvPr/>
        </p:nvSpPr>
        <p:spPr>
          <a:xfrm>
            <a:off x="45720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4" name="Image 0" descr="/data/ns/nssuite/nsadabrowse/ppt/screens/data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450592"/>
            <a:ext cx="3703320" cy="2314575"/>
          </a:xfrm>
          <a:prstGeom prst="rect">
            <a:avLst/>
          </a:prstGeom>
        </p:spPr>
      </p:pic>
      <p:sp>
        <p:nvSpPr>
          <p:cNvPr id="25" name="Shape 22"/>
          <p:cNvSpPr/>
          <p:nvPr/>
        </p:nvSpPr>
        <p:spPr>
          <a:xfrm>
            <a:off x="4434840" y="2404872"/>
            <a:ext cx="3794760" cy="2406015"/>
          </a:xfrm>
          <a:prstGeom prst="roundRect">
            <a:avLst>
              <a:gd name="adj" fmla="val 1520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26" name="Image 1" descr="/data/ns/nssuite/nsadabrowse/ppt/screens/fdt_es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2450592"/>
            <a:ext cx="3703320" cy="2314575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API-REST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API-REST desde el propio navegador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143000"/>
            <a:ext cx="813816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explorador de la API es una consola REST completa: los mismos endpoints que consumen las integraciones, con los parámetros, el cuerpo y la respuesta, sin salir de la herramienta.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02920" y="1645920"/>
            <a:ext cx="32918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OpenAPI 3.0 served y explorable desde la propia aplicación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Endpoints agrupados por dominio: health, auth, bases, ficheros, registros y administración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Parámetros, cuerpo JSON y Execute, con la respuesta, la URL y el cURL</a:t>
            </a:r>
            <a:endParaRPr lang="en-US" sz="94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4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Autenticación por token de sesión o por clave de API con scopes</a:t>
            </a:r>
            <a:endParaRPr lang="en-US" sz="940" dirty="0"/>
          </a:p>
        </p:txBody>
      </p:sp>
      <p:sp>
        <p:nvSpPr>
          <p:cNvPr id="6" name="Shape 4"/>
          <p:cNvSpPr/>
          <p:nvPr/>
        </p:nvSpPr>
        <p:spPr>
          <a:xfrm>
            <a:off x="502920" y="3977640"/>
            <a:ext cx="3291840" cy="731520"/>
          </a:xfrm>
          <a:prstGeom prst="roundRect">
            <a:avLst>
              <a:gd name="adj" fmla="val 10000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977640"/>
            <a:ext cx="2971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mismas llamadas de la web, en script: cURL listo para copiar.</a:t>
            </a:r>
            <a:endParaRPr lang="en-US" sz="860" dirty="0"/>
          </a:p>
        </p:txBody>
      </p:sp>
      <p:sp>
        <p:nvSpPr>
          <p:cNvPr id="8" name="Shape 6"/>
          <p:cNvSpPr/>
          <p:nvPr/>
        </p:nvSpPr>
        <p:spPr>
          <a:xfrm>
            <a:off x="4023360" y="1161288"/>
            <a:ext cx="4663440" cy="2940461"/>
          </a:xfrm>
          <a:prstGeom prst="roundRect">
            <a:avLst>
              <a:gd name="adj" fmla="val 12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9" name="Image 0" descr="/data/ns/nssuite/nsadabrowse/ppt/screens/api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080" y="1207008"/>
            <a:ext cx="4572000" cy="2849021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069080" y="4147469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 Explorer: el endpoint, sus parámetros, Execute Request y la respuesta.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0" y="-1188720"/>
            <a:ext cx="3108960" cy="3108960"/>
          </a:xfrm>
          <a:prstGeom prst="ellipse">
            <a:avLst/>
          </a:prstGeom>
          <a:solidFill>
            <a:srgbClr val="00B4D8">
              <a:alpha val="9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ficheros físicos desde el navegador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02920" y="1280160"/>
            <a:ext cx="2377440" cy="2651760"/>
          </a:xfrm>
          <a:prstGeom prst="roundRect">
            <a:avLst>
              <a:gd name="adj" fmla="val 3077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67512" y="1389888"/>
            <a:ext cx="2048256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0B4D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ADAFDU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667512" y="1700784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1691640" y="1700784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250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667512" y="1993392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0" name="Text 8"/>
          <p:cNvSpPr/>
          <p:nvPr/>
        </p:nvSpPr>
        <p:spPr>
          <a:xfrm>
            <a:off x="667512" y="210312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Nombre</a:t>
            </a:r>
            <a:endParaRPr lang="en-US" sz="800" dirty="0"/>
          </a:p>
        </p:txBody>
      </p:sp>
      <p:sp>
        <p:nvSpPr>
          <p:cNvPr id="11" name="Text 9"/>
          <p:cNvSpPr/>
          <p:nvPr/>
        </p:nvSpPr>
        <p:spPr>
          <a:xfrm>
            <a:off x="1691640" y="2103120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MI-FICHERO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667512" y="2395728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3" name="Text 11"/>
          <p:cNvSpPr/>
          <p:nvPr/>
        </p:nvSpPr>
        <p:spPr>
          <a:xfrm>
            <a:off x="667512" y="2505456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Descripción</a:t>
            </a:r>
            <a:endParaRPr lang="en-US" sz="800" dirty="0"/>
          </a:p>
        </p:txBody>
      </p:sp>
      <p:sp>
        <p:nvSpPr>
          <p:cNvPr id="14" name="Text 12"/>
          <p:cNvSpPr/>
          <p:nvPr/>
        </p:nvSpPr>
        <p:spPr>
          <a:xfrm>
            <a:off x="1691640" y="2505456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Clientes 2026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667512" y="2798064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6" name="Text 14"/>
          <p:cNvSpPr/>
          <p:nvPr/>
        </p:nvSpPr>
        <p:spPr>
          <a:xfrm>
            <a:off x="667512" y="2907792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Nivel/Tipo/Long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691640" y="2907792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· A · 20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667512" y="3200400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10128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</a:t>
            </a:r>
            <a:endParaRPr lang="en-US" sz="800" dirty="0"/>
          </a:p>
        </p:txBody>
      </p:sp>
      <p:sp>
        <p:nvSpPr>
          <p:cNvPr id="20" name="Text 18"/>
          <p:cNvSpPr/>
          <p:nvPr/>
        </p:nvSpPr>
        <p:spPr>
          <a:xfrm>
            <a:off x="1691640" y="3310128"/>
            <a:ext cx="1051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AA, AB, AC …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667512" y="3602736"/>
            <a:ext cx="2048256" cy="18288"/>
          </a:xfrm>
          <a:prstGeom prst="rect">
            <a:avLst/>
          </a:prstGeom>
          <a:solidFill>
            <a:srgbClr val="1E3F85"/>
          </a:solidFill>
          <a:ln/>
        </p:spPr>
      </p:sp>
      <p:sp>
        <p:nvSpPr>
          <p:cNvPr id="22" name="Shape 20"/>
          <p:cNvSpPr/>
          <p:nvPr/>
        </p:nvSpPr>
        <p:spPr>
          <a:xfrm>
            <a:off x="3200400" y="1280160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310128" y="1453896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24" name="Text 22"/>
          <p:cNvSpPr/>
          <p:nvPr/>
        </p:nvSpPr>
        <p:spPr>
          <a:xfrm>
            <a:off x="3310128" y="1453896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675888" y="1353312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FNR y nombre</a:t>
            </a:r>
            <a:endParaRPr lang="en-US" sz="880" dirty="0"/>
          </a:p>
        </p:txBody>
      </p:sp>
      <p:sp>
        <p:nvSpPr>
          <p:cNvPr id="26" name="Text 24"/>
          <p:cNvSpPr/>
          <p:nvPr/>
        </p:nvSpPr>
        <p:spPr>
          <a:xfrm>
            <a:off x="3675888" y="1581912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número de fichero y su nombre lógico se eligen en la cabecera.</a:t>
            </a:r>
            <a:endParaRPr lang="en-US" sz="680" dirty="0"/>
          </a:p>
        </p:txBody>
      </p:sp>
      <p:sp>
        <p:nvSpPr>
          <p:cNvPr id="27" name="Shape 25"/>
          <p:cNvSpPr/>
          <p:nvPr/>
        </p:nvSpPr>
        <p:spPr>
          <a:xfrm>
            <a:off x="4187952" y="1920240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28" name="Shape 26"/>
          <p:cNvSpPr/>
          <p:nvPr/>
        </p:nvSpPr>
        <p:spPr>
          <a:xfrm>
            <a:off x="3200400" y="1993392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310128" y="2167128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0" name="Text 28"/>
          <p:cNvSpPr/>
          <p:nvPr/>
        </p:nvSpPr>
        <p:spPr>
          <a:xfrm>
            <a:off x="3310128" y="2167128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75888" y="2066544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Valores por defecto</a:t>
            </a:r>
            <a:endParaRPr lang="en-US" sz="880" dirty="0"/>
          </a:p>
        </p:txBody>
      </p:sp>
      <p:sp>
        <p:nvSpPr>
          <p:cNvPr id="32" name="Text 30"/>
          <p:cNvSpPr/>
          <p:nvPr/>
        </p:nvSpPr>
        <p:spPr>
          <a:xfrm>
            <a:off x="3675888" y="2295144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Nivel, tipo, longitud y las marcas NU, DE, UQ, PE, GR y MU.</a:t>
            </a:r>
            <a:endParaRPr lang="en-US" sz="680" dirty="0"/>
          </a:p>
        </p:txBody>
      </p:sp>
      <p:sp>
        <p:nvSpPr>
          <p:cNvPr id="33" name="Shape 31"/>
          <p:cNvSpPr/>
          <p:nvPr/>
        </p:nvSpPr>
        <p:spPr>
          <a:xfrm>
            <a:off x="4187952" y="2633472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34" name="Shape 32"/>
          <p:cNvSpPr/>
          <p:nvPr/>
        </p:nvSpPr>
        <p:spPr>
          <a:xfrm>
            <a:off x="3200400" y="2706624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3310128" y="2880360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36" name="Text 34"/>
          <p:cNvSpPr/>
          <p:nvPr/>
        </p:nvSpPr>
        <p:spPr>
          <a:xfrm>
            <a:off x="3310128" y="2880360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37" name="Text 35"/>
          <p:cNvSpPr/>
          <p:nvPr/>
        </p:nvSpPr>
        <p:spPr>
          <a:xfrm>
            <a:off x="3675888" y="2779776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Tabla de campos</a:t>
            </a:r>
            <a:endParaRPr lang="en-US" sz="880" dirty="0"/>
          </a:p>
        </p:txBody>
      </p:sp>
      <p:sp>
        <p:nvSpPr>
          <p:cNvPr id="38" name="Text 36"/>
          <p:cNvSpPr/>
          <p:nvPr/>
        </p:nvSpPr>
        <p:spPr>
          <a:xfrm>
            <a:off x="3675888" y="3008376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campo con su nivel, nombre, tipo, longitud y descripción.</a:t>
            </a:r>
            <a:endParaRPr lang="en-US" sz="680" dirty="0"/>
          </a:p>
        </p:txBody>
      </p:sp>
      <p:sp>
        <p:nvSpPr>
          <p:cNvPr id="39" name="Shape 37"/>
          <p:cNvSpPr/>
          <p:nvPr/>
        </p:nvSpPr>
        <p:spPr>
          <a:xfrm>
            <a:off x="4187952" y="3346704"/>
            <a:ext cx="146304" cy="640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40" name="Shape 38"/>
          <p:cNvSpPr/>
          <p:nvPr/>
        </p:nvSpPr>
        <p:spPr>
          <a:xfrm>
            <a:off x="3200400" y="3419856"/>
            <a:ext cx="2148840" cy="621792"/>
          </a:xfrm>
          <a:prstGeom prst="roundRect">
            <a:avLst>
              <a:gd name="adj" fmla="val 8824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3310128" y="3593592"/>
            <a:ext cx="274320" cy="27432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42" name="Text 40"/>
          <p:cNvSpPr/>
          <p:nvPr/>
        </p:nvSpPr>
        <p:spPr>
          <a:xfrm>
            <a:off x="3310128" y="3593592"/>
            <a:ext cx="274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43" name="Text 41"/>
          <p:cNvSpPr/>
          <p:nvPr/>
        </p:nvSpPr>
        <p:spPr>
          <a:xfrm>
            <a:off x="3675888" y="3493008"/>
            <a:ext cx="1600200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ADAFDU</a:t>
            </a:r>
            <a:endParaRPr lang="en-US" sz="880" dirty="0"/>
          </a:p>
        </p:txBody>
      </p:sp>
      <p:sp>
        <p:nvSpPr>
          <p:cNvPr id="44" name="Text 42"/>
          <p:cNvSpPr/>
          <p:nvPr/>
        </p:nvSpPr>
        <p:spPr>
          <a:xfrm>
            <a:off x="3675888" y="3721608"/>
            <a:ext cx="1600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genera el fichero físico y su DDM en el servidor.</a:t>
            </a:r>
            <a:endParaRPr lang="en-US" sz="680" dirty="0"/>
          </a:p>
        </p:txBody>
      </p:sp>
      <p:sp>
        <p:nvSpPr>
          <p:cNvPr id="45" name="Shape 43"/>
          <p:cNvSpPr/>
          <p:nvPr/>
        </p:nvSpPr>
        <p:spPr>
          <a:xfrm>
            <a:off x="5623560" y="1280160"/>
            <a:ext cx="3017520" cy="2651760"/>
          </a:xfrm>
          <a:prstGeom prst="roundRect">
            <a:avLst>
              <a:gd name="adj" fmla="val 2759"/>
            </a:avLst>
          </a:prstGeom>
          <a:solidFill>
            <a:srgbClr val="00B4D8"/>
          </a:solidFill>
          <a:ln w="12700">
            <a:solidFill>
              <a:srgbClr val="00B4D8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852160" y="1481328"/>
            <a:ext cx="242499" cy="384048"/>
          </a:xfrm>
          <a:prstGeom prst="roundRect">
            <a:avLst>
              <a:gd name="adj" fmla="val 7541"/>
            </a:avLst>
          </a:prstGeom>
          <a:solidFill>
            <a:srgbClr val="0A224F">
              <a:alpha val="0"/>
            </a:srgbClr>
          </a:solidFill>
          <a:ln w="17780">
            <a:solidFill>
              <a:srgbClr val="0A224F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895685" y="159654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95685" y="167335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95685" y="1750162"/>
            <a:ext cx="155448" cy="0"/>
          </a:xfrm>
          <a:prstGeom prst="line">
            <a:avLst/>
          </a:prstGeom>
          <a:noFill/>
          <a:ln w="13970">
            <a:solidFill>
              <a:srgbClr val="0A224F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6263640" y="1481328"/>
            <a:ext cx="2194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creado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5852160" y="184708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 su DDM, sus campos y sus permisos</a:t>
            </a:r>
            <a:endParaRPr lang="en-US" sz="840" dirty="0"/>
          </a:p>
        </p:txBody>
      </p:sp>
      <p:sp>
        <p:nvSpPr>
          <p:cNvPr id="52" name="Text 50"/>
          <p:cNvSpPr/>
          <p:nvPr/>
        </p:nvSpPr>
        <p:spPr>
          <a:xfrm>
            <a:off x="5852160" y="22402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Fichero 250 en la base</a:t>
            </a:r>
            <a:endParaRPr lang="en-US" sz="860" dirty="0"/>
          </a:p>
        </p:txBody>
      </p:sp>
      <p:sp>
        <p:nvSpPr>
          <p:cNvPr id="53" name="Text 51"/>
          <p:cNvSpPr/>
          <p:nvPr/>
        </p:nvSpPr>
        <p:spPr>
          <a:xfrm>
            <a:off x="5852160" y="2624328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DDM MI-FICHERO generado</a:t>
            </a:r>
            <a:endParaRPr lang="en-US" sz="860" dirty="0"/>
          </a:p>
        </p:txBody>
      </p:sp>
      <p:sp>
        <p:nvSpPr>
          <p:cNvPr id="54" name="Text 52"/>
          <p:cNvSpPr/>
          <p:nvPr/>
        </p:nvSpPr>
        <p:spPr>
          <a:xfrm>
            <a:off x="5852160" y="3008376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Visible para quien tenga permiso</a:t>
            </a:r>
            <a:endParaRPr lang="en-US" sz="860" dirty="0"/>
          </a:p>
        </p:txBody>
      </p:sp>
      <p:sp>
        <p:nvSpPr>
          <p:cNvPr id="55" name="Text 53"/>
          <p:cNvSpPr/>
          <p:nvPr/>
        </p:nvSpPr>
        <p:spPr>
          <a:xfrm>
            <a:off x="5852160" y="3392424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  Listo para escribir y leer</a:t>
            </a:r>
            <a:endParaRPr lang="en-US" sz="860" dirty="0"/>
          </a:p>
        </p:txBody>
      </p:sp>
      <p:sp>
        <p:nvSpPr>
          <p:cNvPr id="56" name="Shape 54"/>
          <p:cNvSpPr/>
          <p:nvPr/>
        </p:nvSpPr>
        <p:spPr>
          <a:xfrm>
            <a:off x="502920" y="4160520"/>
            <a:ext cx="8138160" cy="566928"/>
          </a:xfrm>
          <a:prstGeom prst="roundRect">
            <a:avLst>
              <a:gd name="adj" fmla="val 12903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685800" y="4160520"/>
            <a:ext cx="77724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fichero nuevo, su DDM y sus permisos, sin escribir un DDM a mano ni pedir un fichero de entrada.</a:t>
            </a:r>
            <a:endParaRPr lang="en-US" sz="950" dirty="0"/>
          </a:p>
        </p:txBody>
      </p:sp>
      <p:sp>
        <p:nvSpPr>
          <p:cNvPr id="58" name="Text 5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Bases de datos declaradas en la configuración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502920" y="1280160"/>
            <a:ext cx="384048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base con nombre, DBID, cadena de conexión y fichero de configuración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bases en la misma instancia, con su pool propio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Estado en vivo: conectado, parado por inactividad o en error</a:t>
            </a:r>
            <a:endParaRPr lang="en-US" sz="980" dirty="0"/>
          </a:p>
          <a:p>
            <a:pPr marL="165100" indent="-165100">
              <a:lnSpc>
                <a:spcPct val="145000"/>
              </a:lnSpc>
              <a:buSzPct val="100000"/>
              <a:buChar char="•"/>
            </a:pPr>
            <a:r>
              <a:rPr lang="en-US" sz="980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Reconnect, stop y ping desde el propio panel</a:t>
            </a:r>
            <a:endParaRPr lang="en-US" sz="980" dirty="0"/>
          </a:p>
        </p:txBody>
      </p:sp>
      <p:sp>
        <p:nvSpPr>
          <p:cNvPr id="5" name="Shape 3"/>
          <p:cNvSpPr/>
          <p:nvPr/>
        </p:nvSpPr>
        <p:spPr>
          <a:xfrm>
            <a:off x="502920" y="3840480"/>
            <a:ext cx="3840480" cy="868680"/>
          </a:xfrm>
          <a:prstGeom prst="roundRect">
            <a:avLst>
              <a:gd name="adj" fmla="val 8421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85800" y="3840480"/>
            <a:ext cx="3474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DDM de cada fichero se guarda en disco: la lista no depende de la conexión.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0" y="1161288"/>
            <a:ext cx="4114800" cy="260604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8" name="Image 0" descr="/data/ns/nssuite/nsadabrowse/ppt/screens/browser_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7720" y="1207008"/>
            <a:ext cx="4023360" cy="25146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4617720" y="3813048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árbol de bases de datos con su estado y los ficheros de cada una.</a:t>
            </a:r>
            <a:endParaRPr lang="en-US" sz="820" dirty="0"/>
          </a:p>
        </p:txBody>
      </p:sp>
      <p:sp>
        <p:nvSpPr>
          <p:cNvPr id="10" name="Text 7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Permisos por fichero, no por persona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02920" y="1234440"/>
            <a:ext cx="3749040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Usuarios → grupos → roles → permisos por fichero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Lectura, escritura y borrado por fichero, con comodín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lista de ficheros y los registros se filtran por permisos</a:t>
            </a:r>
            <a:endParaRPr lang="en-US" sz="94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de API con scopes por integración, con revocación y auditoría</a:t>
            </a:r>
            <a:endParaRPr lang="en-US" sz="940" dirty="0"/>
          </a:p>
        </p:txBody>
      </p:sp>
      <p:sp>
        <p:nvSpPr>
          <p:cNvPr id="5" name="Shape 3"/>
          <p:cNvSpPr/>
          <p:nvPr/>
        </p:nvSpPr>
        <p:spPr>
          <a:xfrm>
            <a:off x="452628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67258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 de acceso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67258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RBAC por roles y grupos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Permiso por fichero (read/write/delete)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Listas filtradas por permisos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por token o por API key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6675120" y="123444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21424" y="134416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Claves de API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821424" y="165506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Scope por integración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Caducidad configurable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Revocar y reactivar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uso</a:t>
            </a:r>
            <a:endParaRPr lang="en-US" sz="760" dirty="0"/>
          </a:p>
        </p:txBody>
      </p:sp>
      <p:sp>
        <p:nvSpPr>
          <p:cNvPr id="11" name="Shape 9"/>
          <p:cNvSpPr/>
          <p:nvPr/>
        </p:nvSpPr>
        <p:spPr>
          <a:xfrm>
            <a:off x="4526280" y="2926080"/>
            <a:ext cx="2011680" cy="1554480"/>
          </a:xfrm>
          <a:prstGeom prst="roundRect">
            <a:avLst>
              <a:gd name="adj" fmla="val 411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72584" y="3035808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Sesión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72584" y="3346704"/>
            <a:ext cx="1737360" cy="1051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JWT HS256 en cookie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Contraseñas con bcrypt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Recuperación por email con código</a:t>
            </a:r>
            <a:endParaRPr lang="en-US" sz="760" dirty="0"/>
          </a:p>
          <a:p>
            <a:pPr marL="165100" indent="-165100">
              <a:lnSpc>
                <a:spcPct val="140000"/>
              </a:lnSpc>
              <a:buSzPct val="100000"/>
              <a:buChar char="•"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Bloqueo por intentos fallidos</a:t>
            </a:r>
            <a:endParaRPr lang="en-US" sz="760" dirty="0"/>
          </a:p>
        </p:txBody>
      </p:sp>
      <p:sp>
        <p:nvSpPr>
          <p:cNvPr id="14" name="Shape 12"/>
          <p:cNvSpPr/>
          <p:nvPr/>
        </p:nvSpPr>
        <p:spPr>
          <a:xfrm>
            <a:off x="502920" y="3977640"/>
            <a:ext cx="3749040" cy="777240"/>
          </a:xfrm>
          <a:prstGeom prst="roundRect">
            <a:avLst>
              <a:gd name="adj" fmla="val 9412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85800" y="397764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config.yaml 0600 · bcrypt · JWT HS256 · auditoría por operación · trial 30 días</a:t>
            </a:r>
            <a:endParaRPr lang="en-US" sz="840" dirty="0"/>
          </a:p>
        </p:txBody>
      </p:sp>
      <p:sp>
        <p:nvSpPr>
          <p:cNvPr id="16" name="Text 14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se puede hacer con un fichero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67512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Leer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667512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Registros por paginación, con búsqueda por campo, por ISN y por rango.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3310128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Modificar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3474720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Actualización de un registro por ISN, con su auditoría.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117336" y="128016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281928" y="140817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Borrar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81928" y="175564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5" name="Text 13"/>
          <p:cNvSpPr/>
          <p:nvPr/>
        </p:nvSpPr>
        <p:spPr>
          <a:xfrm>
            <a:off x="6281928" y="188366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Eliminación por ISN, uno o varios, con registro.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502920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512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Vaciar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667512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9" name="Text 17"/>
          <p:cNvSpPr/>
          <p:nvPr/>
        </p:nvSpPr>
        <p:spPr>
          <a:xfrm>
            <a:off x="667512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Vaciar un fichero completo, con el permiso que corresponde.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3310128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74720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3474720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3" name="Text 21"/>
          <p:cNvSpPr/>
          <p:nvPr/>
        </p:nvSpPr>
        <p:spPr>
          <a:xfrm>
            <a:off x="3474720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físico nuevo con ADAFDU, con sus campos y su DDM.</a:t>
            </a:r>
            <a:endParaRPr lang="en-US" sz="880" dirty="0"/>
          </a:p>
        </p:txBody>
      </p:sp>
      <p:sp>
        <p:nvSpPr>
          <p:cNvPr id="24" name="Shape 22"/>
          <p:cNvSpPr/>
          <p:nvPr/>
        </p:nvSpPr>
        <p:spPr>
          <a:xfrm>
            <a:off x="6117336" y="2743200"/>
            <a:ext cx="2542032" cy="1298448"/>
          </a:xfrm>
          <a:prstGeom prst="roundRect">
            <a:avLst>
              <a:gd name="adj" fmla="val 493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281928" y="2871216"/>
            <a:ext cx="224028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Eliminar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6281928" y="3218688"/>
            <a:ext cx="548640" cy="36576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7" name="Text 25"/>
          <p:cNvSpPr/>
          <p:nvPr/>
        </p:nvSpPr>
        <p:spPr>
          <a:xfrm>
            <a:off x="6281928" y="3346704"/>
            <a:ext cx="2240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88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Baja del fichero físico y de su definición en el DDM.</a:t>
            </a:r>
            <a:endParaRPr lang="en-US" sz="880" dirty="0"/>
          </a:p>
        </p:txBody>
      </p:sp>
      <p:sp>
        <p:nvSpPr>
          <p:cNvPr id="28" name="Shape 26"/>
          <p:cNvSpPr/>
          <p:nvPr/>
        </p:nvSpPr>
        <p:spPr>
          <a:xfrm>
            <a:off x="502920" y="4206240"/>
            <a:ext cx="8138160" cy="502920"/>
          </a:xfrm>
          <a:prstGeom prst="roundRect">
            <a:avLst>
              <a:gd name="adj" fmla="val 14545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85800" y="4206240"/>
            <a:ext cx="77724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que se hace con un dato queda registrado: acción, usuario y resultado.</a:t>
            </a:r>
            <a:endParaRPr lang="en-US" sz="950" dirty="0"/>
          </a:p>
        </p:txBody>
      </p:sp>
      <p:sp>
        <p:nvSpPr>
          <p:cNvPr id="30" name="Text 28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cero a ficheros consultables, en tres pasos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8016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58368" y="149047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58368" y="149047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261872" y="138988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Crear el entorno</a:t>
            </a:r>
            <a:endParaRPr lang="en-US" sz="1150" dirty="0"/>
          </a:p>
        </p:txBody>
      </p:sp>
      <p:sp>
        <p:nvSpPr>
          <p:cNvPr id="8" name="Text 6"/>
          <p:cNvSpPr/>
          <p:nvPr/>
        </p:nvSpPr>
        <p:spPr>
          <a:xfrm>
            <a:off x="1261872" y="168249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nsadabrowse init /opt/nsadabrowse: crea config.yaml, la base SQLite de usuarios, los logs y el admin.</a:t>
            </a:r>
            <a:endParaRPr lang="en-US" sz="860" dirty="0"/>
          </a:p>
        </p:txBody>
      </p:sp>
      <p:sp>
        <p:nvSpPr>
          <p:cNvPr id="9" name="Shape 7"/>
          <p:cNvSpPr/>
          <p:nvPr/>
        </p:nvSpPr>
        <p:spPr>
          <a:xfrm>
            <a:off x="502920" y="228600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58368" y="249631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" y="249631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61872" y="239572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Declarar las bases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1261872" y="268833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config.yaml: nombre, DBID, cadena de conexión y el fichero de DDM de cada base.</a:t>
            </a:r>
            <a:endParaRPr lang="en-US" sz="860" dirty="0"/>
          </a:p>
        </p:txBody>
      </p:sp>
      <p:sp>
        <p:nvSpPr>
          <p:cNvPr id="14" name="Shape 12"/>
          <p:cNvSpPr/>
          <p:nvPr/>
        </p:nvSpPr>
        <p:spPr>
          <a:xfrm>
            <a:off x="502920" y="3291840"/>
            <a:ext cx="5120640" cy="896112"/>
          </a:xfrm>
          <a:prstGeom prst="roundRect">
            <a:avLst>
              <a:gd name="adj" fmla="val 714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58368" y="3502152"/>
            <a:ext cx="457200" cy="457200"/>
          </a:xfrm>
          <a:prstGeom prst="ellipse">
            <a:avLst/>
          </a:prstGeom>
          <a:solidFill>
            <a:srgbClr val="00B4D8"/>
          </a:solidFill>
          <a:ln/>
        </p:spPr>
      </p:sp>
      <p:sp>
        <p:nvSpPr>
          <p:cNvPr id="16" name="Text 14"/>
          <p:cNvSpPr/>
          <p:nvPr/>
        </p:nvSpPr>
        <p:spPr>
          <a:xfrm>
            <a:off x="658368" y="3502152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61872" y="3401568"/>
            <a:ext cx="4206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 de alta usuarios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1261872" y="3694176"/>
            <a:ext cx="425196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Administración → Usuarios y grupos: cada usuario ve solo los ficheros que su rol permite.</a:t>
            </a:r>
            <a:endParaRPr lang="en-US" sz="860" dirty="0"/>
          </a:p>
        </p:txBody>
      </p:sp>
      <p:sp>
        <p:nvSpPr>
          <p:cNvPr id="19" name="Shape 17"/>
          <p:cNvSpPr/>
          <p:nvPr/>
        </p:nvSpPr>
        <p:spPr>
          <a:xfrm>
            <a:off x="5852160" y="1280160"/>
            <a:ext cx="2788920" cy="2743200"/>
          </a:xfrm>
          <a:prstGeom prst="roundRect">
            <a:avLst>
              <a:gd name="adj" fmla="val 2667"/>
            </a:avLst>
          </a:prstGeom>
          <a:solidFill>
            <a:srgbClr val="0E2C63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53328" y="1426464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6053328" y="1773936"/>
            <a:ext cx="2423160" cy="2103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(RHEL 8 / RHEL 9)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(CGO)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solo binario, sin dependencias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Proxy inverso con HTTPS en producción</a:t>
            </a:r>
            <a:endParaRPr lang="en-US" sz="900" dirty="0"/>
          </a:p>
          <a:p>
            <a:pPr marL="165100" indent="-165100">
              <a:lnSpc>
                <a:spcPct val="15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Panel web en el puerto 11010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502920" y="4343400"/>
            <a:ext cx="8138160" cy="457200"/>
          </a:xfrm>
          <a:prstGeom prst="roundRect">
            <a:avLst>
              <a:gd name="adj" fmla="val 14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85800" y="4343400"/>
            <a:ext cx="7772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nsadabrowse init /opt/nsadabrowse   →   nsadabrowse start /opt/nsadabrowse   →   http://localhost:11010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21792"/>
            <a:ext cx="813816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más se pregunta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0292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0292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6" name="Text 4"/>
          <p:cNvSpPr/>
          <p:nvPr/>
        </p:nvSpPr>
        <p:spPr>
          <a:xfrm>
            <a:off x="66751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¿Hace falta instalar el cliente Adabas?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6751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en el servidor, y de forma opcional: el DDM se guarda en disco, así que la lista de ficheros y su definición se muestran sin conexión viva.</a:t>
            </a:r>
            <a:endParaRPr lang="en-US" sz="840" dirty="0"/>
          </a:p>
        </p:txBody>
      </p:sp>
      <p:sp>
        <p:nvSpPr>
          <p:cNvPr id="8" name="Shape 6"/>
          <p:cNvSpPr/>
          <p:nvPr/>
        </p:nvSpPr>
        <p:spPr>
          <a:xfrm>
            <a:off x="4663440" y="1207008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663440" y="1316736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0" name="Text 8"/>
          <p:cNvSpPr/>
          <p:nvPr/>
        </p:nvSpPr>
        <p:spPr>
          <a:xfrm>
            <a:off x="4828032" y="1298448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pueden consultar los datos con una API?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28032" y="1572768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la API REST con OpenAPI 3.0 está publicada, se explora desde el propio panel y se consume con token o con claves de API por scopes.</a:t>
            </a:r>
            <a:endParaRPr lang="en-US" sz="840" dirty="0"/>
          </a:p>
        </p:txBody>
      </p:sp>
      <p:sp>
        <p:nvSpPr>
          <p:cNvPr id="12" name="Shape 10"/>
          <p:cNvSpPr/>
          <p:nvPr/>
        </p:nvSpPr>
        <p:spPr>
          <a:xfrm>
            <a:off x="50292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0292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4" name="Text 12"/>
          <p:cNvSpPr/>
          <p:nvPr/>
        </p:nvSpPr>
        <p:spPr>
          <a:xfrm>
            <a:off x="66751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¿Se pueden crear ficheros nuevos?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6751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desde el navegador, con el formulario de ADAFDU: FNR, nombre, valores por defecto y la tabla de campos. Se genera también su DDM.</a:t>
            </a:r>
            <a:endParaRPr lang="en-US" sz="840" dirty="0"/>
          </a:p>
        </p:txBody>
      </p:sp>
      <p:sp>
        <p:nvSpPr>
          <p:cNvPr id="16" name="Shape 14"/>
          <p:cNvSpPr/>
          <p:nvPr/>
        </p:nvSpPr>
        <p:spPr>
          <a:xfrm>
            <a:off x="4663440" y="2368296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2478024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18" name="Text 16"/>
          <p:cNvSpPr/>
          <p:nvPr/>
        </p:nvSpPr>
        <p:spPr>
          <a:xfrm>
            <a:off x="4828032" y="2459736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ve cada fichero?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828032" y="2734056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permiso va en el rol, por fichero, con lectura, escritura y borrado. Las listas y los registros se filtran con esos permisos.</a:t>
            </a:r>
            <a:endParaRPr lang="en-US" sz="840" dirty="0"/>
          </a:p>
        </p:txBody>
      </p:sp>
      <p:sp>
        <p:nvSpPr>
          <p:cNvPr id="20" name="Shape 18"/>
          <p:cNvSpPr/>
          <p:nvPr/>
        </p:nvSpPr>
        <p:spPr>
          <a:xfrm>
            <a:off x="50292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292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2" name="Text 20"/>
          <p:cNvSpPr/>
          <p:nvPr/>
        </p:nvSpPr>
        <p:spPr>
          <a:xfrm>
            <a:off x="66751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¿Queda registrado lo que se hace?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66751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Sí: cada operación se anota con su usuario y su resultado, y las claves de API tienen su propio registro de uso.</a:t>
            </a:r>
            <a:endParaRPr lang="en-US" sz="840" dirty="0"/>
          </a:p>
        </p:txBody>
      </p:sp>
      <p:sp>
        <p:nvSpPr>
          <p:cNvPr id="24" name="Shape 22"/>
          <p:cNvSpPr/>
          <p:nvPr/>
        </p:nvSpPr>
        <p:spPr>
          <a:xfrm>
            <a:off x="4663440" y="3529584"/>
            <a:ext cx="3931920" cy="1024128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3639312"/>
            <a:ext cx="45720" cy="804672"/>
          </a:xfrm>
          <a:prstGeom prst="rect">
            <a:avLst/>
          </a:prstGeom>
          <a:solidFill>
            <a:srgbClr val="00B4D8"/>
          </a:solidFill>
          <a:ln/>
        </p:spPr>
      </p:sp>
      <p:sp>
        <p:nvSpPr>
          <p:cNvPr id="26" name="Text 24"/>
          <p:cNvSpPr/>
          <p:nvPr/>
        </p:nvSpPr>
        <p:spPr>
          <a:xfrm>
            <a:off x="4828032" y="3621024"/>
            <a:ext cx="36576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F24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¿Hace falta DDM en el puesto del usuario?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4828032" y="3895344"/>
            <a:ext cx="3657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4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No: el DDM viaja con la definición del fichero y el navegador lo muestra. El operador no instala nada.</a:t>
            </a:r>
            <a:endParaRPr lang="en-US" sz="840" dirty="0"/>
          </a:p>
        </p:txBody>
      </p:sp>
      <p:sp>
        <p:nvSpPr>
          <p:cNvPr id="28" name="Text 26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188720"/>
            <a:ext cx="4023360" cy="4023360"/>
          </a:xfrm>
          <a:prstGeom prst="ellipse">
            <a:avLst/>
          </a:prstGeom>
          <a:solidFill>
            <a:srgbClr val="00B4D8">
              <a:alpha val="13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949440" y="3200400"/>
            <a:ext cx="3108960" cy="3108960"/>
          </a:xfrm>
          <a:prstGeom prst="ellipse">
            <a:avLst/>
          </a:prstGeom>
          <a:solidFill>
            <a:srgbClr val="7B2CBF">
              <a:alpha val="1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868680"/>
            <a:ext cx="5669280" cy="1737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Adabas de su empresa,</a:t>
            </a:r>
            <a:endParaRPr lang="en-US" sz="29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abierto en el navegador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502920" y="260604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Pruebe NSAdaBrowse con sus bases: lo montamos con sus ficheros y lo vemos funcionando.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02920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7" name="Text 5"/>
          <p:cNvSpPr/>
          <p:nvPr/>
        </p:nvSpPr>
        <p:spPr>
          <a:xfrm>
            <a:off x="502920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 guiada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441448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0B4D8"/>
          </a:solidFill>
          <a:ln/>
        </p:spPr>
      </p:sp>
      <p:sp>
        <p:nvSpPr>
          <p:cNvPr id="9" name="Text 7"/>
          <p:cNvSpPr/>
          <p:nvPr/>
        </p:nvSpPr>
        <p:spPr>
          <a:xfrm>
            <a:off x="2441448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Pruébelo en su entorno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4379976" y="3291840"/>
            <a:ext cx="1783080" cy="475488"/>
          </a:xfrm>
          <a:prstGeom prst="roundRect">
            <a:avLst>
              <a:gd name="adj" fmla="val 13462"/>
            </a:avLst>
          </a:prstGeom>
          <a:solidFill>
            <a:srgbClr val="0E2C63"/>
          </a:solidFill>
          <a:ln/>
        </p:spPr>
      </p:sp>
      <p:sp>
        <p:nvSpPr>
          <p:cNvPr id="11" name="Text 9"/>
          <p:cNvSpPr/>
          <p:nvPr/>
        </p:nvSpPr>
        <p:spPr>
          <a:xfrm>
            <a:off x="4379976" y="3291840"/>
            <a:ext cx="1783080" cy="4754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Hablemos de su caso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02920" y="3977640"/>
            <a:ext cx="54864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 ·   soporte@nacarsoft.com</a:t>
            </a:r>
            <a:endParaRPr lang="en-US" sz="1050" dirty="0"/>
          </a:p>
        </p:txBody>
      </p:sp>
      <p:pic>
        <p:nvPicPr>
          <p:cNvPr id="13" name="Image 0" descr="/data/ns/nssuite/nsadabrowse/ppt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0" y="3840480"/>
            <a:ext cx="2377440" cy="920724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28032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nsadabrowse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2026-10-19T20:41:22Z</dcterms:created>
  <dcterms:modified xsi:type="dcterms:W3CDTF">2026-10-19T20:41:22Z</dcterms:modified>
</cp:coreProperties>
</file>